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405" r:id="rId3"/>
    <p:sldId id="406" r:id="rId4"/>
    <p:sldId id="336" r:id="rId5"/>
    <p:sldId id="270" r:id="rId6"/>
    <p:sldId id="386" r:id="rId7"/>
    <p:sldId id="389" r:id="rId8"/>
    <p:sldId id="390" r:id="rId9"/>
    <p:sldId id="391" r:id="rId10"/>
    <p:sldId id="345" r:id="rId11"/>
    <p:sldId id="369" r:id="rId12"/>
    <p:sldId id="269" r:id="rId13"/>
    <p:sldId id="407" r:id="rId14"/>
    <p:sldId id="408" r:id="rId15"/>
    <p:sldId id="264" r:id="rId16"/>
    <p:sldId id="265" r:id="rId17"/>
    <p:sldId id="267" r:id="rId18"/>
    <p:sldId id="366" r:id="rId19"/>
    <p:sldId id="347" r:id="rId20"/>
    <p:sldId id="279" r:id="rId21"/>
    <p:sldId id="388" r:id="rId22"/>
    <p:sldId id="393" r:id="rId23"/>
    <p:sldId id="392" r:id="rId24"/>
    <p:sldId id="367" r:id="rId25"/>
    <p:sldId id="397" r:id="rId26"/>
    <p:sldId id="398" r:id="rId27"/>
    <p:sldId id="399" r:id="rId28"/>
    <p:sldId id="402" r:id="rId29"/>
    <p:sldId id="274" r:id="rId30"/>
    <p:sldId id="273" r:id="rId31"/>
    <p:sldId id="275" r:id="rId32"/>
    <p:sldId id="276" r:id="rId33"/>
    <p:sldId id="403" r:id="rId34"/>
    <p:sldId id="281" r:id="rId35"/>
    <p:sldId id="277" r:id="rId36"/>
    <p:sldId id="400" r:id="rId37"/>
    <p:sldId id="401" r:id="rId38"/>
    <p:sldId id="404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7" autoAdjust="0"/>
    <p:restoredTop sz="95987" autoAdjust="0"/>
  </p:normalViewPr>
  <p:slideViewPr>
    <p:cSldViewPr>
      <p:cViewPr varScale="1">
        <p:scale>
          <a:sx n="67" d="100"/>
          <a:sy n="67" d="100"/>
        </p:scale>
        <p:origin x="-14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3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8D91-BAAA-4D34-9C38-FF929B3B0D48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0D2B8-9657-4BD7-82DA-DAE47CAF3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6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662F9-68FE-460C-96E7-FF22CD3F5616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6F868-912B-4B24-B6A0-26ACCED1D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73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AF6D-A5BE-4ADC-8CED-7561D621BE76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57828-49ED-413A-8A53-B40C26158B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151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04B90-2F7C-4559-8962-E53F093D78B4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40090-6C4F-4AC8-B27E-5AC1FA392C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36D06-E217-4D83-BA4F-CBEA993BCA0B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81DBC-4B34-4911-94E3-E55575607D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3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4C459-DDF4-4C61-8401-C74627391E3D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6781B-41A8-4106-9235-EA262B144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1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12B3-37E3-4414-80A5-4A2FD7B72689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33E1E-674A-4E27-B1CF-B7AC5649BB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3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2F5E-F34A-4AE3-9640-9BEAFFF79D0F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F71D0-3C5C-409F-A250-F2DEBD35A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5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2B79F-5E89-4625-9EBB-F84E4CE25F59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65544-E6BE-4796-8BA2-A1E2EC0E56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50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939E9-2402-4F1B-AE54-74F25A72B07B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2CAED-4040-421D-B118-8161B2B023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80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CBBB8-4768-4EF0-B889-76EE1EF2B5F0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4D129-9CF0-427A-84D2-3315A2369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6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B1C8AA-82EB-4D64-9B9A-1675AC3CF3E3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8253EC-EBEC-4C79-AD60-903E01DB3E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796" r:id="rId4"/>
    <p:sldLayoutId id="2147483800" r:id="rId5"/>
    <p:sldLayoutId id="2147483795" r:id="rId6"/>
    <p:sldLayoutId id="2147483801" r:id="rId7"/>
    <p:sldLayoutId id="2147483802" r:id="rId8"/>
    <p:sldLayoutId id="2147483803" r:id="rId9"/>
    <p:sldLayoutId id="2147483794" r:id="rId10"/>
    <p:sldLayoutId id="214748380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DO NOW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3505200" cy="4857750"/>
          </a:xfrm>
        </p:spPr>
        <p:txBody>
          <a:bodyPr/>
          <a:lstStyle/>
          <a:p>
            <a:pPr eaLnBrk="1" hangingPunct="1"/>
            <a:r>
              <a:rPr lang="en-US" dirty="0"/>
              <a:t>Pick up notes.</a:t>
            </a:r>
          </a:p>
          <a:p>
            <a:pPr eaLnBrk="1" hangingPunct="1"/>
            <a:r>
              <a:rPr lang="en-US" dirty="0"/>
              <a:t>Get out yesterday’s notes.</a:t>
            </a:r>
          </a:p>
          <a:p>
            <a:pPr eaLnBrk="1" hangingPunct="1"/>
            <a:r>
              <a:rPr lang="en-US" dirty="0"/>
              <a:t>Turn in “Turn up the Heat” if you did not do so yesterday.</a:t>
            </a:r>
          </a:p>
          <a:p>
            <a:pPr marL="0" indent="0" eaLnBrk="1" hangingPunct="1">
              <a:buNone/>
            </a:pP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474" y="1447801"/>
            <a:ext cx="4762500" cy="485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KINETIC-MOLECULAR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en-US" dirty="0"/>
              <a:t>State the three parts o the Kinetic-Molecular Theory.</a:t>
            </a:r>
          </a:p>
          <a:p>
            <a:pPr marL="514350" lvl="0" indent="-514350">
              <a:buAutoNum type="arabicPeriod"/>
            </a:pPr>
            <a:r>
              <a:rPr lang="en-US" dirty="0"/>
              <a:t>How are temperature and heat different?</a:t>
            </a:r>
          </a:p>
          <a:p>
            <a:pPr marL="514350" lvl="0" indent="-514350">
              <a:buAutoNum type="arabicPeriod"/>
            </a:pPr>
            <a:r>
              <a:rPr lang="en-US" dirty="0"/>
              <a:t>If temperature increases, what happens to the energy of the particles?</a:t>
            </a:r>
          </a:p>
          <a:p>
            <a:pPr marL="514350" lvl="0" indent="-514350">
              <a:buAutoNum type="arabicPeriod"/>
            </a:pPr>
            <a:r>
              <a:rPr lang="en-US" dirty="0"/>
              <a:t>Define absolute zero.</a:t>
            </a:r>
          </a:p>
          <a:p>
            <a:pPr marL="514350" lvl="0" indent="-514350">
              <a:buAutoNum type="arabicPeriod"/>
            </a:pPr>
            <a:r>
              <a:rPr lang="en-US" dirty="0"/>
              <a:t>What temperature is absolute zero?	_________  K  and ____________ °C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606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KINETIC-MOLECULAR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Convert the following temperatures using the formula K = °C + 273.</a:t>
            </a:r>
          </a:p>
          <a:p>
            <a:endParaRPr lang="en-US" dirty="0"/>
          </a:p>
          <a:p>
            <a:pPr marL="0" lvl="0" indent="0">
              <a:buNone/>
            </a:pPr>
            <a:r>
              <a:rPr lang="en-US" sz="2800" dirty="0"/>
              <a:t>a.  247 K = _________ °C   d.    -173°C = ___________ K</a:t>
            </a:r>
          </a:p>
          <a:p>
            <a:pPr marL="0" indent="0">
              <a:buNone/>
            </a:pPr>
            <a:r>
              <a:rPr lang="en-US" sz="2800" dirty="0"/>
              <a:t>b.  628 K = _________ °C   e.    107°C = ___________ K</a:t>
            </a:r>
          </a:p>
          <a:p>
            <a:pPr marL="0" indent="0">
              <a:buNone/>
            </a:pPr>
            <a:r>
              <a:rPr lang="en-US" sz="2800" dirty="0"/>
              <a:t>c.  125 K = _________ °C   f.     273°C = ___________ 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479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61963" indent="-461963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/>
              <a:t>The phase of matter is determined by two things:</a:t>
            </a:r>
          </a:p>
          <a:p>
            <a:pPr marL="1484313" indent="-1484313" eaLnBrk="1" fontAlgn="auto" hangingPunct="1">
              <a:spcAft>
                <a:spcPts val="0"/>
              </a:spcAft>
              <a:buFont typeface="Wingdings 2"/>
              <a:buNone/>
              <a:tabLst>
                <a:tab pos="628650" algn="l"/>
              </a:tabLst>
              <a:defRPr/>
            </a:pPr>
            <a:r>
              <a:rPr lang="en-US" dirty="0"/>
              <a:t>	1. 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b="1" dirty="0"/>
              <a:t> (kinetic energy) of the particles.</a:t>
            </a:r>
          </a:p>
          <a:p>
            <a:pPr marL="1484313" indent="-1484313" eaLnBrk="1" fontAlgn="auto" hangingPunct="1">
              <a:spcAft>
                <a:spcPts val="0"/>
              </a:spcAft>
              <a:buFont typeface="Wingdings 2"/>
              <a:buNone/>
              <a:tabLst>
                <a:tab pos="628650" algn="l"/>
              </a:tabLst>
              <a:defRPr/>
            </a:pPr>
            <a:r>
              <a:rPr lang="en-US" dirty="0"/>
              <a:t>	2.  </a:t>
            </a:r>
            <a:r>
              <a:rPr lang="en-US" b="1" dirty="0">
                <a:solidFill>
                  <a:srgbClr val="FF0000"/>
                </a:solidFill>
              </a:rPr>
              <a:t>Intermolecular Force </a:t>
            </a:r>
            <a:r>
              <a:rPr lang="en-US" b="1" dirty="0"/>
              <a:t>of Attraction (IMFs) – </a:t>
            </a:r>
            <a:r>
              <a:rPr lang="en-US" dirty="0"/>
              <a:t>these are the forces </a:t>
            </a:r>
            <a:r>
              <a:rPr lang="en-US" b="1" dirty="0">
                <a:solidFill>
                  <a:srgbClr val="FF0000"/>
                </a:solidFill>
              </a:rPr>
              <a:t>between</a:t>
            </a:r>
            <a:r>
              <a:rPr lang="en-US" dirty="0"/>
              <a:t> molecules.</a:t>
            </a:r>
          </a:p>
          <a:p>
            <a:pPr marL="1484313" indent="-1484313" eaLnBrk="1" fontAlgn="auto" hangingPunct="1">
              <a:spcAft>
                <a:spcPts val="0"/>
              </a:spcAft>
              <a:buFont typeface="Wingdings 2"/>
              <a:buNone/>
              <a:tabLst>
                <a:tab pos="914400" algn="l"/>
              </a:tabLst>
              <a:defRPr/>
            </a:pPr>
            <a:r>
              <a:rPr lang="en-US" dirty="0"/>
              <a:t>		a.  Dispersion forces</a:t>
            </a:r>
          </a:p>
          <a:p>
            <a:pPr marL="1484313" indent="-1484313" eaLnBrk="1" fontAlgn="auto" hangingPunct="1">
              <a:spcAft>
                <a:spcPts val="0"/>
              </a:spcAft>
              <a:buFont typeface="Wingdings 2"/>
              <a:buNone/>
              <a:tabLst>
                <a:tab pos="914400" algn="l"/>
              </a:tabLst>
              <a:defRPr/>
            </a:pPr>
            <a:r>
              <a:rPr lang="en-US" dirty="0"/>
              <a:t>		b.  Dipole-dipole forces</a:t>
            </a:r>
          </a:p>
          <a:p>
            <a:pPr marL="1484313" indent="-1484313" eaLnBrk="1" fontAlgn="auto" hangingPunct="1">
              <a:spcAft>
                <a:spcPts val="0"/>
              </a:spcAft>
              <a:buFont typeface="Wingdings 2"/>
              <a:buNone/>
              <a:tabLst>
                <a:tab pos="914400" algn="l"/>
              </a:tabLst>
              <a:defRPr/>
            </a:pPr>
            <a:r>
              <a:rPr lang="en-US" dirty="0"/>
              <a:t>		c.  Hydrogen bonds</a:t>
            </a:r>
          </a:p>
        </p:txBody>
      </p:sp>
    </p:spTree>
    <p:extLst>
      <p:ext uri="{BB962C8B-B14F-4D97-AF65-F5344CB8AC3E}">
        <p14:creationId xmlns:p14="http://schemas.microsoft.com/office/powerpoint/2010/main" val="362430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Phases of matter</a:t>
            </a:r>
          </a:p>
        </p:txBody>
      </p:sp>
      <p:sp>
        <p:nvSpPr>
          <p:cNvPr id="2150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All </a:t>
            </a:r>
            <a:r>
              <a:rPr lang="en-US" b="1" dirty="0" err="1">
                <a:solidFill>
                  <a:srgbClr val="FF0000"/>
                </a:solidFill>
              </a:rPr>
              <a:t>INTER</a:t>
            </a:r>
            <a:r>
              <a:rPr lang="en-US" dirty="0" err="1"/>
              <a:t>molecular</a:t>
            </a:r>
            <a:r>
              <a:rPr lang="en-US" dirty="0"/>
              <a:t> forces are </a:t>
            </a:r>
            <a:r>
              <a:rPr lang="en-US" b="1" dirty="0">
                <a:solidFill>
                  <a:srgbClr val="FF0000"/>
                </a:solidFill>
              </a:rPr>
              <a:t>weaker</a:t>
            </a:r>
            <a:r>
              <a:rPr lang="en-US" dirty="0"/>
              <a:t> than </a:t>
            </a:r>
            <a:r>
              <a:rPr lang="en-US" b="1" dirty="0" err="1">
                <a:solidFill>
                  <a:srgbClr val="FF0000"/>
                </a:solidFill>
              </a:rPr>
              <a:t>INTRA</a:t>
            </a:r>
            <a:r>
              <a:rPr lang="en-US" dirty="0" err="1"/>
              <a:t>molecular</a:t>
            </a:r>
            <a:r>
              <a:rPr lang="en-US" dirty="0"/>
              <a:t> forces which are </a:t>
            </a:r>
            <a:r>
              <a:rPr lang="en-US" b="1" dirty="0">
                <a:solidFill>
                  <a:srgbClr val="FF0000"/>
                </a:solidFill>
              </a:rPr>
              <a:t>true bonds </a:t>
            </a:r>
            <a:r>
              <a:rPr lang="en-US" dirty="0"/>
              <a:t>(ionic, covalent, metallic). </a:t>
            </a:r>
          </a:p>
          <a:p>
            <a:pPr eaLnBrk="1" hangingPunct="1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200400"/>
            <a:ext cx="6318746" cy="3583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Characteristics of the Phases of Matter - SOLID</a:t>
            </a:r>
            <a:endParaRPr lang="en-US" b="1" u="sng" dirty="0"/>
          </a:p>
          <a:p>
            <a:r>
              <a:rPr lang="en-US" b="1" dirty="0">
                <a:solidFill>
                  <a:srgbClr val="FF0000"/>
                </a:solidFill>
              </a:rPr>
              <a:t>definite</a:t>
            </a:r>
            <a:r>
              <a:rPr lang="en-US" dirty="0"/>
              <a:t> rigid shape, </a:t>
            </a:r>
            <a:r>
              <a:rPr lang="en-US" b="1" dirty="0">
                <a:solidFill>
                  <a:srgbClr val="FF0000"/>
                </a:solidFill>
              </a:rPr>
              <a:t>definite</a:t>
            </a:r>
            <a:r>
              <a:rPr lang="en-US" dirty="0"/>
              <a:t> volume, </a:t>
            </a:r>
            <a:r>
              <a:rPr lang="en-US" b="1" dirty="0">
                <a:solidFill>
                  <a:srgbClr val="FF0000"/>
                </a:solidFill>
              </a:rPr>
              <a:t>strong</a:t>
            </a:r>
            <a:r>
              <a:rPr lang="en-US" dirty="0"/>
              <a:t> IMF, particles are in a </a:t>
            </a:r>
            <a:r>
              <a:rPr lang="en-US" b="1" dirty="0">
                <a:solidFill>
                  <a:srgbClr val="FF0000"/>
                </a:solidFill>
              </a:rPr>
              <a:t>fixed</a:t>
            </a:r>
            <a:r>
              <a:rPr lang="en-US" dirty="0"/>
              <a:t> position, and vibrate around a fixed point.  </a:t>
            </a:r>
          </a:p>
          <a:p>
            <a:endParaRPr lang="en-US" dirty="0"/>
          </a:p>
          <a:p>
            <a:pPr marL="461963" indent="-461963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3277671"/>
            <a:ext cx="1800225" cy="33017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817144"/>
            <a:ext cx="2329116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Characteristics of the Phases of Matter - LIQUID</a:t>
            </a:r>
            <a:endParaRPr lang="en-US" b="1" u="sng" dirty="0"/>
          </a:p>
          <a:p>
            <a:r>
              <a:rPr lang="en-US" b="1" dirty="0">
                <a:solidFill>
                  <a:srgbClr val="FF0000"/>
                </a:solidFill>
              </a:rPr>
              <a:t>no definite </a:t>
            </a:r>
            <a:r>
              <a:rPr lang="en-US" dirty="0"/>
              <a:t>shape, </a:t>
            </a:r>
            <a:r>
              <a:rPr lang="en-US" b="1" dirty="0">
                <a:solidFill>
                  <a:srgbClr val="FF0000"/>
                </a:solidFill>
              </a:rPr>
              <a:t>definite</a:t>
            </a:r>
            <a:r>
              <a:rPr lang="en-US" dirty="0"/>
              <a:t> volume, </a:t>
            </a:r>
            <a:r>
              <a:rPr lang="en-US" b="1" dirty="0">
                <a:solidFill>
                  <a:srgbClr val="FF0000"/>
                </a:solidFill>
              </a:rPr>
              <a:t>strong</a:t>
            </a:r>
            <a:r>
              <a:rPr lang="en-US" dirty="0"/>
              <a:t> IMF, particles can </a:t>
            </a:r>
            <a:r>
              <a:rPr lang="en-US" b="1" dirty="0">
                <a:solidFill>
                  <a:srgbClr val="FF0000"/>
                </a:solidFill>
              </a:rPr>
              <a:t>flow past </a:t>
            </a:r>
            <a:r>
              <a:rPr lang="en-US" dirty="0"/>
              <a:t>each other but cannot break away completely.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515" y="3159610"/>
            <a:ext cx="2098922" cy="36221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886200"/>
            <a:ext cx="2343332" cy="26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8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6019800" cy="4525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Characteristics of the Phases of Matter - GAS</a:t>
            </a:r>
            <a:endParaRPr lang="en-US" b="1" u="sng" dirty="0"/>
          </a:p>
          <a:p>
            <a:r>
              <a:rPr lang="en-US" b="1" dirty="0">
                <a:solidFill>
                  <a:srgbClr val="FF0000"/>
                </a:solidFill>
              </a:rPr>
              <a:t>no definite </a:t>
            </a:r>
            <a:r>
              <a:rPr lang="en-US" dirty="0"/>
              <a:t>shape, </a:t>
            </a:r>
            <a:r>
              <a:rPr lang="en-US" b="1" dirty="0">
                <a:solidFill>
                  <a:srgbClr val="FF0000"/>
                </a:solidFill>
              </a:rPr>
              <a:t>no definite </a:t>
            </a:r>
            <a:r>
              <a:rPr lang="en-US" dirty="0"/>
              <a:t>volume, </a:t>
            </a:r>
            <a:r>
              <a:rPr lang="en-US" b="1" dirty="0">
                <a:solidFill>
                  <a:srgbClr val="FF0000"/>
                </a:solidFill>
              </a:rPr>
              <a:t>very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weak</a:t>
            </a:r>
            <a:r>
              <a:rPr lang="en-US" dirty="0"/>
              <a:t> IMF, particles are </a:t>
            </a:r>
            <a:r>
              <a:rPr lang="en-US" b="1" dirty="0">
                <a:solidFill>
                  <a:srgbClr val="FF0000"/>
                </a:solidFill>
              </a:rPr>
              <a:t>independent</a:t>
            </a:r>
            <a:r>
              <a:rPr lang="en-US" dirty="0"/>
              <a:t> of each other and go wherever they want inside their container. Another word for gas is vapor.</a:t>
            </a:r>
          </a:p>
          <a:p>
            <a:pPr marL="461963" indent="-461963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42568"/>
            <a:ext cx="2171700" cy="3895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258" y="4042421"/>
            <a:ext cx="2225984" cy="276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6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6505575" cy="45259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Characteristics of the Phases of Matter - PLASMA</a:t>
            </a:r>
            <a:endParaRPr lang="en-US" b="1" u="sng" dirty="0"/>
          </a:p>
          <a:p>
            <a:r>
              <a:rPr lang="en-US" b="1" dirty="0">
                <a:solidFill>
                  <a:srgbClr val="FF0000"/>
                </a:solidFill>
              </a:rPr>
              <a:t>no definite</a:t>
            </a:r>
            <a:r>
              <a:rPr lang="en-US" dirty="0"/>
              <a:t> shape, </a:t>
            </a:r>
            <a:r>
              <a:rPr lang="en-US" b="1" dirty="0">
                <a:solidFill>
                  <a:srgbClr val="FF0000"/>
                </a:solidFill>
              </a:rPr>
              <a:t>no definite</a:t>
            </a:r>
            <a:r>
              <a:rPr lang="en-US" dirty="0"/>
              <a:t> volume, composed of </a:t>
            </a:r>
            <a:r>
              <a:rPr lang="en-US" b="1" dirty="0">
                <a:solidFill>
                  <a:srgbClr val="FF0000"/>
                </a:solidFill>
              </a:rPr>
              <a:t>electrons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positive ions</a:t>
            </a:r>
            <a:r>
              <a:rPr lang="en-US" dirty="0"/>
              <a:t>.  The electrons have been knocked away from the atoms due to the high temperatures.  </a:t>
            </a:r>
            <a:r>
              <a:rPr lang="en-US" b="1" dirty="0"/>
              <a:t>Most common state of matter in the universe</a:t>
            </a:r>
            <a:r>
              <a:rPr lang="en-US" dirty="0"/>
              <a:t>.  </a:t>
            </a:r>
          </a:p>
          <a:p>
            <a:pPr marL="461963" indent="-461963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-1"/>
            <a:ext cx="1524000" cy="33659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0" y="3429000"/>
            <a:ext cx="207645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Drawing matter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	Looking at the boxes below and pretend that they are beakers sitting on a counter. Show what the atoms of a solid, liquid, and gas would look like in each.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	    SOLID		  LIQUID		   GAS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2978944"/>
            <a:ext cx="1524000" cy="167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98823" y="2978944"/>
            <a:ext cx="1524000" cy="167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629400" y="2978944"/>
            <a:ext cx="1524000" cy="167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54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ACTUALLY SIX 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Solid</a:t>
            </a:r>
          </a:p>
          <a:p>
            <a:r>
              <a:rPr lang="en-US" dirty="0"/>
              <a:t>Liquid</a:t>
            </a:r>
          </a:p>
          <a:p>
            <a:r>
              <a:rPr lang="en-US" dirty="0"/>
              <a:t>Gas</a:t>
            </a:r>
          </a:p>
          <a:p>
            <a:r>
              <a:rPr lang="en-US" dirty="0"/>
              <a:t>Plasma</a:t>
            </a:r>
          </a:p>
          <a:p>
            <a:r>
              <a:rPr lang="en-US" dirty="0"/>
              <a:t>Bose-Einstein Condensate</a:t>
            </a:r>
          </a:p>
          <a:p>
            <a:r>
              <a:rPr lang="en-US" dirty="0"/>
              <a:t>Fermionic Condensate</a:t>
            </a:r>
          </a:p>
        </p:txBody>
      </p:sp>
    </p:spTree>
    <p:extLst>
      <p:ext uri="{BB962C8B-B14F-4D97-AF65-F5344CB8AC3E}">
        <p14:creationId xmlns:p14="http://schemas.microsoft.com/office/powerpoint/2010/main" val="2958814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Bose-Einstein condensate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978512"/>
            <a:ext cx="32766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7030A0"/>
                </a:solidFill>
              </a:rPr>
              <a:t>Bose</a:t>
            </a:r>
            <a:r>
              <a:rPr lang="en-US" sz="2800" dirty="0">
                <a:solidFill>
                  <a:srgbClr val="7030A0"/>
                </a:solidFill>
              </a:rPr>
              <a:t>–</a:t>
            </a:r>
            <a:r>
              <a:rPr lang="en-US" sz="2800" b="1" dirty="0">
                <a:solidFill>
                  <a:srgbClr val="7030A0"/>
                </a:solidFill>
              </a:rPr>
              <a:t>Einstein condensate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(</a:t>
            </a:r>
            <a:r>
              <a:rPr lang="en-US" sz="2800" b="1" dirty="0"/>
              <a:t>BEC</a:t>
            </a:r>
            <a:r>
              <a:rPr lang="en-US" sz="2800" dirty="0"/>
              <a:t>) is a state of matter of a dilute gas of </a:t>
            </a:r>
            <a:r>
              <a:rPr lang="en-US" sz="2800" b="1" dirty="0">
                <a:solidFill>
                  <a:srgbClr val="7030A0"/>
                </a:solidFill>
              </a:rPr>
              <a:t>bosons</a:t>
            </a:r>
            <a:r>
              <a:rPr lang="en-US" sz="2800" dirty="0"/>
              <a:t> cooled to temperatures very close to absolute zero.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895" y="1988344"/>
            <a:ext cx="5263705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FERMIONIC CONDENSATE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0" y="1676400"/>
            <a:ext cx="5525795" cy="45259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1905000"/>
            <a:ext cx="2438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</a:t>
            </a:r>
            <a:r>
              <a:rPr lang="en-US" sz="2800" b="1" dirty="0">
                <a:solidFill>
                  <a:srgbClr val="7030A0"/>
                </a:solidFill>
              </a:rPr>
              <a:t>fermionic condensate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is a superfluid phase formed by </a:t>
            </a:r>
            <a:r>
              <a:rPr lang="en-US" sz="2800" b="1" dirty="0">
                <a:solidFill>
                  <a:srgbClr val="7030A0"/>
                </a:solidFill>
              </a:rPr>
              <a:t>fermionic</a:t>
            </a:r>
            <a:r>
              <a:rPr lang="en-US" sz="2800" dirty="0"/>
              <a:t> particles at low temperatures.</a:t>
            </a:r>
          </a:p>
        </p:txBody>
      </p:sp>
    </p:spTree>
    <p:extLst>
      <p:ext uri="{BB962C8B-B14F-4D97-AF65-F5344CB8AC3E}">
        <p14:creationId xmlns:p14="http://schemas.microsoft.com/office/powerpoint/2010/main" val="312036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INTERMOLECULAR FORCES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Dispersion Forces – weakest</a:t>
            </a:r>
          </a:p>
          <a:p>
            <a:r>
              <a:rPr lang="en-US" dirty="0"/>
              <a:t>Dipole-Dipole Forces</a:t>
            </a:r>
          </a:p>
          <a:p>
            <a:r>
              <a:rPr lang="en-US" dirty="0"/>
              <a:t>Hydrogen Bonding - strongest</a:t>
            </a:r>
          </a:p>
        </p:txBody>
      </p:sp>
    </p:spTree>
    <p:extLst>
      <p:ext uri="{BB962C8B-B14F-4D97-AF65-F5344CB8AC3E}">
        <p14:creationId xmlns:p14="http://schemas.microsoft.com/office/powerpoint/2010/main" val="978116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rgbClr val="FF0000"/>
                </a:solidFill>
              </a:rPr>
              <a:t>Dispersion</a:t>
            </a:r>
            <a:r>
              <a:rPr lang="en-US" sz="4800" dirty="0"/>
              <a:t> Forces</a:t>
            </a:r>
          </a:p>
        </p:txBody>
      </p:sp>
      <p:pic>
        <p:nvPicPr>
          <p:cNvPr id="17411" name="Picture 2" descr="https://people.chem.umass.edu/botch/Chem121F06/Chapters/Ch5/DipoleInducedDipol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105400"/>
            <a:ext cx="6854952" cy="1689982"/>
          </a:xfr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200" y="1600200"/>
            <a:ext cx="8915400" cy="4724400"/>
          </a:xfrm>
        </p:spPr>
        <p:txBody>
          <a:bodyPr/>
          <a:lstStyle/>
          <a:p>
            <a:r>
              <a:rPr lang="en-US" dirty="0"/>
              <a:t>a weak force that results in the attraction of normally non-polar particles;  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weakest</a:t>
            </a:r>
            <a:r>
              <a:rPr lang="en-US" dirty="0"/>
              <a:t> intermolecular force; </a:t>
            </a:r>
          </a:p>
          <a:p>
            <a:r>
              <a:rPr lang="en-US" dirty="0"/>
              <a:t>when nonpolar molecules collide with each other, a temporary dipole is created;  The more electrons in the electron cloud, the stronger the dispersion force. </a:t>
            </a:r>
          </a:p>
          <a:p>
            <a:r>
              <a:rPr lang="en-US" dirty="0"/>
              <a:t>Examples:  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, Cl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, I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Dipole-dipole</a:t>
            </a:r>
            <a:r>
              <a:rPr lang="en-US" sz="4400" b="1" dirty="0"/>
              <a:t> forces</a:t>
            </a:r>
          </a:p>
        </p:txBody>
      </p:sp>
      <p:pic>
        <p:nvPicPr>
          <p:cNvPr id="5" name="Picture 4" descr="C:\Documents and Settings\smithja\Desktop\zumdahl\ppts\lineart\jpg\ch10\fig_10_02a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1" y="1904999"/>
            <a:ext cx="3581400" cy="4520823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09600" y="1676400"/>
            <a:ext cx="4572000" cy="45858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attractions between oppositely charged regions of polar molecules; 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polar molecules have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permanent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dipoles due to the fact that some regions are always positive and some regions are always negative; 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these forces are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stronger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than dispersion forces if looking at particles of the same mass.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Examples:  </a:t>
            </a: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HCl, SO</a:t>
            </a:r>
            <a:r>
              <a:rPr lang="en-US" sz="24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US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>
                <a:solidFill>
                  <a:srgbClr val="FF0000"/>
                </a:solidFill>
              </a:rPr>
              <a:t>Hydrogen bonding</a:t>
            </a:r>
            <a:endParaRPr lang="en-US" dirty="0"/>
          </a:p>
        </p:txBody>
      </p:sp>
      <p:pic>
        <p:nvPicPr>
          <p:cNvPr id="5" name="Picture 4" descr="C:\Documents and Settings\smithja\Desktop\zumdahl\ppts\lineart\jpg\ch10\fig_10_03a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79027"/>
            <a:ext cx="5067300" cy="2916292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28600" y="1447800"/>
            <a:ext cx="8534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special dipole-dipole attraction; 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occurs when the molecule contains hydrogen and the hydrogen is covalently bonded to a highly electronegative atom (only F, O, N);  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molecule is highly polar;  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Molecules have higher than expected boiling points (strong IMF).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8400" y="39624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water, H</a:t>
            </a:r>
            <a:r>
              <a:rPr 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O, ammonia, NH</a:t>
            </a:r>
            <a:r>
              <a:rPr 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INTERMOLECULAR FORCES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Strongest</a:t>
            </a:r>
            <a:r>
              <a:rPr lang="en-US" dirty="0"/>
              <a:t> – Hydrogen bonding</a:t>
            </a:r>
          </a:p>
          <a:p>
            <a:r>
              <a:rPr lang="en-US" b="1" dirty="0">
                <a:solidFill>
                  <a:srgbClr val="7030A0"/>
                </a:solidFill>
              </a:rPr>
              <a:t>Weakest</a:t>
            </a:r>
            <a:r>
              <a:rPr lang="en-US" dirty="0"/>
              <a:t> – dispersion forces</a:t>
            </a: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Permanent</a:t>
            </a:r>
            <a:r>
              <a:rPr lang="en-US" b="1" dirty="0"/>
              <a:t> Dipoles</a:t>
            </a:r>
            <a:r>
              <a:rPr lang="en-US" dirty="0"/>
              <a:t>: Dipole-dipole, hydrogen bonding</a:t>
            </a:r>
          </a:p>
          <a:p>
            <a:r>
              <a:rPr lang="en-US" b="1" dirty="0">
                <a:solidFill>
                  <a:srgbClr val="7030A0"/>
                </a:solidFill>
              </a:rPr>
              <a:t>Temporary</a:t>
            </a:r>
            <a:r>
              <a:rPr lang="en-US" b="1" dirty="0"/>
              <a:t> dipole</a:t>
            </a:r>
            <a:r>
              <a:rPr lang="en-US" dirty="0"/>
              <a:t>: dispersion forces</a:t>
            </a:r>
          </a:p>
        </p:txBody>
      </p:sp>
    </p:spTree>
    <p:extLst>
      <p:ext uri="{BB962C8B-B14F-4D97-AF65-F5344CB8AC3E}">
        <p14:creationId xmlns:p14="http://schemas.microsoft.com/office/powerpoint/2010/main" val="70919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THREE PHASES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Syringes of:</a:t>
            </a:r>
          </a:p>
          <a:p>
            <a:r>
              <a:rPr lang="en-US" dirty="0"/>
              <a:t>Georgia red clay</a:t>
            </a:r>
          </a:p>
          <a:p>
            <a:r>
              <a:rPr lang="en-US" dirty="0"/>
              <a:t>Water</a:t>
            </a:r>
          </a:p>
          <a:p>
            <a:r>
              <a:rPr lang="en-US" dirty="0"/>
              <a:t>Air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 descr="http://ds9.ssl.berkeley.edu/themis/images/phases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124200"/>
            <a:ext cx="5257800" cy="335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326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MORE ON solids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Why is a Solid a Solid?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MORE ON SOLIDS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Density</a:t>
            </a:r>
            <a:r>
              <a:rPr lang="en-US" dirty="0"/>
              <a:t> – more closely packed than a liquid, thus they are denser; Usually a 10% difference between the solid and liquid density of the same substance; Water is the exception. </a:t>
            </a:r>
          </a:p>
          <a:p>
            <a:pPr lvl="0"/>
            <a:r>
              <a:rPr lang="en-US" b="1" u="sng" dirty="0">
                <a:solidFill>
                  <a:srgbClr val="FF0000"/>
                </a:solidFill>
              </a:rPr>
              <a:t>Compression</a:t>
            </a:r>
            <a:r>
              <a:rPr lang="en-US" dirty="0"/>
              <a:t> – not easily compressed.</a:t>
            </a:r>
          </a:p>
          <a:p>
            <a:pPr marL="461963" indent="-461963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419600"/>
            <a:ext cx="5966216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1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MORE ON SOLIDS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22439"/>
            <a:ext cx="8686800" cy="4525962"/>
          </a:xfrm>
        </p:spPr>
        <p:txBody>
          <a:bodyPr>
            <a:normAutofit/>
          </a:bodyPr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Amorphous solids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– a solid where the particles are not arranged in a crystalline pattern; often forms when a molten (melted solid) cools too quickly to allow time for the crystals to grow; examples include glass, rubber, and many plastics.</a:t>
            </a:r>
          </a:p>
          <a:p>
            <a:pPr marL="461963" indent="-461963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4066493"/>
            <a:ext cx="3429000" cy="261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94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MORE ON SOLIDS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22439"/>
            <a:ext cx="8686800" cy="4525962"/>
          </a:xfrm>
        </p:spPr>
        <p:txBody>
          <a:bodyPr>
            <a:normAutofit/>
          </a:bodyPr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Thermal Expansion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– most solids experience thermal expansion.  Thermal Expansion is when objects are heated, they expand.  When they are cooled, they contract.  Example: joints in bridges, driveways, and roads.</a:t>
            </a:r>
          </a:p>
          <a:p>
            <a:pPr marL="461963" indent="-461963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247" y="3585420"/>
            <a:ext cx="2860850" cy="3071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97388"/>
            <a:ext cx="42386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93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More on LIQUIDS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Density</a:t>
            </a:r>
            <a:r>
              <a:rPr lang="en-US" u="sng" dirty="0"/>
              <a:t> </a:t>
            </a:r>
            <a:r>
              <a:rPr lang="en-US" dirty="0"/>
              <a:t>– denser than gases.</a:t>
            </a:r>
          </a:p>
          <a:p>
            <a:pPr lvl="0"/>
            <a:r>
              <a:rPr lang="en-US" b="1" u="sng" dirty="0">
                <a:solidFill>
                  <a:srgbClr val="FF0000"/>
                </a:solidFill>
              </a:rPr>
              <a:t>Compression</a:t>
            </a:r>
            <a:r>
              <a:rPr lang="en-US" dirty="0"/>
              <a:t> – enormous pressure can make liquids compress a small amount.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916158"/>
            <a:ext cx="659700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4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More on LIQUIDS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Fluidity</a:t>
            </a:r>
            <a:r>
              <a:rPr lang="en-US" dirty="0"/>
              <a:t> – ability to flow; gases and liquids are fluids because they can flow through each other.  Liquids are slower to diffuse than gases.  </a:t>
            </a:r>
            <a:r>
              <a:rPr lang="en-US" b="1" dirty="0">
                <a:solidFill>
                  <a:srgbClr val="FF0000"/>
                </a:solidFill>
              </a:rPr>
              <a:t>Diffusion</a:t>
            </a:r>
            <a:r>
              <a:rPr lang="en-US" dirty="0"/>
              <a:t> is the spreading of particles throughout a given volume until they are evenly distributed.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191000"/>
            <a:ext cx="2951113" cy="237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97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More on LIQUIDS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Viscosity</a:t>
            </a:r>
            <a:r>
              <a:rPr lang="en-US" dirty="0"/>
              <a:t> – a measure of the resistance of a liquid to flow; determined by the intermolecular forces, shape of particles, and temperature.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429000"/>
            <a:ext cx="7000875" cy="3076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800" y="173970"/>
            <a:ext cx="1600200" cy="954107"/>
          </a:xfrm>
          <a:prstGeom prst="rect">
            <a:avLst/>
          </a:prstGeom>
          <a:solidFill>
            <a:srgbClr val="FF66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Viscosity Derby</a:t>
            </a:r>
          </a:p>
        </p:txBody>
      </p:sp>
    </p:spTree>
    <p:extLst>
      <p:ext uri="{BB962C8B-B14F-4D97-AF65-F5344CB8AC3E}">
        <p14:creationId xmlns:p14="http://schemas.microsoft.com/office/powerpoint/2010/main" val="34675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More on LIQUIDS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Thermal Expansion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– liquids experience more thermal expansion than solids.  Example: thermometers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352800"/>
            <a:ext cx="4495800" cy="326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64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381" y="152400"/>
            <a:ext cx="8686800" cy="838200"/>
          </a:xfrm>
        </p:spPr>
        <p:txBody>
          <a:bodyPr>
            <a:normAutofit/>
          </a:bodyPr>
          <a:lstStyle/>
          <a:p>
            <a:r>
              <a:rPr lang="en-US" sz="4400" b="1" dirty="0"/>
              <a:t>MORE ON LIQUIDS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381" y="1143000"/>
            <a:ext cx="8686800" cy="4525962"/>
          </a:xfrm>
        </p:spPr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Surface tension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– the energy required to increase the surface area of a liquid by a given amount; </a:t>
            </a:r>
          </a:p>
          <a:p>
            <a:pPr lvl="0"/>
            <a:r>
              <a:rPr lang="en-US" dirty="0"/>
              <a:t>It is a measure of the inward pull by particles in the interior; </a:t>
            </a:r>
          </a:p>
          <a:p>
            <a:pPr lvl="0"/>
            <a:r>
              <a:rPr lang="en-US" dirty="0"/>
              <a:t>The stronger the particle’s attraction for each other, the stronger the surface tension; </a:t>
            </a:r>
          </a:p>
          <a:p>
            <a:pPr lvl="0"/>
            <a:r>
              <a:rPr lang="en-US" dirty="0"/>
              <a:t>Water has a </a:t>
            </a:r>
            <a:r>
              <a:rPr lang="en-US" b="1" dirty="0">
                <a:solidFill>
                  <a:srgbClr val="FF0000"/>
                </a:solidFill>
              </a:rPr>
              <a:t>high</a:t>
            </a:r>
            <a:r>
              <a:rPr lang="en-US" dirty="0"/>
              <a:t> surface tension due to the attractive forces of the water molecules; </a:t>
            </a:r>
          </a:p>
          <a:p>
            <a:pPr lvl="0"/>
            <a:r>
              <a:rPr lang="en-US" dirty="0"/>
              <a:t>Surfactants reduce surface tension.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67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Surface tension</a:t>
            </a:r>
          </a:p>
        </p:txBody>
      </p:sp>
      <p:pic>
        <p:nvPicPr>
          <p:cNvPr id="26627" name="Picture 4" descr="http://etacar.put.poznan.pl/piotr.pieranski/Physics%20Around%20Us/Surface%20tens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4013" y="1554163"/>
            <a:ext cx="6048375" cy="4525962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Surface tension</a:t>
            </a:r>
          </a:p>
        </p:txBody>
      </p:sp>
      <p:pic>
        <p:nvPicPr>
          <p:cNvPr id="4" name="Picture 5" descr="C:\Documents and Settings\smithja\Desktop\zumdahl\ppts\lineart\jpg\ch10\fig_10_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1751161"/>
            <a:ext cx="7778368" cy="4913041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Mercury bead</a:t>
            </a:r>
          </a:p>
        </p:txBody>
      </p:sp>
      <p:pic>
        <p:nvPicPr>
          <p:cNvPr id="27651" name="Picture 2" descr="http://www.visualparadox.com/images/no-linking-allowed-main/surfacetensi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133600"/>
            <a:ext cx="4712528" cy="3533776"/>
          </a:xfrm>
          <a:noFill/>
        </p:spPr>
      </p:pic>
      <p:pic>
        <p:nvPicPr>
          <p:cNvPr id="1026" name="Picture 2" descr="http://snellville-dentist.com/wp-content/uploads/2011/12/mercury_dro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33600"/>
            <a:ext cx="3819525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Water bead</a:t>
            </a:r>
          </a:p>
        </p:txBody>
      </p:sp>
      <p:pic>
        <p:nvPicPr>
          <p:cNvPr id="28675" name="Picture 2" descr="http://quest.nasa.gov/space/teachers/microgravity/image/66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752600"/>
            <a:ext cx="5951538" cy="3962400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MORE ON LIQUIDS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Capillary Action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– the adhesion or attraction between molecules that are different; </a:t>
            </a:r>
          </a:p>
          <a:p>
            <a:pPr lvl="0"/>
            <a:r>
              <a:rPr lang="en-US" dirty="0"/>
              <a:t>Can cause the meniscus in the graduated cylinder or the wicking property of paper towels.  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Cohesion</a:t>
            </a:r>
            <a:r>
              <a:rPr lang="en-US" dirty="0"/>
              <a:t> = attraction to each other.  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Adhesion</a:t>
            </a:r>
            <a:r>
              <a:rPr lang="en-US" dirty="0"/>
              <a:t> = attraction to another.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2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/>
              <a:t>CAPILLARY ACTION</a:t>
            </a:r>
          </a:p>
        </p:txBody>
      </p:sp>
      <p:pic>
        <p:nvPicPr>
          <p:cNvPr id="5" name="Picture 2" descr="http://www.spaceflight.esa.int/impress/text/education/Images/Glossary/GlossaryImage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81200"/>
            <a:ext cx="6385791" cy="404605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57400" y="6189839"/>
            <a:ext cx="1447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WATER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06468" y="6192297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MERCURY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1705" y="2286000"/>
            <a:ext cx="1828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COHESION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8331" y="2305050"/>
            <a:ext cx="178973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ADHESION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Capillary action</a:t>
            </a:r>
          </a:p>
        </p:txBody>
      </p:sp>
      <p:pic>
        <p:nvPicPr>
          <p:cNvPr id="34819" name="Picture 2" descr="http://hyperphysics.phy-astr.gsu.edu/hbase/fluids/imgflu/capi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536700"/>
            <a:ext cx="5353050" cy="47117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MORE ON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Density</a:t>
            </a:r>
            <a:r>
              <a:rPr lang="en-US" dirty="0"/>
              <a:t> – very low density.</a:t>
            </a:r>
          </a:p>
          <a:p>
            <a:pPr lvl="0"/>
            <a:r>
              <a:rPr lang="en-US" b="1" u="sng" dirty="0">
                <a:solidFill>
                  <a:srgbClr val="FF0000"/>
                </a:solidFill>
              </a:rPr>
              <a:t>Compression</a:t>
            </a:r>
            <a:r>
              <a:rPr lang="en-US" dirty="0"/>
              <a:t> – gases are easy to compress.  There are a lot of spaces between the particles.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916158"/>
            <a:ext cx="659700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3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MORE ON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FF0000"/>
                </a:solidFill>
              </a:rPr>
              <a:t>Fluidity</a:t>
            </a:r>
            <a:r>
              <a:rPr lang="en-US" dirty="0"/>
              <a:t> – ability to flow; gases and liquids are fluids because they can flow through each other.  Gases diffuse faster than liquids.</a:t>
            </a:r>
          </a:p>
          <a:p>
            <a:pPr lvl="0"/>
            <a:r>
              <a:rPr lang="en-US" b="1" u="sng" dirty="0">
                <a:solidFill>
                  <a:srgbClr val="FF0000"/>
                </a:solidFill>
              </a:rPr>
              <a:t>Thermal Expansion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– gases experience more thermal expansion than solids and liquids. Example: hot air balloons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800600"/>
            <a:ext cx="4148604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5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Review and Reinforcement: States of Matter – due Monday.</a:t>
            </a:r>
          </a:p>
        </p:txBody>
      </p:sp>
    </p:spTree>
    <p:extLst>
      <p:ext uri="{BB962C8B-B14F-4D97-AF65-F5344CB8AC3E}">
        <p14:creationId xmlns:p14="http://schemas.microsoft.com/office/powerpoint/2010/main" val="9328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12057</TotalTime>
  <Words>1077</Words>
  <Application>Microsoft Office PowerPoint</Application>
  <PresentationFormat>On-screen Show (4:3)</PresentationFormat>
  <Paragraphs>134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Trek</vt:lpstr>
      <vt:lpstr>DO NOW</vt:lpstr>
      <vt:lpstr>KINETIC-MOLECULAR THEORY</vt:lpstr>
      <vt:lpstr>KINETIC-MOLECULAR THEORY</vt:lpstr>
      <vt:lpstr>Phases of matter</vt:lpstr>
      <vt:lpstr>Phases of matter</vt:lpstr>
      <vt:lpstr>Phases of matter</vt:lpstr>
      <vt:lpstr>Phases of matter</vt:lpstr>
      <vt:lpstr>Phases of matter</vt:lpstr>
      <vt:lpstr>Phases of matter</vt:lpstr>
      <vt:lpstr>Drawing matter</vt:lpstr>
      <vt:lpstr>ACTUALLY SIX PHASES OF MATTER</vt:lpstr>
      <vt:lpstr>Bose-Einstein condensate</vt:lpstr>
      <vt:lpstr>FERMIONIC CONDENSATE</vt:lpstr>
      <vt:lpstr>INTERMOLECULAR FORCES</vt:lpstr>
      <vt:lpstr>Dispersion Forces</vt:lpstr>
      <vt:lpstr>Dipole-dipole forces</vt:lpstr>
      <vt:lpstr>Hydrogen bonding</vt:lpstr>
      <vt:lpstr>INTERMOLECULAR FORCES</vt:lpstr>
      <vt:lpstr>THREE PHASES</vt:lpstr>
      <vt:lpstr>MORE ON solids</vt:lpstr>
      <vt:lpstr>MORE ON SOLIDS</vt:lpstr>
      <vt:lpstr>MORE ON SOLIDS</vt:lpstr>
      <vt:lpstr>MORE ON SOLIDS</vt:lpstr>
      <vt:lpstr>More on LIQUIDS</vt:lpstr>
      <vt:lpstr>More on LIQUIDS</vt:lpstr>
      <vt:lpstr>More on LIQUIDS</vt:lpstr>
      <vt:lpstr>More on LIQUIDS</vt:lpstr>
      <vt:lpstr>MORE ON LIQUIDS</vt:lpstr>
      <vt:lpstr>Surface tension</vt:lpstr>
      <vt:lpstr>Surface tension</vt:lpstr>
      <vt:lpstr>Mercury bead</vt:lpstr>
      <vt:lpstr>Water bead</vt:lpstr>
      <vt:lpstr>MORE ON LIQUIDS</vt:lpstr>
      <vt:lpstr>CAPILLARY ACTION</vt:lpstr>
      <vt:lpstr>Capillary action</vt:lpstr>
      <vt:lpstr>MORE ON GASES</vt:lpstr>
      <vt:lpstr>MORE ON GASES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of Matter and Energy</dc:title>
  <dc:creator>Nancy Brim</dc:creator>
  <cp:lastModifiedBy>JCBOE</cp:lastModifiedBy>
  <cp:revision>149</cp:revision>
  <dcterms:created xsi:type="dcterms:W3CDTF">2011-01-28T11:56:40Z</dcterms:created>
  <dcterms:modified xsi:type="dcterms:W3CDTF">2017-02-09T18:16:14Z</dcterms:modified>
</cp:coreProperties>
</file>