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74" r:id="rId3"/>
    <p:sldId id="353" r:id="rId4"/>
    <p:sldId id="275" r:id="rId5"/>
    <p:sldId id="276" r:id="rId6"/>
    <p:sldId id="277" r:id="rId7"/>
    <p:sldId id="268" r:id="rId8"/>
    <p:sldId id="357" r:id="rId9"/>
    <p:sldId id="358" r:id="rId10"/>
    <p:sldId id="359" r:id="rId11"/>
    <p:sldId id="270" r:id="rId12"/>
    <p:sldId id="362" r:id="rId13"/>
    <p:sldId id="363" r:id="rId14"/>
    <p:sldId id="272" r:id="rId15"/>
    <p:sldId id="365" r:id="rId16"/>
    <p:sldId id="36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3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3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912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566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618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455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967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639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012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944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058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556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219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4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DO NOW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Pick up notes.</a:t>
            </a:r>
          </a:p>
          <a:p>
            <a:r>
              <a:rPr lang="en-US" altLang="en-US" sz="3200" dirty="0"/>
              <a:t>Get out Ionic Nomenclature practice.</a:t>
            </a:r>
          </a:p>
        </p:txBody>
      </p:sp>
    </p:spTree>
    <p:extLst>
      <p:ext uri="{BB962C8B-B14F-4D97-AF65-F5344CB8AC3E}">
        <p14:creationId xmlns:p14="http://schemas.microsoft.com/office/powerpoint/2010/main" val="1149372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b="1" dirty="0"/>
              <a:t>MULTIPLE OXIDATION NUMBERS</a:t>
            </a:r>
            <a:endParaRPr lang="en-US" altLang="en-US" dirty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/>
              <a:t>Some cations can have </a:t>
            </a:r>
            <a:r>
              <a:rPr lang="en-US" altLang="en-US" sz="2800" b="1" dirty="0">
                <a:solidFill>
                  <a:srgbClr val="FF0000"/>
                </a:solidFill>
              </a:rPr>
              <a:t>more than one </a:t>
            </a:r>
            <a:r>
              <a:rPr lang="en-US" altLang="en-US" sz="2800" dirty="0"/>
              <a:t>charge.  </a:t>
            </a:r>
          </a:p>
          <a:p>
            <a:pPr marL="0" indent="0">
              <a:buNone/>
            </a:pPr>
            <a:endParaRPr lang="en-US" altLang="en-US" sz="2800" dirty="0"/>
          </a:p>
          <a:p>
            <a:r>
              <a:rPr lang="en-US" altLang="en-US" sz="2800" dirty="0"/>
              <a:t>Most are transition elements.  Lead and tin are exceptions.</a:t>
            </a:r>
          </a:p>
          <a:p>
            <a:endParaRPr lang="en-US" altLang="en-US" sz="2800" dirty="0"/>
          </a:p>
          <a:p>
            <a:r>
              <a:rPr lang="en-US" altLang="en-US" sz="2800" dirty="0"/>
              <a:t>Example:  Cu</a:t>
            </a:r>
            <a:r>
              <a:rPr lang="en-US" altLang="en-US" sz="2800" baseline="30000" dirty="0"/>
              <a:t>+1</a:t>
            </a:r>
            <a:r>
              <a:rPr lang="en-US" altLang="en-US" sz="2800" dirty="0"/>
              <a:t> and Cu</a:t>
            </a:r>
            <a:r>
              <a:rPr lang="en-US" altLang="en-US" sz="2800" baseline="30000" dirty="0"/>
              <a:t>+2</a:t>
            </a:r>
            <a:r>
              <a:rPr lang="en-US" altLang="en-US" sz="2800" dirty="0"/>
              <a:t>.  </a:t>
            </a:r>
          </a:p>
          <a:p>
            <a:endParaRPr lang="en-US" altLang="en-US" sz="2800" dirty="0"/>
          </a:p>
          <a:p>
            <a:r>
              <a:rPr lang="en-US" altLang="en-US" sz="2800" dirty="0"/>
              <a:t>It is important to </a:t>
            </a:r>
            <a:r>
              <a:rPr lang="en-US" altLang="en-US" sz="2800" b="1" dirty="0">
                <a:solidFill>
                  <a:srgbClr val="FF0000"/>
                </a:solidFill>
              </a:rPr>
              <a:t>distinguish</a:t>
            </a:r>
            <a:r>
              <a:rPr lang="en-US" altLang="en-US" sz="2800" dirty="0"/>
              <a:t> which ion is in the compound.</a:t>
            </a:r>
          </a:p>
          <a:p>
            <a:pPr marL="0" indent="0">
              <a:buNone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004432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TRANSITION ELEMENTS </a:t>
            </a:r>
            <a:br>
              <a:rPr lang="en-US" altLang="en-US" b="1" dirty="0"/>
            </a:br>
            <a:r>
              <a:rPr lang="en-US" altLang="en-US" b="1" dirty="0"/>
              <a:t>groups 3-12</a:t>
            </a:r>
          </a:p>
        </p:txBody>
      </p:sp>
      <p:pic>
        <p:nvPicPr>
          <p:cNvPr id="61443" name="Picture 3" descr="Periodic table -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083" y="1797424"/>
            <a:ext cx="5830888" cy="464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5683623" y="3433662"/>
            <a:ext cx="3164541" cy="19812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988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953307" y="108114"/>
            <a:ext cx="10058400" cy="160934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 dirty="0"/>
              <a:t>MULTIPLE OXIDATION NUMBERS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1069848" y="1717458"/>
            <a:ext cx="10058400" cy="514054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</a:pPr>
            <a:r>
              <a:rPr lang="en-US" altLang="en-US" sz="2400" dirty="0"/>
              <a:t>There are two ways used in chemistry.</a:t>
            </a:r>
          </a:p>
          <a:p>
            <a:pPr>
              <a:lnSpc>
                <a:spcPct val="80000"/>
              </a:lnSpc>
              <a:buNone/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500" dirty="0"/>
              <a:t>          1. </a:t>
            </a:r>
            <a:r>
              <a:rPr lang="en-US" altLang="en-US" sz="2500" b="1" u="sng" dirty="0"/>
              <a:t>Stock System</a:t>
            </a:r>
            <a:r>
              <a:rPr lang="en-US" altLang="en-US" sz="2500" b="1" dirty="0"/>
              <a:t>      2. </a:t>
            </a:r>
            <a:r>
              <a:rPr lang="en-US" altLang="en-US" sz="2500" b="1" u="sng" dirty="0"/>
              <a:t>Classical (Latin)</a:t>
            </a:r>
            <a:endParaRPr lang="en-US" altLang="en-US" sz="2500" b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500" dirty="0"/>
              <a:t>Cu</a:t>
            </a:r>
            <a:r>
              <a:rPr lang="en-US" altLang="en-US" sz="2500" baseline="30000" dirty="0"/>
              <a:t>+1</a:t>
            </a:r>
            <a:r>
              <a:rPr lang="en-US" altLang="en-US" sz="2500" dirty="0"/>
              <a:t>	    copper (I)		           cuprous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500" dirty="0"/>
              <a:t>Cu</a:t>
            </a:r>
            <a:r>
              <a:rPr lang="en-US" altLang="en-US" sz="2500" baseline="30000" dirty="0"/>
              <a:t>+2</a:t>
            </a:r>
            <a:r>
              <a:rPr lang="en-US" altLang="en-US" sz="2500" dirty="0"/>
              <a:t>	    copper (II)	           cupric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500" dirty="0"/>
              <a:t>Sn</a:t>
            </a:r>
            <a:r>
              <a:rPr lang="en-US" altLang="en-US" sz="2500" baseline="30000" dirty="0"/>
              <a:t>+2</a:t>
            </a:r>
            <a:r>
              <a:rPr lang="en-US" altLang="en-US" sz="2500" dirty="0"/>
              <a:t>	    tin(II)		           stannous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500" dirty="0"/>
              <a:t>Sn</a:t>
            </a:r>
            <a:r>
              <a:rPr lang="en-US" altLang="en-US" sz="2500" baseline="30000" dirty="0"/>
              <a:t>+4</a:t>
            </a:r>
            <a:r>
              <a:rPr lang="en-US" altLang="en-US" sz="2500" dirty="0"/>
              <a:t>	    tin (IV)		           stannic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500" dirty="0"/>
              <a:t>Hg</a:t>
            </a:r>
            <a:r>
              <a:rPr lang="en-US" altLang="en-US" sz="2500" baseline="-25000" dirty="0"/>
              <a:t>2</a:t>
            </a:r>
            <a:r>
              <a:rPr lang="en-US" altLang="en-US" sz="2500" baseline="30000" dirty="0"/>
              <a:t>+2</a:t>
            </a:r>
            <a:r>
              <a:rPr lang="en-US" altLang="en-US" sz="2500" dirty="0"/>
              <a:t>     mercury (I)	           </a:t>
            </a:r>
            <a:r>
              <a:rPr lang="en-US" altLang="en-US" sz="2500" dirty="0" err="1"/>
              <a:t>mercurous</a:t>
            </a:r>
            <a:endParaRPr lang="en-US" altLang="en-US" sz="25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500" dirty="0"/>
              <a:t>Hg</a:t>
            </a:r>
            <a:r>
              <a:rPr lang="en-US" altLang="en-US" sz="2500" baseline="30000" dirty="0"/>
              <a:t>+2</a:t>
            </a:r>
            <a:r>
              <a:rPr lang="en-US" altLang="en-US" sz="2500" dirty="0"/>
              <a:t>	    mercury (II)	           mercuric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500" dirty="0"/>
              <a:t>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500" dirty="0"/>
              <a:t>The lower charge ends in –</a:t>
            </a:r>
            <a:r>
              <a:rPr lang="en-US" altLang="en-US" sz="2500" dirty="0" err="1"/>
              <a:t>ous</a:t>
            </a:r>
            <a:r>
              <a:rPr lang="en-US" altLang="en-US" sz="2500" dirty="0"/>
              <a:t> and the higher charge ends in –</a:t>
            </a:r>
            <a:r>
              <a:rPr lang="en-US" altLang="en-US" sz="2500" dirty="0" err="1"/>
              <a:t>ic</a:t>
            </a:r>
            <a:r>
              <a:rPr lang="en-US" altLang="en-US" sz="2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6387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b="1" dirty="0"/>
              <a:t>MULTIPLE OXIDATION NUMBERS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en-US" altLang="en-US" sz="2800" i="1" dirty="0"/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2800" i="1" dirty="0"/>
              <a:t>You are responsible </a:t>
            </a:r>
            <a:r>
              <a:rPr lang="en-US" altLang="en-US" sz="2800" b="1" i="1" dirty="0"/>
              <a:t>in class </a:t>
            </a:r>
            <a:r>
              <a:rPr lang="en-US" altLang="en-US" sz="2800" i="1" dirty="0"/>
              <a:t>for both systems, but only the Stock system will be on the </a:t>
            </a:r>
            <a:r>
              <a:rPr lang="en-US" altLang="en-US" sz="2800" b="1" i="1" dirty="0"/>
              <a:t>test</a:t>
            </a:r>
            <a:r>
              <a:rPr lang="en-US" altLang="en-US" sz="2800" i="1" dirty="0"/>
              <a:t>.</a:t>
            </a:r>
            <a:endParaRPr lang="en-US" altLang="en-US" sz="2800" dirty="0"/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99170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998130" y="161902"/>
            <a:ext cx="10058400" cy="160934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6000" b="1" dirty="0"/>
              <a:t>Examples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1181753" y="1981200"/>
            <a:ext cx="10669587" cy="4724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en-US" sz="2800" dirty="0"/>
              <a:t>cupric oxide/copper (II) oxide			</a:t>
            </a:r>
            <a:r>
              <a:rPr lang="en-US" altLang="en-US" sz="2800" dirty="0" err="1"/>
              <a:t>CuO</a:t>
            </a:r>
            <a:endParaRPr lang="en-US" altLang="en-US" sz="2800" baseline="-25000" dirty="0"/>
          </a:p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en-US" sz="2800" dirty="0"/>
              <a:t>ferrous sulfide/iron (II) sulfide			</a:t>
            </a:r>
            <a:r>
              <a:rPr lang="en-US" altLang="en-US" sz="2800" dirty="0" err="1"/>
              <a:t>FeS</a:t>
            </a:r>
            <a:endParaRPr lang="en-US" altLang="en-US" sz="2800" dirty="0"/>
          </a:p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en-US" sz="2800" dirty="0"/>
              <a:t>cobaltic bromide/cobalt (III) bromide		CoBr</a:t>
            </a:r>
            <a:r>
              <a:rPr lang="en-US" altLang="en-US" sz="2800" baseline="-25000" dirty="0"/>
              <a:t>3</a:t>
            </a:r>
            <a:r>
              <a:rPr lang="en-US" altLang="en-US" sz="2800" dirty="0"/>
              <a:t>	</a:t>
            </a:r>
          </a:p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en-US" sz="2800" dirty="0" err="1"/>
              <a:t>mercurous</a:t>
            </a:r>
            <a:r>
              <a:rPr lang="en-US" altLang="en-US" sz="2800" dirty="0"/>
              <a:t> chloride/mercury (I) chloride	Hg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Cl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	</a:t>
            </a:r>
            <a:r>
              <a:rPr lang="en-US" altLang="en-US" sz="2400" dirty="0"/>
              <a:t>					</a:t>
            </a:r>
          </a:p>
        </p:txBody>
      </p:sp>
    </p:spTree>
    <p:extLst>
      <p:ext uri="{BB962C8B-B14F-4D97-AF65-F5344CB8AC3E}">
        <p14:creationId xmlns:p14="http://schemas.microsoft.com/office/powerpoint/2010/main" val="872498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NAMING MORE COMPLEX IONIC COMPOUNDS 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1069848" y="2391393"/>
            <a:ext cx="10058400" cy="4116387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hlink"/>
                </a:solidFill>
              </a:rPr>
              <a:t>FIRST:</a:t>
            </a:r>
            <a:r>
              <a:rPr lang="en-US" altLang="en-US" sz="2800" dirty="0"/>
              <a:t> Write the name of the </a:t>
            </a:r>
            <a:r>
              <a:rPr lang="en-US" altLang="en-US" sz="2800" b="1" dirty="0">
                <a:solidFill>
                  <a:srgbClr val="FF0000"/>
                </a:solidFill>
              </a:rPr>
              <a:t>cation</a:t>
            </a:r>
            <a:r>
              <a:rPr lang="en-US" altLang="en-US" sz="2800" dirty="0"/>
              <a:t> (metal)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hlink"/>
                </a:solidFill>
              </a:rPr>
              <a:t>SECOND:</a:t>
            </a:r>
            <a:r>
              <a:rPr lang="en-US" altLang="en-US" sz="2800" dirty="0"/>
              <a:t> Write the name of the </a:t>
            </a:r>
            <a:r>
              <a:rPr lang="en-US" altLang="en-US" sz="2800" b="1" dirty="0">
                <a:solidFill>
                  <a:srgbClr val="FF0000"/>
                </a:solidFill>
              </a:rPr>
              <a:t>anion</a:t>
            </a:r>
            <a:r>
              <a:rPr lang="en-US" altLang="en-US" sz="2800" dirty="0"/>
              <a:t> – ends in “ide”.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hlink"/>
                </a:solidFill>
              </a:rPr>
              <a:t>THIRD:</a:t>
            </a:r>
            <a:r>
              <a:rPr lang="en-US" altLang="en-US" sz="2800" dirty="0"/>
              <a:t> If the </a:t>
            </a:r>
            <a:r>
              <a:rPr lang="en-US" altLang="en-US" sz="2800" b="1" dirty="0">
                <a:solidFill>
                  <a:srgbClr val="FF0000"/>
                </a:solidFill>
              </a:rPr>
              <a:t>cation</a:t>
            </a:r>
            <a:r>
              <a:rPr lang="en-US" altLang="en-US" sz="2800" dirty="0"/>
              <a:t> (metal) has more than one charge, designate the correct charge with the </a:t>
            </a:r>
            <a:r>
              <a:rPr lang="en-US" altLang="en-US" sz="2800" b="1" dirty="0">
                <a:solidFill>
                  <a:srgbClr val="FF0000"/>
                </a:solidFill>
              </a:rPr>
              <a:t>roman numeral</a:t>
            </a:r>
            <a:r>
              <a:rPr lang="en-US" altLang="en-US" sz="2800" dirty="0"/>
              <a:t>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8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dirty="0"/>
              <a:t>Example:  	</a:t>
            </a:r>
            <a:r>
              <a:rPr lang="en-US" altLang="en-US" sz="2800" dirty="0" err="1"/>
              <a:t>FeO</a:t>
            </a:r>
            <a:r>
              <a:rPr lang="en-US" altLang="en-US" sz="2800" dirty="0"/>
              <a:t>		iron (II) oxide	      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dirty="0"/>
              <a:t>			Fe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O</a:t>
            </a:r>
            <a:r>
              <a:rPr lang="en-US" altLang="en-US" sz="2800" baseline="-25000" dirty="0"/>
              <a:t>3	</a:t>
            </a:r>
            <a:r>
              <a:rPr lang="en-US" altLang="en-US" sz="2800" dirty="0"/>
              <a:t>iron (III) oxide</a:t>
            </a:r>
          </a:p>
        </p:txBody>
      </p:sp>
    </p:spTree>
    <p:extLst>
      <p:ext uri="{BB962C8B-B14F-4D97-AF65-F5344CB8AC3E}">
        <p14:creationId xmlns:p14="http://schemas.microsoft.com/office/powerpoint/2010/main" val="205656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6600" b="1" dirty="0"/>
              <a:t>PRACTICE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1405873" y="2338201"/>
            <a:ext cx="9271092" cy="4114800"/>
          </a:xfrm>
        </p:spPr>
        <p:txBody>
          <a:bodyPr/>
          <a:lstStyle/>
          <a:p>
            <a:pPr marL="514350" indent="-514350">
              <a:buFont typeface="Wingdings" panose="05000000000000000000" pitchFamily="2" charset="2"/>
              <a:buAutoNum type="arabicPeriod"/>
            </a:pPr>
            <a:r>
              <a:rPr lang="en-US" altLang="en-US" sz="3200" dirty="0" err="1"/>
              <a:t>FeO</a:t>
            </a:r>
            <a:endParaRPr lang="en-US" altLang="en-US" sz="3200" dirty="0"/>
          </a:p>
          <a:p>
            <a:pPr marL="514350" indent="-514350">
              <a:buFont typeface="Wingdings" panose="05000000000000000000" pitchFamily="2" charset="2"/>
              <a:buAutoNum type="arabicPeriod"/>
            </a:pPr>
            <a:r>
              <a:rPr lang="en-US" altLang="en-US" sz="3200" dirty="0"/>
              <a:t>Fe</a:t>
            </a:r>
            <a:r>
              <a:rPr lang="en-US" altLang="en-US" sz="3200" baseline="-25000" dirty="0"/>
              <a:t>2</a:t>
            </a:r>
            <a:r>
              <a:rPr lang="en-US" altLang="en-US" sz="3200" dirty="0"/>
              <a:t>O</a:t>
            </a:r>
            <a:r>
              <a:rPr lang="en-US" altLang="en-US" sz="3200" baseline="-25000" dirty="0"/>
              <a:t>3</a:t>
            </a:r>
            <a:endParaRPr lang="en-US" altLang="en-US" sz="3200" dirty="0"/>
          </a:p>
          <a:p>
            <a:pPr marL="514350" indent="-514350">
              <a:buFont typeface="Wingdings" panose="05000000000000000000" pitchFamily="2" charset="2"/>
              <a:buAutoNum type="arabicPeriod"/>
            </a:pPr>
            <a:r>
              <a:rPr lang="en-US" altLang="en-US" sz="3200" dirty="0"/>
              <a:t>CuCl</a:t>
            </a:r>
            <a:r>
              <a:rPr lang="en-US" altLang="en-US" sz="3200" baseline="-25000" dirty="0"/>
              <a:t>2</a:t>
            </a:r>
            <a:endParaRPr lang="en-US" altLang="en-US" sz="3200" dirty="0"/>
          </a:p>
          <a:p>
            <a:pPr marL="514350" indent="-514350">
              <a:buFont typeface="Wingdings" panose="05000000000000000000" pitchFamily="2" charset="2"/>
              <a:buAutoNum type="arabicPeriod"/>
            </a:pPr>
            <a:r>
              <a:rPr lang="en-US" altLang="en-US" sz="3200" dirty="0" err="1"/>
              <a:t>CuCl</a:t>
            </a:r>
            <a:endParaRPr lang="en-US" altLang="en-US" sz="3200" dirty="0"/>
          </a:p>
          <a:p>
            <a:pPr marL="514350" indent="-514350">
              <a:buFont typeface="Wingdings" panose="05000000000000000000" pitchFamily="2" charset="2"/>
              <a:buAutoNum type="arabicPeriod"/>
            </a:pPr>
            <a:r>
              <a:rPr lang="en-US" altLang="en-US" sz="3200" dirty="0"/>
              <a:t>PbF</a:t>
            </a:r>
            <a:r>
              <a:rPr lang="en-US" altLang="en-US" sz="3200" baseline="-25000" dirty="0"/>
              <a:t>4</a:t>
            </a:r>
            <a:endParaRPr lang="en-US" altLang="en-US" sz="3200" dirty="0"/>
          </a:p>
          <a:p>
            <a:pPr marL="514350" indent="-514350">
              <a:buFont typeface="Wingdings" panose="05000000000000000000" pitchFamily="2" charset="2"/>
              <a:buAutoNum type="arabicPeriod"/>
            </a:pPr>
            <a:r>
              <a:rPr lang="en-US" altLang="en-US" sz="3200" dirty="0"/>
              <a:t>SnCl</a:t>
            </a:r>
            <a:r>
              <a:rPr lang="en-US" altLang="en-US" sz="3200" baseline="-25000" dirty="0"/>
              <a:t>2</a:t>
            </a:r>
            <a:endParaRPr lang="en-US" altLang="en-US" sz="3200" dirty="0"/>
          </a:p>
          <a:p>
            <a:pPr marL="514350" indent="-514350">
              <a:buFont typeface="Wingdings" panose="05000000000000000000" pitchFamily="2" charset="2"/>
              <a:buAutoNum type="arabicPeriod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6086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654424" y="341197"/>
            <a:ext cx="10916143" cy="1609344"/>
          </a:xfrm>
        </p:spPr>
        <p:txBody>
          <a:bodyPr>
            <a:noAutofit/>
          </a:bodyPr>
          <a:lstStyle/>
          <a:p>
            <a:r>
              <a:rPr lang="en-US" altLang="en-US" sz="6000" b="1" dirty="0"/>
              <a:t>WRITING FORMULAS FOR THESE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chemeClr val="accent1"/>
                </a:solidFill>
              </a:rPr>
              <a:t>FIRST</a:t>
            </a:r>
            <a:r>
              <a:rPr lang="en-US" altLang="en-US" sz="2800" dirty="0"/>
              <a:t>: Write the cation with the correct charge (given in the name).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chemeClr val="accent1"/>
                </a:solidFill>
              </a:rPr>
              <a:t>SECOND</a:t>
            </a:r>
            <a:r>
              <a:rPr lang="en-US" altLang="en-US" sz="2800" dirty="0"/>
              <a:t>: Write the anion with the correct charge.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sz="2800" dirty="0"/>
          </a:p>
          <a:p>
            <a:pPr marL="0" indent="0" algn="ctr">
              <a:buNone/>
            </a:pPr>
            <a:r>
              <a:rPr lang="en-US" altLang="en-US" sz="2800" dirty="0"/>
              <a:t>Copper(II) chloride</a:t>
            </a:r>
          </a:p>
          <a:p>
            <a:pPr marL="0" indent="0" algn="ctr">
              <a:buNone/>
            </a:pPr>
            <a:r>
              <a:rPr lang="en-US" altLang="en-US" sz="2800" dirty="0"/>
              <a:t>    Cu</a:t>
            </a:r>
            <a:r>
              <a:rPr lang="en-US" altLang="en-US" sz="2800" baseline="30000" dirty="0"/>
              <a:t>+2</a:t>
            </a:r>
            <a:r>
              <a:rPr lang="en-US" altLang="en-US" sz="2800" dirty="0"/>
              <a:t>   and    Cl</a:t>
            </a:r>
            <a:r>
              <a:rPr lang="en-US" altLang="en-US" sz="2800" baseline="30000" dirty="0"/>
              <a:t>-1</a:t>
            </a:r>
            <a:r>
              <a:rPr lang="en-US" altLang="en-US" sz="2800" dirty="0"/>
              <a:t>   	             CuCl</a:t>
            </a:r>
            <a:r>
              <a:rPr lang="en-US" altLang="en-US" sz="2800" baseline="-25000" dirty="0"/>
              <a:t>2</a:t>
            </a:r>
            <a:endParaRPr lang="en-US" altLang="en-US" dirty="0"/>
          </a:p>
        </p:txBody>
      </p:sp>
      <p:cxnSp>
        <p:nvCxnSpPr>
          <p:cNvPr id="18436" name="Straight Arrow Connector 4"/>
          <p:cNvCxnSpPr>
            <a:cxnSpLocks noChangeShapeType="1"/>
          </p:cNvCxnSpPr>
          <p:nvPr/>
        </p:nvCxnSpPr>
        <p:spPr bwMode="auto">
          <a:xfrm>
            <a:off x="6320207" y="5437094"/>
            <a:ext cx="1371600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7575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747119" y="251549"/>
            <a:ext cx="10058400" cy="1609344"/>
          </a:xfrm>
        </p:spPr>
        <p:txBody>
          <a:bodyPr/>
          <a:lstStyle/>
          <a:p>
            <a:r>
              <a:rPr lang="en-US" altLang="en-US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8518" y="1936377"/>
            <a:ext cx="7313613" cy="41148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  <a:defRPr/>
            </a:pPr>
            <a:r>
              <a:rPr lang="en-US" sz="2400" dirty="0"/>
              <a:t>1. copper(I) fluoride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en-US" sz="2400" dirty="0"/>
              <a:t>2. copper(II) oxide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en-US" sz="2400" dirty="0"/>
              <a:t>3. chromium(III) bromide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en-US" sz="2400" dirty="0"/>
              <a:t>4. manganese(II) iodide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en-US" sz="2400" dirty="0"/>
              <a:t>5. mercury(II) chloride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en-US" sz="2400" dirty="0"/>
              <a:t>6. cobalt(III) sulfide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938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917448" y="217870"/>
            <a:ext cx="10058400" cy="1609344"/>
          </a:xfrm>
        </p:spPr>
        <p:txBody>
          <a:bodyPr/>
          <a:lstStyle/>
          <a:p>
            <a:pPr eaLnBrk="1" hangingPunct="1"/>
            <a:r>
              <a:rPr lang="en-US" altLang="en-US" b="1" dirty="0"/>
              <a:t>POLYATOMIC IONS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1069848" y="1827214"/>
            <a:ext cx="9137777" cy="4497387"/>
          </a:xfrm>
        </p:spPr>
        <p:txBody>
          <a:bodyPr>
            <a:noAutofit/>
          </a:bodyPr>
          <a:lstStyle/>
          <a:p>
            <a:pPr marL="552450" indent="-552450"/>
            <a:r>
              <a:rPr lang="en-US" altLang="en-US" sz="2800" dirty="0"/>
              <a:t>An ion made up of </a:t>
            </a:r>
            <a:r>
              <a:rPr lang="en-US" altLang="en-US" sz="2800" b="1" dirty="0">
                <a:solidFill>
                  <a:srgbClr val="FF0000"/>
                </a:solidFill>
              </a:rPr>
              <a:t>more than one </a:t>
            </a:r>
            <a:r>
              <a:rPr lang="en-US" altLang="en-US" sz="2800" dirty="0"/>
              <a:t>atom: NH</a:t>
            </a:r>
            <a:r>
              <a:rPr lang="en-US" altLang="en-US" sz="2800" baseline="-25000" dirty="0"/>
              <a:t>4</a:t>
            </a:r>
            <a:r>
              <a:rPr lang="en-US" altLang="en-US" sz="2800" baseline="30000" dirty="0"/>
              <a:t>+1</a:t>
            </a:r>
            <a:r>
              <a:rPr lang="en-US" altLang="en-US" sz="2800" dirty="0"/>
              <a:t>, SO</a:t>
            </a:r>
            <a:r>
              <a:rPr lang="en-US" altLang="en-US" sz="2800" baseline="-25000" dirty="0"/>
              <a:t>4</a:t>
            </a:r>
            <a:r>
              <a:rPr lang="en-US" altLang="en-US" sz="2800" baseline="30000" dirty="0"/>
              <a:t>-2</a:t>
            </a:r>
            <a:r>
              <a:rPr lang="en-US" altLang="en-US" sz="2800" dirty="0"/>
              <a:t>, C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H</a:t>
            </a:r>
            <a:r>
              <a:rPr lang="en-US" altLang="en-US" sz="2800" baseline="-25000" dirty="0"/>
              <a:t>3</a:t>
            </a:r>
            <a:r>
              <a:rPr lang="en-US" altLang="en-US" sz="2800" dirty="0"/>
              <a:t>O</a:t>
            </a:r>
            <a:r>
              <a:rPr lang="en-US" altLang="en-US" sz="2800" baseline="-25000" dirty="0"/>
              <a:t>2</a:t>
            </a:r>
            <a:r>
              <a:rPr lang="en-US" altLang="en-US" sz="2800" baseline="30000" dirty="0"/>
              <a:t>-1</a:t>
            </a:r>
            <a:r>
              <a:rPr lang="en-US" altLang="en-US" sz="2800" dirty="0"/>
              <a:t>; </a:t>
            </a:r>
          </a:p>
          <a:p>
            <a:pPr marL="552450" indent="-552450"/>
            <a:r>
              <a:rPr lang="en-US" altLang="en-US" sz="2800" dirty="0"/>
              <a:t>The charges given to polyatomic ions apply to the </a:t>
            </a:r>
            <a:r>
              <a:rPr lang="en-US" altLang="en-US" sz="2800" b="1" dirty="0">
                <a:solidFill>
                  <a:srgbClr val="FF0000"/>
                </a:solidFill>
              </a:rPr>
              <a:t>whole group </a:t>
            </a:r>
            <a:r>
              <a:rPr lang="en-US" altLang="en-US" sz="2800" dirty="0"/>
              <a:t>of atoms. </a:t>
            </a:r>
          </a:p>
          <a:p>
            <a:pPr marL="552450" indent="-552450"/>
            <a:r>
              <a:rPr lang="en-US" altLang="en-US" sz="2800" b="1" dirty="0">
                <a:solidFill>
                  <a:srgbClr val="FF0000"/>
                </a:solidFill>
              </a:rPr>
              <a:t>NEVER</a:t>
            </a:r>
            <a:r>
              <a:rPr lang="en-US" altLang="en-US" sz="2800" dirty="0"/>
              <a:t> change the </a:t>
            </a:r>
            <a:r>
              <a:rPr lang="en-US" altLang="en-US" sz="2800" b="1" dirty="0">
                <a:solidFill>
                  <a:srgbClr val="FF0000"/>
                </a:solidFill>
              </a:rPr>
              <a:t>subscripts</a:t>
            </a:r>
            <a:r>
              <a:rPr lang="en-US" altLang="en-US" sz="2800" dirty="0"/>
              <a:t> of a polyatomic ion.  </a:t>
            </a:r>
          </a:p>
          <a:p>
            <a:pPr marL="552450" indent="-552450"/>
            <a:r>
              <a:rPr lang="en-US" altLang="en-US" sz="2800" dirty="0"/>
              <a:t>If more than one ion is needed, a </a:t>
            </a:r>
            <a:r>
              <a:rPr lang="en-US" altLang="en-US" sz="2800" b="1" dirty="0">
                <a:solidFill>
                  <a:srgbClr val="FF0000"/>
                </a:solidFill>
              </a:rPr>
              <a:t>parenthesis</a:t>
            </a:r>
            <a:r>
              <a:rPr lang="en-US" altLang="en-US" sz="2800" dirty="0"/>
              <a:t> is placed around the ion and the subscript is written </a:t>
            </a:r>
            <a:r>
              <a:rPr lang="en-US" altLang="en-US" sz="2800" b="1" dirty="0">
                <a:solidFill>
                  <a:srgbClr val="FF0000"/>
                </a:solidFill>
              </a:rPr>
              <a:t>outside</a:t>
            </a:r>
            <a:r>
              <a:rPr lang="en-US" altLang="en-US" sz="2800" dirty="0"/>
              <a:t>; Example: Al(OH)</a:t>
            </a:r>
            <a:r>
              <a:rPr lang="en-US" altLang="en-US" sz="2800" baseline="-250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4903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NAMING MORE COMPLEX IONIC COMPOUNDS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63825" y="2356131"/>
            <a:ext cx="10176528" cy="41163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accent1"/>
                </a:solidFill>
              </a:rPr>
              <a:t>FIRST: </a:t>
            </a:r>
            <a:r>
              <a:rPr lang="en-US" altLang="en-US" sz="2800" dirty="0"/>
              <a:t>Write the name of the cation (metal).  If it gets a roman numeral, be sure to write it.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800" dirty="0">
              <a:solidFill>
                <a:schemeClr val="hlink"/>
              </a:solidFill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accent1"/>
                </a:solidFill>
              </a:rPr>
              <a:t>SECOND: </a:t>
            </a:r>
            <a:r>
              <a:rPr lang="en-US" altLang="en-US" sz="2800" dirty="0"/>
              <a:t>Write the name of the anion.  If it is a polyatomic ion, use the name given on your ion sheet.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500" dirty="0"/>
          </a:p>
        </p:txBody>
      </p:sp>
    </p:spTree>
    <p:extLst>
      <p:ext uri="{BB962C8B-B14F-4D97-AF65-F5344CB8AC3E}">
        <p14:creationId xmlns:p14="http://schemas.microsoft.com/office/powerpoint/2010/main" val="132259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917448" y="217870"/>
            <a:ext cx="10058400" cy="1609344"/>
          </a:xfrm>
        </p:spPr>
        <p:txBody>
          <a:bodyPr>
            <a:normAutofit/>
          </a:bodyPr>
          <a:lstStyle/>
          <a:p>
            <a:r>
              <a:rPr lang="en-US" altLang="en-US" sz="6000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3496" y="1861487"/>
            <a:ext cx="2897187" cy="4802187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3200" dirty="0"/>
              <a:t>1. </a:t>
            </a:r>
            <a:r>
              <a:rPr lang="en-US" sz="3200" dirty="0" err="1"/>
              <a:t>Ca</a:t>
            </a:r>
            <a:r>
              <a:rPr lang="en-US" sz="3200" dirty="0"/>
              <a:t>(OH)</a:t>
            </a:r>
            <a:r>
              <a:rPr lang="en-US" sz="3200" baseline="-25000" dirty="0"/>
              <a:t>2</a:t>
            </a:r>
          </a:p>
          <a:p>
            <a:pPr marL="0" indent="0">
              <a:lnSpc>
                <a:spcPct val="140000"/>
              </a:lnSpc>
              <a:buNone/>
              <a:defRPr/>
            </a:pPr>
            <a:r>
              <a:rPr lang="en-US" sz="3200" dirty="0"/>
              <a:t>2. </a:t>
            </a:r>
            <a:r>
              <a:rPr lang="en-US" sz="3200" dirty="0" err="1"/>
              <a:t>LiCN</a:t>
            </a:r>
            <a:endParaRPr lang="en-US" sz="3200" dirty="0"/>
          </a:p>
          <a:p>
            <a:pPr marL="0" indent="0">
              <a:lnSpc>
                <a:spcPct val="140000"/>
              </a:lnSpc>
              <a:buNone/>
              <a:defRPr/>
            </a:pPr>
            <a:r>
              <a:rPr lang="en-US" sz="3200" dirty="0"/>
              <a:t>3. Na</a:t>
            </a:r>
            <a:r>
              <a:rPr lang="en-US" sz="3200" baseline="-25000" dirty="0"/>
              <a:t>2</a:t>
            </a:r>
            <a:r>
              <a:rPr lang="en-US" sz="3200" dirty="0"/>
              <a:t>SO</a:t>
            </a:r>
            <a:r>
              <a:rPr lang="en-US" sz="3200" baseline="-25000" dirty="0"/>
              <a:t>3</a:t>
            </a:r>
            <a:endParaRPr lang="en-US" sz="3200" dirty="0"/>
          </a:p>
          <a:p>
            <a:pPr marL="0" indent="0">
              <a:lnSpc>
                <a:spcPct val="140000"/>
              </a:lnSpc>
              <a:buNone/>
              <a:defRPr/>
            </a:pPr>
            <a:r>
              <a:rPr lang="en-US" sz="3200" dirty="0"/>
              <a:t>4. KC</a:t>
            </a:r>
            <a:r>
              <a:rPr lang="en-US" sz="3200" baseline="-25000" dirty="0"/>
              <a:t>2</a:t>
            </a:r>
            <a:r>
              <a:rPr lang="en-US" sz="3200" dirty="0"/>
              <a:t>H</a:t>
            </a:r>
            <a:r>
              <a:rPr lang="en-US" sz="3200" baseline="-25000" dirty="0"/>
              <a:t>3</a:t>
            </a:r>
            <a:r>
              <a:rPr lang="en-US" sz="3200" dirty="0"/>
              <a:t>O</a:t>
            </a:r>
            <a:r>
              <a:rPr lang="en-US" sz="3200" baseline="-25000" dirty="0"/>
              <a:t>2</a:t>
            </a:r>
          </a:p>
          <a:p>
            <a:pPr marL="0" indent="0">
              <a:lnSpc>
                <a:spcPct val="140000"/>
              </a:lnSpc>
              <a:buNone/>
              <a:defRPr/>
            </a:pPr>
            <a:r>
              <a:rPr lang="en-US" sz="3200" dirty="0"/>
              <a:t>5. KNO</a:t>
            </a:r>
            <a:r>
              <a:rPr lang="en-US" sz="3200" baseline="-25000" dirty="0"/>
              <a:t>2</a:t>
            </a:r>
            <a:endParaRPr lang="en-US" sz="3200" dirty="0"/>
          </a:p>
          <a:p>
            <a:pPr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505109" y="1402977"/>
            <a:ext cx="3306762" cy="45370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40000"/>
              </a:lnSpc>
              <a:defRPr/>
            </a:pPr>
            <a:endParaRPr lang="en-US" baseline="-25000" dirty="0"/>
          </a:p>
          <a:p>
            <a:pPr marL="690563" indent="-690563" eaLnBrk="1" hangingPunct="1">
              <a:lnSpc>
                <a:spcPct val="150000"/>
              </a:lnSpc>
              <a:defRPr/>
            </a:pPr>
            <a:r>
              <a:rPr lang="en-US" sz="3200" dirty="0"/>
              <a:t>6. 	CuSO</a:t>
            </a:r>
            <a:r>
              <a:rPr lang="en-US" sz="3200" baseline="-25000" dirty="0"/>
              <a:t>4</a:t>
            </a:r>
          </a:p>
          <a:p>
            <a:pPr marL="690563" indent="-690563" eaLnBrk="1" hangingPunct="1">
              <a:lnSpc>
                <a:spcPct val="150000"/>
              </a:lnSpc>
              <a:defRPr/>
            </a:pPr>
            <a:r>
              <a:rPr lang="en-US" sz="3200" dirty="0"/>
              <a:t>7. 	Al</a:t>
            </a:r>
            <a:r>
              <a:rPr lang="en-US" sz="3200" baseline="-25000" dirty="0"/>
              <a:t>2</a:t>
            </a:r>
            <a:r>
              <a:rPr lang="en-US" sz="3200" dirty="0"/>
              <a:t>(CO</a:t>
            </a:r>
            <a:r>
              <a:rPr lang="en-US" sz="3200" baseline="-25000" dirty="0"/>
              <a:t>3</a:t>
            </a:r>
            <a:r>
              <a:rPr lang="en-US" sz="3200" dirty="0"/>
              <a:t>)</a:t>
            </a:r>
            <a:r>
              <a:rPr lang="en-US" sz="3200" baseline="-25000" dirty="0"/>
              <a:t>3</a:t>
            </a:r>
          </a:p>
          <a:p>
            <a:pPr marL="690563" indent="-690563">
              <a:lnSpc>
                <a:spcPct val="150000"/>
              </a:lnSpc>
              <a:buFontTx/>
              <a:buAutoNum type="arabicPeriod" startAt="8"/>
              <a:defRPr/>
            </a:pPr>
            <a:r>
              <a:rPr lang="en-US" sz="3200" dirty="0"/>
              <a:t>Fe(NO</a:t>
            </a:r>
            <a:r>
              <a:rPr lang="en-US" sz="3200" baseline="-25000" dirty="0"/>
              <a:t>3</a:t>
            </a:r>
            <a:r>
              <a:rPr lang="en-US" sz="3200" dirty="0"/>
              <a:t>)</a:t>
            </a:r>
            <a:r>
              <a:rPr lang="en-US" sz="3200" baseline="-25000" dirty="0"/>
              <a:t>3</a:t>
            </a:r>
            <a:endParaRPr lang="en-US" sz="3200" dirty="0"/>
          </a:p>
          <a:p>
            <a:pPr marL="690563" indent="-690563">
              <a:lnSpc>
                <a:spcPct val="150000"/>
              </a:lnSpc>
              <a:buFontTx/>
              <a:buAutoNum type="arabicPeriod" startAt="8"/>
              <a:defRPr/>
            </a:pPr>
            <a:r>
              <a:rPr lang="en-US" sz="3200" dirty="0"/>
              <a:t>AlPO</a:t>
            </a:r>
            <a:r>
              <a:rPr lang="en-US" sz="3200" baseline="-25000" dirty="0"/>
              <a:t>4</a:t>
            </a:r>
            <a:endParaRPr lang="en-US" sz="3200" dirty="0"/>
          </a:p>
          <a:p>
            <a:pPr marL="690563" indent="-690563">
              <a:lnSpc>
                <a:spcPct val="150000"/>
              </a:lnSpc>
              <a:buFontTx/>
              <a:buAutoNum type="arabicPeriod" startAt="8"/>
              <a:defRPr/>
            </a:pPr>
            <a:r>
              <a:rPr lang="en-US" sz="3200" dirty="0"/>
              <a:t>NH</a:t>
            </a:r>
            <a:r>
              <a:rPr lang="en-US" sz="3200" baseline="-25000" dirty="0"/>
              <a:t>4</a:t>
            </a:r>
            <a:r>
              <a:rPr lang="en-US" sz="3200" dirty="0"/>
              <a:t>IO</a:t>
            </a:r>
            <a:r>
              <a:rPr lang="en-US" sz="3200" baseline="-25000" dirty="0"/>
              <a:t>3</a:t>
            </a:r>
            <a:endParaRPr lang="en-US" sz="3200" dirty="0"/>
          </a:p>
          <a:p>
            <a:pPr eaLnBrk="1" hangingPunct="1">
              <a:lnSpc>
                <a:spcPct val="150000"/>
              </a:lnSpc>
              <a:defRPr/>
            </a:pPr>
            <a:r>
              <a:rPr lang="en-US" sz="3200" baseline="-25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4171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WRITING IONIC FORMULAS</a:t>
            </a:r>
            <a:endParaRPr lang="en-US" alt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3200" dirty="0"/>
              <a:t>Write the symbol for the </a:t>
            </a:r>
            <a:r>
              <a:rPr lang="en-US" altLang="en-US" sz="3200" b="1" dirty="0">
                <a:solidFill>
                  <a:srgbClr val="FF0000"/>
                </a:solidFill>
              </a:rPr>
              <a:t>cation</a:t>
            </a:r>
            <a:r>
              <a:rPr lang="en-US" altLang="en-US" sz="3200" dirty="0"/>
              <a:t>, then the symbol for the </a:t>
            </a:r>
            <a:r>
              <a:rPr lang="en-US" altLang="en-US" sz="3200" b="1" dirty="0">
                <a:solidFill>
                  <a:srgbClr val="FF0000"/>
                </a:solidFill>
              </a:rPr>
              <a:t>anion</a:t>
            </a:r>
            <a:r>
              <a:rPr lang="en-US" altLang="en-US" sz="3200" dirty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 dirty="0"/>
              <a:t>Balance the charges - use the crisscross method - by placing subscripts and “(  )” for </a:t>
            </a:r>
            <a:r>
              <a:rPr lang="en-US" altLang="en-US" sz="3200" b="1" dirty="0">
                <a:solidFill>
                  <a:srgbClr val="FF0000"/>
                </a:solidFill>
              </a:rPr>
              <a:t>polyatomic</a:t>
            </a:r>
            <a:r>
              <a:rPr lang="en-US" altLang="en-US" sz="3200" dirty="0"/>
              <a:t> ions if needed.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 dirty="0"/>
              <a:t>Monatomic ions </a:t>
            </a:r>
            <a:r>
              <a:rPr lang="en-US" altLang="en-US" sz="3200" b="1" dirty="0">
                <a:solidFill>
                  <a:srgbClr val="FF0000"/>
                </a:solidFill>
              </a:rPr>
              <a:t>don’t need </a:t>
            </a:r>
            <a:r>
              <a:rPr lang="en-US" altLang="en-US" sz="3200" dirty="0"/>
              <a:t>“(  )”.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 dirty="0"/>
              <a:t>Net charges must be zero.  Use ion sheet to get charges.</a:t>
            </a:r>
          </a:p>
        </p:txBody>
      </p:sp>
    </p:spTree>
    <p:extLst>
      <p:ext uri="{BB962C8B-B14F-4D97-AF65-F5344CB8AC3E}">
        <p14:creationId xmlns:p14="http://schemas.microsoft.com/office/powerpoint/2010/main" val="313876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19" y="108114"/>
            <a:ext cx="10058400" cy="1609344"/>
          </a:xfrm>
        </p:spPr>
        <p:txBody>
          <a:bodyPr/>
          <a:lstStyle/>
          <a:p>
            <a:pPr eaLnBrk="1" hangingPunct="1"/>
            <a:r>
              <a:rPr lang="en-US" altLang="en-US" b="1" dirty="0"/>
              <a:t>PRACTICE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3342" y="1717458"/>
            <a:ext cx="9977717" cy="4808848"/>
          </a:xfrm>
        </p:spPr>
        <p:txBody>
          <a:bodyPr numCol="2">
            <a:normAutofit fontScale="85000" lnSpcReduction="10000"/>
          </a:bodyPr>
          <a:lstStyle/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3000" dirty="0"/>
              <a:t>Potassium iodate    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3000" dirty="0"/>
              <a:t>Iron (II) hydroxide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3000" dirty="0"/>
              <a:t>Iron (III) oxalate 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3000" dirty="0"/>
              <a:t>Beryllium silicate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3000" dirty="0"/>
              <a:t>Sodium acetate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3000" dirty="0"/>
              <a:t>Potassium sulfate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3000" dirty="0"/>
              <a:t>Copper (II) sulfite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3000" dirty="0"/>
              <a:t>Barium cyanide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3000" dirty="0"/>
              <a:t>copper (II) sulfite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3000" dirty="0"/>
              <a:t>tin (IV) chlorate</a:t>
            </a:r>
            <a:r>
              <a:rPr lang="en-US" altLang="en-US" sz="2800" dirty="0"/>
              <a:t>	</a:t>
            </a:r>
          </a:p>
          <a:p>
            <a:pPr marL="552450" indent="-552450">
              <a:buFont typeface="Wingdings" panose="05000000000000000000" pitchFamily="2" charset="2"/>
              <a:buAutoNum type="arabicPeriod"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25427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6000" b="1" dirty="0"/>
              <a:t>DO NOW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800" dirty="0"/>
              <a:t>Do the PRACTICE PROBLEMS, backside of Ionic Nomenclature Practice, for tomorrow.</a:t>
            </a:r>
          </a:p>
        </p:txBody>
      </p:sp>
    </p:spTree>
    <p:extLst>
      <p:ext uri="{BB962C8B-B14F-4D97-AF65-F5344CB8AC3E}">
        <p14:creationId xmlns:p14="http://schemas.microsoft.com/office/powerpoint/2010/main" val="34132394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TC103090434[[fn=Wood Type]]</Template>
  <TotalTime>1092</TotalTime>
  <Words>484</Words>
  <Application>Microsoft Office PowerPoint</Application>
  <PresentationFormat>Widescreen</PresentationFormat>
  <Paragraphs>101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Rockwell</vt:lpstr>
      <vt:lpstr>Rockwell Condensed</vt:lpstr>
      <vt:lpstr>Wingdings</vt:lpstr>
      <vt:lpstr>Wood Type</vt:lpstr>
      <vt:lpstr>DO NOW</vt:lpstr>
      <vt:lpstr>MULTIPLE OXIDATION NUMBERS</vt:lpstr>
      <vt:lpstr>TRANSITION ELEMENTS  groups 3-12</vt:lpstr>
      <vt:lpstr>MULTIPLE OXIDATION NUMBERS</vt:lpstr>
      <vt:lpstr>MULTIPLE OXIDATION NUMBERS</vt:lpstr>
      <vt:lpstr>Examples</vt:lpstr>
      <vt:lpstr>NAMING MORE COMPLEX IONIC COMPOUNDS </vt:lpstr>
      <vt:lpstr>PRACTICE</vt:lpstr>
      <vt:lpstr>WRITING FORMULAS FOR THESE</vt:lpstr>
      <vt:lpstr>PRACTICE</vt:lpstr>
      <vt:lpstr>POLYATOMIC IONS</vt:lpstr>
      <vt:lpstr>NAMING MORE COMPLEX IONIC COMPOUNDS </vt:lpstr>
      <vt:lpstr>PRACTICE</vt:lpstr>
      <vt:lpstr>WRITING IONIC FORMULAS</vt:lpstr>
      <vt:lpstr>PRACTICE</vt:lpstr>
      <vt:lpstr>DO NOW</vt:lpstr>
    </vt:vector>
  </TitlesOfParts>
  <Company>DeKalb County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Brim</dc:creator>
  <cp:lastModifiedBy>Nancy</cp:lastModifiedBy>
  <cp:revision>32</cp:revision>
  <dcterms:created xsi:type="dcterms:W3CDTF">2014-10-31T14:35:33Z</dcterms:created>
  <dcterms:modified xsi:type="dcterms:W3CDTF">2016-10-29T04:09:59Z</dcterms:modified>
</cp:coreProperties>
</file>