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30" r:id="rId1"/>
  </p:sldMasterIdLst>
  <p:notesMasterIdLst>
    <p:notesMasterId r:id="rId27"/>
  </p:notesMasterIdLst>
  <p:handoutMasterIdLst>
    <p:handoutMasterId r:id="rId28"/>
  </p:handoutMasterIdLst>
  <p:sldIdLst>
    <p:sldId id="389" r:id="rId2"/>
    <p:sldId id="375" r:id="rId3"/>
    <p:sldId id="376" r:id="rId4"/>
    <p:sldId id="378" r:id="rId5"/>
    <p:sldId id="377" r:id="rId6"/>
    <p:sldId id="382" r:id="rId7"/>
    <p:sldId id="344" r:id="rId8"/>
    <p:sldId id="346" r:id="rId9"/>
    <p:sldId id="373" r:id="rId10"/>
    <p:sldId id="384" r:id="rId11"/>
    <p:sldId id="327" r:id="rId12"/>
    <p:sldId id="392" r:id="rId13"/>
    <p:sldId id="329" r:id="rId14"/>
    <p:sldId id="374" r:id="rId15"/>
    <p:sldId id="385" r:id="rId16"/>
    <p:sldId id="349" r:id="rId17"/>
    <p:sldId id="351" r:id="rId18"/>
    <p:sldId id="393" r:id="rId19"/>
    <p:sldId id="391" r:id="rId20"/>
    <p:sldId id="386" r:id="rId21"/>
    <p:sldId id="394" r:id="rId22"/>
    <p:sldId id="383" r:id="rId23"/>
    <p:sldId id="361" r:id="rId24"/>
    <p:sldId id="388" r:id="rId25"/>
    <p:sldId id="390" r:id="rId26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68" autoAdjust="0"/>
    <p:restoredTop sz="94660" autoAdjust="0"/>
  </p:normalViewPr>
  <p:slideViewPr>
    <p:cSldViewPr>
      <p:cViewPr varScale="1">
        <p:scale>
          <a:sx n="101" d="100"/>
          <a:sy n="101" d="100"/>
        </p:scale>
        <p:origin x="118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2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8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8D0A7B07-77E4-4ADE-A290-F416027192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08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CF7BC9-4E46-4713-8176-B2FDC31BF54B}" type="datetimeFigureOut">
              <a:rPr lang="en-US" smtClean="0"/>
              <a:t>9/10/2016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382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D70B0A-B338-4A5E-B47A-254539E66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313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70B0A-B338-4A5E-B47A-254539E66D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108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88BD09-F052-4F25-83F8-7A033DEBD4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3EC224-42F7-43E7-844F-1D264A25D4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7CBD20-E5E5-4B07-AE54-6F1645E281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3E7159-42AD-4BB6-BEA9-911F90CFDC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BD7623-FE15-44B4-9A69-03C5DDD864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622B84-507B-4FB3-813B-287AF30F44B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33DCA1-C9AA-414F-B219-48E29B2A02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6209E6-CCCF-4EF3-A041-B3729B9B8D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19CB0F95-1A6D-4725-A455-24B0CEE5143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6FC0B0-4A22-4E9D-A2F8-A8C56E59ECC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FA2670-2DC1-48CE-A959-DD2B49BA64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CBB77-267C-4619-819D-92B66F6AA5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50942-5508-4D1E-A745-2AFED87AC4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792A-D424-8045-AFCF-4250FDB6FE31}" type="datetimeFigureOut">
              <a:rPr lang="en-US" smtClean="0"/>
              <a:pPr/>
              <a:t>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616-23B5-0E4A-B3D7-F8A04EA568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8462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708C6182-8EBF-444C-9E6A-AFEC53B267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4" r:id="rId13"/>
    <p:sldLayoutId id="2147483945" r:id="rId14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youtube.com/watch?v=53lMdHzvGCQ" TargetMode="Externa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DO NOW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8229600" cy="4114800"/>
          </a:xfrm>
        </p:spPr>
        <p:txBody>
          <a:bodyPr/>
          <a:lstStyle/>
          <a:p>
            <a:r>
              <a:rPr lang="en-US" sz="2800" dirty="0"/>
              <a:t>Turn in your video sheet.</a:t>
            </a:r>
          </a:p>
          <a:p>
            <a:r>
              <a:rPr lang="en-US" sz="2800" dirty="0"/>
              <a:t>Pick up the notes sheet.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550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7467600" cy="1143000"/>
          </a:xfrm>
        </p:spPr>
        <p:txBody>
          <a:bodyPr/>
          <a:lstStyle/>
          <a:p>
            <a:r>
              <a:rPr lang="en-US" dirty="0"/>
              <a:t>LOOKING BACK…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2133600"/>
            <a:ext cx="4114800" cy="4114800"/>
          </a:xfrm>
        </p:spPr>
        <p:txBody>
          <a:bodyPr/>
          <a:lstStyle/>
          <a:p>
            <a:r>
              <a:rPr lang="en-US" dirty="0"/>
              <a:t>What evidence did Wegener use to support his theory of Continental Drift?</a:t>
            </a:r>
          </a:p>
          <a:p>
            <a:r>
              <a:rPr lang="en-US" dirty="0"/>
              <a:t>Why wasn’t he taken seriously at the time?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143000"/>
            <a:ext cx="355282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 descr="http://paulferrer4eso.files.wordpress.com/2012/05/wegen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352800"/>
            <a:ext cx="2149427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66800"/>
            <a:ext cx="7851648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dirty="0">
                <a:solidFill>
                  <a:schemeClr val="tx2">
                    <a:lumMod val="90000"/>
                  </a:schemeClr>
                </a:solidFill>
              </a:rPr>
              <a:t>ROCK CYCLE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5029200"/>
            <a:ext cx="8763000" cy="1524000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b="1" dirty="0"/>
              <a:t>SES1. Students will investigate the composition and formation of Earth systems, including the Earth’s relationship to the solar system. </a:t>
            </a:r>
            <a:r>
              <a:rPr lang="en-US" dirty="0"/>
              <a:t>. </a:t>
            </a:r>
          </a:p>
          <a:p>
            <a:r>
              <a:rPr lang="en-US" sz="2300" dirty="0"/>
              <a:t>e. Identify the transformations and major reservoirs that make up the rock cycle </a:t>
            </a:r>
          </a:p>
          <a:p>
            <a:endParaRPr lang="en-US" sz="2300" dirty="0"/>
          </a:p>
        </p:txBody>
      </p:sp>
      <p:pic>
        <p:nvPicPr>
          <p:cNvPr id="90116" name="Picture 4" descr="http://legacy.belmont.sd62.bc.ca/teacher/geology12/photos/rocks/Rock_Cyc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286000"/>
            <a:ext cx="4399581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534400" cy="1219200"/>
          </a:xfrm>
        </p:spPr>
        <p:txBody>
          <a:bodyPr>
            <a:normAutofit/>
          </a:bodyPr>
          <a:lstStyle/>
          <a:p>
            <a:r>
              <a:rPr lang="en-US" b="1" dirty="0"/>
              <a:t>MINERALS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09575" y="1524000"/>
            <a:ext cx="8229600" cy="44958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/>
              <a:t>BUILDING BLOCKS OF EARTH’S CRUST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/>
              <a:t>Minerals are </a:t>
            </a:r>
            <a:r>
              <a:rPr lang="en-US" b="1" dirty="0">
                <a:solidFill>
                  <a:srgbClr val="FF0000"/>
                </a:solidFill>
              </a:rPr>
              <a:t>naturally occurring, inorganic, crystalline, homogeneous solids.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Two types: Silicates and Non-silicates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Most common rock forming minerals:</a:t>
            </a:r>
          </a:p>
          <a:p>
            <a:pPr marL="742950" indent="-273050"/>
            <a:r>
              <a:rPr lang="en-US" dirty="0"/>
              <a:t>Quartz, Orthoclase, Plagioclase,</a:t>
            </a:r>
          </a:p>
          <a:p>
            <a:pPr marL="800100" indent="0">
              <a:buNone/>
            </a:pPr>
            <a:r>
              <a:rPr lang="en-US" dirty="0"/>
              <a:t>Muscovite. Biotite, Calcite,</a:t>
            </a:r>
          </a:p>
          <a:p>
            <a:pPr marL="800100" indent="0">
              <a:buNone/>
            </a:pPr>
            <a:r>
              <a:rPr lang="en-US" dirty="0"/>
              <a:t>Pyroxene, Amphibole, Olivine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23994" r="23994"/>
          <a:stretch>
            <a:fillRect/>
          </a:stretch>
        </p:blipFill>
        <p:spPr>
          <a:xfrm>
            <a:off x="6248400" y="3913251"/>
            <a:ext cx="2769079" cy="293522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20088"/>
            <a:ext cx="8610600" cy="762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ROCKS ARE MADE UP OF MINERALS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05000"/>
            <a:ext cx="4040188" cy="659352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3200" dirty="0"/>
              <a:t>ROCKS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4645025" y="1909509"/>
            <a:ext cx="4041775" cy="654843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3200" dirty="0"/>
              <a:t>MINERALS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64352"/>
            <a:ext cx="4040188" cy="3845720"/>
          </a:xfrm>
        </p:spPr>
        <p:txBody>
          <a:bodyPr/>
          <a:lstStyle/>
          <a:p>
            <a:r>
              <a:rPr lang="en-US" dirty="0"/>
              <a:t>Made up of a </a:t>
            </a:r>
            <a:r>
              <a:rPr lang="en-US" b="1" dirty="0">
                <a:solidFill>
                  <a:srgbClr val="FF0000"/>
                </a:solidFill>
              </a:rPr>
              <a:t>mixture</a:t>
            </a:r>
            <a:r>
              <a:rPr lang="en-US" dirty="0"/>
              <a:t> of minerals.</a:t>
            </a:r>
          </a:p>
          <a:p>
            <a:r>
              <a:rPr lang="en-US" dirty="0"/>
              <a:t>May contain a single mineral or a collection of many different minerals.</a:t>
            </a:r>
          </a:p>
          <a:p>
            <a:r>
              <a:rPr lang="en-US" dirty="0"/>
              <a:t>Classified by </a:t>
            </a:r>
            <a:r>
              <a:rPr lang="en-US" b="1" dirty="0">
                <a:solidFill>
                  <a:srgbClr val="FF0000"/>
                </a:solidFill>
              </a:rPr>
              <a:t>process of formation.</a:t>
            </a:r>
          </a:p>
          <a:p>
            <a:r>
              <a:rPr lang="en-US" dirty="0"/>
              <a:t>No </a:t>
            </a:r>
            <a:r>
              <a:rPr lang="en-US" b="1" dirty="0">
                <a:solidFill>
                  <a:srgbClr val="FF0000"/>
                </a:solidFill>
              </a:rPr>
              <a:t>definite</a:t>
            </a:r>
            <a:r>
              <a:rPr lang="en-US" dirty="0"/>
              <a:t> shape or color.</a:t>
            </a:r>
          </a:p>
          <a:p>
            <a:r>
              <a:rPr lang="en-US" dirty="0"/>
              <a:t>30 common minerals make up most of Earth’s rock.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564352"/>
            <a:ext cx="4270375" cy="384572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Unique</a:t>
            </a:r>
            <a:r>
              <a:rPr lang="en-US" dirty="0"/>
              <a:t> chemical composition (pure substance).</a:t>
            </a:r>
          </a:p>
          <a:p>
            <a:r>
              <a:rPr lang="en-US" dirty="0"/>
              <a:t>Classified by </a:t>
            </a:r>
            <a:r>
              <a:rPr lang="en-US" b="1" dirty="0">
                <a:solidFill>
                  <a:srgbClr val="FF0000"/>
                </a:solidFill>
              </a:rPr>
              <a:t>chemical composition.</a:t>
            </a:r>
          </a:p>
          <a:p>
            <a:r>
              <a:rPr lang="en-US" b="1" dirty="0">
                <a:solidFill>
                  <a:srgbClr val="FF0000"/>
                </a:solidFill>
              </a:rPr>
              <a:t>Consistent</a:t>
            </a:r>
            <a:r>
              <a:rPr lang="en-US" dirty="0"/>
              <a:t> color and shape.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4495800"/>
            <a:ext cx="2990848" cy="2008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ROCK CYCLE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2133600"/>
            <a:ext cx="4001236" cy="4495800"/>
          </a:xfrm>
        </p:spPr>
        <p:txBody>
          <a:bodyPr>
            <a:normAutofit/>
          </a:bodyPr>
          <a:lstStyle/>
          <a:p>
            <a:r>
              <a:rPr lang="en-US" dirty="0"/>
              <a:t>Earth’s crust is </a:t>
            </a:r>
            <a:r>
              <a:rPr lang="en-US" b="1" dirty="0">
                <a:solidFill>
                  <a:srgbClr val="FF0000"/>
                </a:solidFill>
              </a:rPr>
              <a:t>recycled</a:t>
            </a:r>
            <a:r>
              <a:rPr lang="en-US" dirty="0"/>
              <a:t>. </a:t>
            </a:r>
          </a:p>
          <a:p>
            <a:r>
              <a:rPr lang="en-US" dirty="0"/>
              <a:t>Ongoing process that forms and recycles rock.</a:t>
            </a:r>
          </a:p>
          <a:p>
            <a:r>
              <a:rPr lang="en-US" dirty="0"/>
              <a:t>Changes caused by </a:t>
            </a:r>
            <a:r>
              <a:rPr lang="en-US" b="1" dirty="0">
                <a:solidFill>
                  <a:srgbClr val="FF0000"/>
                </a:solidFill>
              </a:rPr>
              <a:t>tectonic forces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weathering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erosion</a:t>
            </a:r>
            <a:r>
              <a:rPr lang="en-US" dirty="0"/>
              <a:t>.</a:t>
            </a:r>
          </a:p>
          <a:p>
            <a:r>
              <a:rPr lang="en-US" dirty="0"/>
              <a:t>Include igneous, sedimentary, and metamorphic rocks.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58436" y="2286000"/>
            <a:ext cx="4355363" cy="34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3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/>
          <a:lstStyle/>
          <a:p>
            <a:pPr eaLnBrk="1" hangingPunct="1"/>
            <a:r>
              <a:rPr lang="en-US" b="1" dirty="0"/>
              <a:t>IGNEOUS ROCK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762000"/>
            <a:ext cx="7772400" cy="5105400"/>
          </a:xfrm>
        </p:spPr>
        <p:txBody>
          <a:bodyPr/>
          <a:lstStyle/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lvl="1" eaLnBrk="1" hangingPunct="1"/>
            <a:endParaRPr lang="en-US" dirty="0"/>
          </a:p>
          <a:p>
            <a:pPr eaLnBrk="1" hangingPunct="1"/>
            <a:endParaRPr lang="en-US" sz="2400" dirty="0"/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381000" y="1676400"/>
            <a:ext cx="4191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dirty="0"/>
              <a:t>Igneous rock forms when </a:t>
            </a:r>
            <a:r>
              <a:rPr lang="en-US" sz="2800" dirty="0">
                <a:solidFill>
                  <a:srgbClr val="FF0000"/>
                </a:solidFill>
              </a:rPr>
              <a:t>magma</a:t>
            </a:r>
            <a:r>
              <a:rPr lang="en-US" sz="2800" b="0" dirty="0"/>
              <a:t> rises from the Earth’s interior and </a:t>
            </a:r>
            <a:r>
              <a:rPr lang="en-US" sz="2800" dirty="0">
                <a:solidFill>
                  <a:srgbClr val="FF0000"/>
                </a:solidFill>
              </a:rPr>
              <a:t>cools</a:t>
            </a:r>
            <a:r>
              <a:rPr lang="en-US" sz="2800" b="0" dirty="0"/>
              <a:t>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dirty="0"/>
              <a:t>Magma is a hot liquid made of melted minerals.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dirty="0"/>
              <a:t>Lava is magma that reaches the surface.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dirty="0"/>
              <a:t>Igneous means “Born of Fire”. </a:t>
            </a:r>
          </a:p>
        </p:txBody>
      </p:sp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524000"/>
            <a:ext cx="3886200" cy="2279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741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962400"/>
            <a:ext cx="3886200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8077200" cy="685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/>
              <a:t>IGNEOUS ROCK</a:t>
            </a: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304800" y="1524000"/>
            <a:ext cx="8610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US" b="0" dirty="0"/>
              <a:t>Igneous rocks </a:t>
            </a:r>
            <a:r>
              <a:rPr lang="en-US" dirty="0">
                <a:solidFill>
                  <a:srgbClr val="FF0000"/>
                </a:solidFill>
              </a:rPr>
              <a:t>crystallize</a:t>
            </a:r>
            <a:r>
              <a:rPr lang="en-US" b="0" dirty="0"/>
              <a:t> as they cool.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US" b="0" dirty="0"/>
              <a:t>Cooling </a:t>
            </a:r>
            <a:r>
              <a:rPr lang="en-US" dirty="0">
                <a:solidFill>
                  <a:srgbClr val="FF0000"/>
                </a:solidFill>
              </a:rPr>
              <a:t>slowly</a:t>
            </a:r>
            <a:r>
              <a:rPr lang="en-US" b="0" dirty="0"/>
              <a:t> produces larger crystals.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US" b="0" dirty="0"/>
              <a:t>Cooling </a:t>
            </a:r>
            <a:r>
              <a:rPr lang="en-US" dirty="0">
                <a:solidFill>
                  <a:srgbClr val="FF0000"/>
                </a:solidFill>
              </a:rPr>
              <a:t>quickly</a:t>
            </a:r>
            <a:r>
              <a:rPr lang="en-US" b="0" dirty="0"/>
              <a:t> produces small crystals, or sometimes no crystals. 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US" b="0" dirty="0"/>
              <a:t>What size are the crystals shown below?</a:t>
            </a:r>
          </a:p>
          <a:p>
            <a:pPr algn="ctr">
              <a:spcBef>
                <a:spcPct val="20000"/>
              </a:spcBef>
            </a:pPr>
            <a:r>
              <a:rPr lang="en-US" b="0" dirty="0"/>
              <a:t>Did they cool FAST (small) or SLOW (large)?</a:t>
            </a:r>
          </a:p>
        </p:txBody>
      </p:sp>
      <p:pic>
        <p:nvPicPr>
          <p:cNvPr id="18436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4123133"/>
            <a:ext cx="51816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138362" y="6094808"/>
            <a:ext cx="24336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/>
              <a:t>SMALL Crystals</a:t>
            </a:r>
          </a:p>
          <a:p>
            <a:pPr algn="ctr"/>
            <a:r>
              <a:rPr lang="en-US" dirty="0"/>
              <a:t>Cooled FAST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152900" y="6093616"/>
            <a:ext cx="3429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LARGE Crystals</a:t>
            </a:r>
          </a:p>
          <a:p>
            <a:pPr algn="ctr"/>
            <a:r>
              <a:rPr lang="en-US" dirty="0"/>
              <a:t>Cooled SLOW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70944" y="687388"/>
            <a:ext cx="8229600" cy="960438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IGNEOUS ROCK:</a:t>
            </a:r>
            <a:br>
              <a:rPr lang="en-US" sz="5400" b="1" dirty="0"/>
            </a:br>
            <a:r>
              <a:rPr lang="en-US" sz="5400" dirty="0"/>
              <a:t>Below or Above the Surface?</a:t>
            </a:r>
            <a:endParaRPr lang="en-US" sz="5400" b="1" dirty="0"/>
          </a:p>
        </p:txBody>
      </p:sp>
      <p:sp>
        <p:nvSpPr>
          <p:cNvPr id="15363" name="Text Placeholder 3"/>
          <p:cNvSpPr>
            <a:spLocks noGrp="1"/>
          </p:cNvSpPr>
          <p:nvPr>
            <p:ph type="body" idx="1"/>
          </p:nvPr>
        </p:nvSpPr>
        <p:spPr>
          <a:xfrm>
            <a:off x="337594" y="1600200"/>
            <a:ext cx="4267200" cy="1362075"/>
          </a:xfrm>
        </p:spPr>
        <p:txBody>
          <a:bodyPr/>
          <a:lstStyle/>
          <a:p>
            <a:pPr>
              <a:spcBef>
                <a:spcPts val="580"/>
              </a:spcBef>
              <a:defRPr/>
            </a:pPr>
            <a:endParaRPr lang="en-US" dirty="0"/>
          </a:p>
          <a:p>
            <a:pPr>
              <a:spcBef>
                <a:spcPts val="580"/>
              </a:spcBef>
              <a:defRPr/>
            </a:pPr>
            <a:r>
              <a:rPr lang="en-US" dirty="0"/>
              <a:t>	</a:t>
            </a:r>
          </a:p>
        </p:txBody>
      </p:sp>
      <p:sp>
        <p:nvSpPr>
          <p:cNvPr id="15365" name="Text Placeholder 5"/>
          <p:cNvSpPr>
            <a:spLocks noGrp="1"/>
          </p:cNvSpPr>
          <p:nvPr>
            <p:ph type="body" sz="half" idx="3"/>
          </p:nvPr>
        </p:nvSpPr>
        <p:spPr>
          <a:xfrm>
            <a:off x="4771481" y="1524000"/>
            <a:ext cx="4191000" cy="762000"/>
          </a:xfrm>
        </p:spPr>
        <p:txBody>
          <a:bodyPr/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Extrusive</a:t>
            </a:r>
            <a:r>
              <a:rPr lang="en-US" dirty="0"/>
              <a:t> Igneous</a:t>
            </a:r>
          </a:p>
        </p:txBody>
      </p:sp>
      <p:sp>
        <p:nvSpPr>
          <p:cNvPr id="15364" name="Content Placeholder 4"/>
          <p:cNvSpPr>
            <a:spLocks noGrp="1"/>
          </p:cNvSpPr>
          <p:nvPr>
            <p:ph sz="quarter" idx="2"/>
          </p:nvPr>
        </p:nvSpPr>
        <p:spPr>
          <a:xfrm>
            <a:off x="337594" y="1752600"/>
            <a:ext cx="3429000" cy="3006725"/>
          </a:xfrm>
        </p:spPr>
        <p:txBody>
          <a:bodyPr>
            <a:normAutofit/>
          </a:bodyPr>
          <a:lstStyle/>
          <a:p>
            <a:pPr marL="0" indent="0">
              <a:spcBef>
                <a:spcPts val="580"/>
              </a:spcBef>
              <a:buNone/>
              <a:defRPr/>
            </a:pPr>
            <a:r>
              <a:rPr lang="en-US" sz="2400" b="1" dirty="0">
                <a:solidFill>
                  <a:srgbClr val="FF0000"/>
                </a:solidFill>
              </a:rPr>
              <a:t>Intrusive</a:t>
            </a:r>
            <a:r>
              <a:rPr lang="en-US" sz="2400" b="1" dirty="0">
                <a:solidFill>
                  <a:schemeClr val="tx2"/>
                </a:solidFill>
              </a:rPr>
              <a:t> Igneous </a:t>
            </a:r>
          </a:p>
          <a:p>
            <a:pPr>
              <a:spcBef>
                <a:spcPts val="580"/>
              </a:spcBef>
              <a:defRPr/>
            </a:pPr>
            <a:r>
              <a:rPr lang="en-US" dirty="0"/>
              <a:t>Cool </a:t>
            </a:r>
            <a:r>
              <a:rPr lang="en-US" b="1" dirty="0"/>
              <a:t>BELOW</a:t>
            </a:r>
            <a:r>
              <a:rPr lang="en-US" dirty="0"/>
              <a:t> the Earth’s surface.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Because they cool slowly, they often have </a:t>
            </a:r>
            <a:r>
              <a:rPr lang="en-US" b="1" dirty="0">
                <a:solidFill>
                  <a:srgbClr val="FF0000"/>
                </a:solidFill>
              </a:rPr>
              <a:t>large</a:t>
            </a:r>
            <a:r>
              <a:rPr lang="en-US" dirty="0"/>
              <a:t> crystals. 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Examples:</a:t>
            </a:r>
          </a:p>
        </p:txBody>
      </p:sp>
      <p:sp>
        <p:nvSpPr>
          <p:cNvPr id="15366" name="Content Placeholder 6"/>
          <p:cNvSpPr>
            <a:spLocks noGrp="1"/>
          </p:cNvSpPr>
          <p:nvPr>
            <p:ph sz="quarter" idx="4"/>
          </p:nvPr>
        </p:nvSpPr>
        <p:spPr>
          <a:xfrm>
            <a:off x="4480970" y="2174875"/>
            <a:ext cx="4648199" cy="3235325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lnSpc>
                <a:spcPct val="12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Cool ABOVE the Earth’s surface. </a:t>
            </a:r>
          </a:p>
          <a:p>
            <a:pPr marL="274320" indent="-274320" eaLnBrk="1" fontAlgn="auto" hangingPunct="1">
              <a:lnSpc>
                <a:spcPct val="12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Because they cool quickly, they often have </a:t>
            </a:r>
            <a:r>
              <a:rPr lang="en-US" b="1" dirty="0">
                <a:solidFill>
                  <a:srgbClr val="FF0000"/>
                </a:solidFill>
              </a:rPr>
              <a:t>small</a:t>
            </a:r>
            <a:r>
              <a:rPr lang="en-US" dirty="0"/>
              <a:t> or </a:t>
            </a:r>
            <a:r>
              <a:rPr lang="en-US" b="1" dirty="0">
                <a:solidFill>
                  <a:srgbClr val="FF0000"/>
                </a:solidFill>
              </a:rPr>
              <a:t>no</a:t>
            </a:r>
            <a:r>
              <a:rPr lang="en-US" dirty="0"/>
              <a:t> crystals.</a:t>
            </a:r>
          </a:p>
          <a:p>
            <a:pPr marL="274320" indent="-274320" eaLnBrk="1" fontAlgn="auto" hangingPunct="1">
              <a:lnSpc>
                <a:spcPct val="12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Includes Volcanic Rock:</a:t>
            </a:r>
          </a:p>
          <a:p>
            <a:pPr lvl="1" indent="-274320">
              <a:lnSpc>
                <a:spcPct val="120000"/>
              </a:lnSpc>
              <a:spcBef>
                <a:spcPts val="580"/>
              </a:spcBef>
              <a:defRPr/>
            </a:pPr>
            <a:r>
              <a:rPr lang="en-US" dirty="0"/>
              <a:t>Little gas in rock = glassy - obsidian</a:t>
            </a:r>
          </a:p>
          <a:p>
            <a:pPr lvl="1" indent="-274320">
              <a:lnSpc>
                <a:spcPct val="120000"/>
              </a:lnSpc>
              <a:spcBef>
                <a:spcPts val="580"/>
              </a:spcBef>
              <a:defRPr/>
            </a:pPr>
            <a:r>
              <a:rPr lang="en-US" dirty="0"/>
              <a:t>Large amount gas = vesicular – trapped gas in bubbles - pumice</a:t>
            </a:r>
          </a:p>
          <a:p>
            <a:pPr marL="274320" indent="-274320" eaLnBrk="1" fontAlgn="auto" hangingPunct="1">
              <a:lnSpc>
                <a:spcPct val="12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Examples:</a:t>
            </a:r>
          </a:p>
        </p:txBody>
      </p:sp>
      <p:pic>
        <p:nvPicPr>
          <p:cNvPr id="1946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856" y="4495800"/>
            <a:ext cx="303847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5744" y="5429250"/>
            <a:ext cx="45434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3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3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066800"/>
            <a:ext cx="7010400" cy="5455920"/>
          </a:xfrm>
          <a:prstGeom prst="rect">
            <a:avLst/>
          </a:prstGeom>
          <a:ln w="76200" cmpd="sng">
            <a:solidFill>
              <a:schemeClr val="accent2">
                <a:lumMod val="75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985483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0010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5400" b="1" dirty="0"/>
              <a:t>SEDIMENTARY ROCKS</a:t>
            </a:r>
          </a:p>
        </p:txBody>
      </p:sp>
      <p:graphicFrame>
        <p:nvGraphicFramePr>
          <p:cNvPr id="2050" name="Object 7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69040256"/>
              </p:ext>
            </p:extLst>
          </p:nvPr>
        </p:nvGraphicFramePr>
        <p:xfrm>
          <a:off x="5392737" y="3105329"/>
          <a:ext cx="3074988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Photo Editor Photo" r:id="rId3" imgW="2257740" imgH="2180952" progId="">
                  <p:embed/>
                </p:oleObj>
              </mc:Choice>
              <mc:Fallback>
                <p:oleObj name="Photo Editor Photo" r:id="rId3" imgW="2257740" imgH="2180952" progId="">
                  <p:embed/>
                  <p:pic>
                    <p:nvPicPr>
                      <p:cNvPr id="0" name="Picture 2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2737" y="3105329"/>
                        <a:ext cx="3074988" cy="297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457200" y="1676400"/>
            <a:ext cx="8534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ü"/>
              <a:defRPr/>
            </a:pPr>
            <a:r>
              <a:rPr lang="en-US" sz="2200" b="0" dirty="0"/>
              <a:t>Any exposed rock can become sedimentary rock (igneous, metamorphic or sedimentary).</a:t>
            </a:r>
          </a:p>
          <a:p>
            <a:pPr marL="347472" indent="-347472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2200" dirty="0">
                <a:solidFill>
                  <a:srgbClr val="FF0000"/>
                </a:solidFill>
              </a:rPr>
              <a:t>WEATHERING</a:t>
            </a:r>
            <a:r>
              <a:rPr lang="en-US" sz="2200" b="0" dirty="0"/>
              <a:t> breaks down rocks into sediment, can be:</a:t>
            </a:r>
          </a:p>
          <a:p>
            <a:pPr marL="571500" indent="-346075"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200" b="0" dirty="0"/>
              <a:t>Mechanical - wind, rain and ice</a:t>
            </a:r>
          </a:p>
          <a:p>
            <a:pPr marL="571500" indent="-346075"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200" b="0" dirty="0"/>
              <a:t>Chemical - acid rain or oxidation</a:t>
            </a:r>
          </a:p>
        </p:txBody>
      </p:sp>
      <p:sp>
        <p:nvSpPr>
          <p:cNvPr id="2053" name="TextBox 8"/>
          <p:cNvSpPr txBox="1">
            <a:spLocks noChangeArrowheads="1"/>
          </p:cNvSpPr>
          <p:nvPr/>
        </p:nvSpPr>
        <p:spPr bwMode="auto">
          <a:xfrm>
            <a:off x="609600" y="4591229"/>
            <a:ext cx="45339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0" dirty="0"/>
              <a:t>Sedimentary rocks can contain </a:t>
            </a:r>
            <a:r>
              <a:rPr lang="en-US" dirty="0">
                <a:solidFill>
                  <a:srgbClr val="FF0000"/>
                </a:solidFill>
              </a:rPr>
              <a:t>fossils</a:t>
            </a:r>
            <a:r>
              <a:rPr lang="en-US" b="0" dirty="0"/>
              <a:t> and tell us what the Earth's surface was like in the geologic past.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0010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5400" b="1" dirty="0"/>
              <a:t>SEDIMENTARY ROCKS</a:t>
            </a: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5094384" y="1838324"/>
            <a:ext cx="3897215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7472" indent="-347472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0" dirty="0"/>
              <a:t>Broken down rocks are carried away by </a:t>
            </a:r>
            <a:r>
              <a:rPr lang="en-US" dirty="0">
                <a:solidFill>
                  <a:srgbClr val="FF0000"/>
                </a:solidFill>
              </a:rPr>
              <a:t>EROSION</a:t>
            </a:r>
            <a:r>
              <a:rPr lang="en-US" b="0" dirty="0"/>
              <a:t>.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b="0" dirty="0"/>
              <a:t>These particles eventually are </a:t>
            </a:r>
            <a:r>
              <a:rPr lang="en-US" dirty="0">
                <a:solidFill>
                  <a:srgbClr val="FF0000"/>
                </a:solidFill>
              </a:rPr>
              <a:t>DEPOSITED.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b="0" dirty="0"/>
              <a:t>Over a long period of time layers are compressed.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b="0" dirty="0"/>
              <a:t>Then these layers are </a:t>
            </a:r>
            <a:r>
              <a:rPr lang="en-US" dirty="0">
                <a:solidFill>
                  <a:srgbClr val="FF0000"/>
                </a:solidFill>
              </a:rPr>
              <a:t>CEMENTED</a:t>
            </a:r>
            <a:r>
              <a:rPr lang="en-US" b="0" dirty="0"/>
              <a:t> or glued together to form sedimentary rock.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838325"/>
            <a:ext cx="4865785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1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90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/>
              <a:t>SEDIMENTARY ROCKS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28194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Cover approximately </a:t>
            </a:r>
            <a:r>
              <a:rPr lang="en-US" sz="2000" b="1" dirty="0">
                <a:solidFill>
                  <a:srgbClr val="FF0000"/>
                </a:solidFill>
              </a:rPr>
              <a:t>80% </a:t>
            </a:r>
            <a:r>
              <a:rPr lang="en-US" sz="2000" dirty="0"/>
              <a:t>of the Earth's crust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Sediments are often seen in </a:t>
            </a:r>
            <a:r>
              <a:rPr lang="en-US" sz="2000" b="1" dirty="0">
                <a:solidFill>
                  <a:srgbClr val="FF0000"/>
                </a:solidFill>
              </a:rPr>
              <a:t>layers</a:t>
            </a:r>
            <a:r>
              <a:rPr lang="en-US" sz="2000" dirty="0"/>
              <a:t> 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Can be cemented together by minerals.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A thin unit of rock with the same characteristics throughout is called a </a:t>
            </a:r>
            <a:r>
              <a:rPr lang="en-US" sz="2000" b="1" dirty="0"/>
              <a:t>bed.</a:t>
            </a:r>
            <a:endParaRPr lang="en-US" sz="20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Beds with similar character that were laid down in a continuous sequence is called a </a:t>
            </a:r>
            <a:r>
              <a:rPr lang="en-US" sz="2000" b="1" dirty="0"/>
              <a:t>formation.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Examples of sedimentary rocks include:</a:t>
            </a:r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5019639"/>
            <a:ext cx="6172200" cy="1838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Autofit/>
          </a:bodyPr>
          <a:lstStyle/>
          <a:p>
            <a:pPr eaLnBrk="1" hangingPunct="1"/>
            <a:r>
              <a:rPr lang="en-US" sz="5400" b="1" dirty="0"/>
              <a:t>Sedimentary Rock</a:t>
            </a:r>
          </a:p>
        </p:txBody>
      </p:sp>
      <p:sp>
        <p:nvSpPr>
          <p:cNvPr id="21507" name="Content Placeholder 7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257800" cy="4953000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en-US" sz="2200" dirty="0"/>
              <a:t>Three basic processes:</a:t>
            </a:r>
          </a:p>
          <a:p>
            <a:pPr eaLnBrk="1" hangingPunct="1"/>
            <a:r>
              <a:rPr lang="en-US" sz="2200" b="1" dirty="0">
                <a:solidFill>
                  <a:srgbClr val="FF0000"/>
                </a:solidFill>
              </a:rPr>
              <a:t>Clastic</a:t>
            </a:r>
            <a:r>
              <a:rPr lang="en-US" sz="2200" b="1" dirty="0"/>
              <a:t> – </a:t>
            </a:r>
            <a:r>
              <a:rPr lang="en-US" sz="2200" dirty="0"/>
              <a:t>forms from deposition and cementation of sediment – deposition determines how particles are sorted.</a:t>
            </a:r>
          </a:p>
          <a:p>
            <a:r>
              <a:rPr lang="en-US" sz="2200" b="1" dirty="0">
                <a:solidFill>
                  <a:srgbClr val="FF0000"/>
                </a:solidFill>
              </a:rPr>
              <a:t>Chemical</a:t>
            </a:r>
            <a:r>
              <a:rPr lang="en-US" sz="2200" b="1" dirty="0"/>
              <a:t> – </a:t>
            </a:r>
            <a:r>
              <a:rPr lang="en-US" sz="2200" dirty="0"/>
              <a:t>forms when minerals precipitate from a solution or settle from a suspension.</a:t>
            </a:r>
          </a:p>
          <a:p>
            <a:r>
              <a:rPr lang="en-US" sz="2200" b="1" dirty="0">
                <a:solidFill>
                  <a:srgbClr val="FF0000"/>
                </a:solidFill>
              </a:rPr>
              <a:t>Organic</a:t>
            </a:r>
            <a:r>
              <a:rPr lang="en-US" sz="2200" b="1" dirty="0"/>
              <a:t> – </a:t>
            </a:r>
            <a:r>
              <a:rPr lang="en-US" sz="2200" dirty="0"/>
              <a:t>forms from remains of living organisms (shells, etc.).</a:t>
            </a:r>
          </a:p>
          <a:p>
            <a:pPr marL="0" indent="0" eaLnBrk="1" hangingPunct="1">
              <a:buNone/>
            </a:pPr>
            <a:endParaRPr lang="en-US" sz="2200" dirty="0"/>
          </a:p>
        </p:txBody>
      </p:sp>
      <p:pic>
        <p:nvPicPr>
          <p:cNvPr id="21508" name="Picture 6" descr="http://www.azwild.org/newsletter/images/MammothHotSpring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2971800"/>
            <a:ext cx="223361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8" descr="http://images.fastcompany.com/upload/coal-state-rock-west-virgin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4724400"/>
            <a:ext cx="2012373" cy="1526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10" descr="http://www.mrsciguy.com/sciimages/conglo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1295400"/>
            <a:ext cx="20828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4400" y="5029200"/>
            <a:ext cx="4826000" cy="168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1219200"/>
            <a:ext cx="6705600" cy="5085513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 cmpd="sng">
            <a:solidFill>
              <a:schemeClr val="accent2">
                <a:lumMod val="75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491215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8077200" cy="762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/>
              <a:t>METAMORPHIC ROCK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762000"/>
            <a:ext cx="7772400" cy="5105400"/>
          </a:xfrm>
        </p:spPr>
        <p:txBody>
          <a:bodyPr/>
          <a:lstStyle/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lvl="1" eaLnBrk="1" hangingPunct="1"/>
            <a:endParaRPr lang="en-US" dirty="0"/>
          </a:p>
          <a:p>
            <a:pPr eaLnBrk="1" hangingPunct="1"/>
            <a:endParaRPr lang="en-US" sz="2400" dirty="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609600" y="4343400"/>
            <a:ext cx="8229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b="0" dirty="0"/>
              <a:t>Metamorphic means "to change form“. </a:t>
            </a:r>
          </a:p>
          <a:p>
            <a:pPr marL="342900" indent="-342900">
              <a:spcBef>
                <a:spcPct val="20000"/>
              </a:spcBef>
            </a:pPr>
            <a:r>
              <a:rPr lang="en-US" dirty="0">
                <a:solidFill>
                  <a:srgbClr val="FF0000"/>
                </a:solidFill>
              </a:rPr>
              <a:t>HEAT</a:t>
            </a:r>
            <a:r>
              <a:rPr lang="en-US" b="0" dirty="0"/>
              <a:t> and </a:t>
            </a:r>
            <a:r>
              <a:rPr lang="en-US" dirty="0">
                <a:solidFill>
                  <a:srgbClr val="FF0000"/>
                </a:solidFill>
              </a:rPr>
              <a:t>PRESSURE</a:t>
            </a:r>
            <a:r>
              <a:rPr lang="en-US" b="0" dirty="0"/>
              <a:t> cause the minerals in the rock to become unstable so they reform and the layers rearrange.</a:t>
            </a:r>
          </a:p>
          <a:p>
            <a:pPr marL="342900" indent="-342900">
              <a:spcBef>
                <a:spcPct val="20000"/>
              </a:spcBef>
            </a:pPr>
            <a:r>
              <a:rPr lang="en-US" b="0" dirty="0"/>
              <a:t>This process happens because of both heat and pressure, but the rocks </a:t>
            </a:r>
            <a:r>
              <a:rPr lang="en-US" dirty="0">
                <a:solidFill>
                  <a:srgbClr val="FF0000"/>
                </a:solidFill>
              </a:rPr>
              <a:t>do NOT </a:t>
            </a:r>
            <a:r>
              <a:rPr lang="en-US" b="0" dirty="0"/>
              <a:t>melt!</a:t>
            </a:r>
          </a:p>
        </p:txBody>
      </p:sp>
      <p:pic>
        <p:nvPicPr>
          <p:cNvPr id="307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752600"/>
            <a:ext cx="3048000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30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2280787"/>
              </p:ext>
            </p:extLst>
          </p:nvPr>
        </p:nvGraphicFramePr>
        <p:xfrm>
          <a:off x="4724400" y="1752600"/>
          <a:ext cx="3048000" cy="253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Photo Editor Photo" r:id="rId4" imgW="1704762" imgH="1419048" progId="">
                  <p:embed/>
                </p:oleObj>
              </mc:Choice>
              <mc:Fallback>
                <p:oleObj name="Photo Editor Photo" r:id="rId4" imgW="1704762" imgH="1419048" progId="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752600"/>
                        <a:ext cx="3048000" cy="253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8229600" cy="667512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b="1" dirty="0"/>
              <a:t>METAMORPHIC ROCK TYPES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lvl="1" eaLnBrk="1" hangingPunct="1"/>
            <a:endParaRPr lang="en-US" sz="2000" dirty="0"/>
          </a:p>
          <a:p>
            <a:pPr eaLnBrk="1" hangingPunct="1"/>
            <a:endParaRPr lang="en-US" sz="2000" dirty="0"/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457200" y="1371600"/>
            <a:ext cx="7848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b="0" dirty="0"/>
              <a:t>Metamorphic rocks can be: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Foliated</a:t>
            </a:r>
            <a:r>
              <a:rPr lang="en-US" b="0" dirty="0"/>
              <a:t> – minerals arranged in layers or bands.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b="0" dirty="0"/>
              <a:t>Foliated rocks can form by: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b="0" dirty="0"/>
              <a:t>High pressure and temperature which forms large bands.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b="0" dirty="0"/>
              <a:t>When minerals with different compositions separate into a series of dark and light bands.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b="0" dirty="0"/>
              <a:t>Examples: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4343400"/>
            <a:ext cx="5619750" cy="2428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25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b="1" dirty="0"/>
              <a:t>METAMORPHIC ROCK TYPES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lvl="1" eaLnBrk="1" hangingPunct="1"/>
            <a:endParaRPr lang="en-US" sz="2000" dirty="0"/>
          </a:p>
          <a:p>
            <a:pPr eaLnBrk="1" hangingPunct="1"/>
            <a:endParaRPr lang="en-US" sz="2000" dirty="0"/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685800" y="1676400"/>
            <a:ext cx="6477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b="0" dirty="0"/>
              <a:t>Metamorphic rocks can be: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Non-foliated</a:t>
            </a:r>
            <a:r>
              <a:rPr lang="en-US" b="0" dirty="0"/>
              <a:t> – do NOT have layers or bands.</a:t>
            </a:r>
          </a:p>
          <a:p>
            <a:pPr marL="342900" indent="-342900">
              <a:spcBef>
                <a:spcPct val="20000"/>
              </a:spcBef>
            </a:pPr>
            <a:r>
              <a:rPr lang="en-US" b="0" dirty="0"/>
              <a:t>Example: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124200"/>
            <a:ext cx="27622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0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8077200" cy="762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/>
              <a:t>METAMORPHIC ROCK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762000"/>
            <a:ext cx="7772400" cy="5105400"/>
          </a:xfrm>
        </p:spPr>
        <p:txBody>
          <a:bodyPr/>
          <a:lstStyle/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lvl="1" eaLnBrk="1" hangingPunct="1"/>
            <a:endParaRPr lang="en-US" dirty="0"/>
          </a:p>
          <a:p>
            <a:pPr eaLnBrk="1" hangingPunct="1"/>
            <a:endParaRPr lang="en-US" sz="2400" dirty="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609600" y="4343400"/>
            <a:ext cx="8229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Rocks often contain minerals called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geothermometers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minerals’ presence  defines a minimum temperature a rock must have achieved in order  to complete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metamorphic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process.</a:t>
            </a:r>
            <a:endParaRPr lang="en-US" sz="4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Staurolite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hornblende are two examples of these.</a:t>
            </a:r>
            <a:endParaRPr lang="en-US" sz="4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752600"/>
            <a:ext cx="3048000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3074" name="Object 6"/>
          <p:cNvGraphicFramePr>
            <a:graphicFrameLocks noChangeAspect="1"/>
          </p:cNvGraphicFramePr>
          <p:nvPr>
            <p:extLst/>
          </p:nvPr>
        </p:nvGraphicFramePr>
        <p:xfrm>
          <a:off x="4724400" y="1752600"/>
          <a:ext cx="3048000" cy="253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Photo Editor Photo" r:id="rId4" imgW="1704762" imgH="1419048" progId="">
                  <p:embed/>
                </p:oleObj>
              </mc:Choice>
              <mc:Fallback>
                <p:oleObj name="Photo Editor Photo" r:id="rId4" imgW="1704762" imgH="1419048" progId="">
                  <p:embed/>
                  <p:pic>
                    <p:nvPicPr>
                      <p:cNvPr id="307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752600"/>
                        <a:ext cx="3048000" cy="253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293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219200"/>
            <a:ext cx="6757416" cy="5257800"/>
          </a:xfrm>
          <a:prstGeom prst="rect">
            <a:avLst/>
          </a:prstGeom>
          <a:ln w="76200" cmpd="sng">
            <a:solidFill>
              <a:schemeClr val="accent2">
                <a:lumMod val="75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230889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ROCK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2286000"/>
            <a:ext cx="3657600" cy="438912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/>
              <a:t>A.___________________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 </a:t>
            </a:r>
            <a:endParaRPr lang="en-US" dirty="0"/>
          </a:p>
          <a:p>
            <a:pPr marL="0" lvl="0" indent="0">
              <a:buNone/>
            </a:pPr>
            <a:r>
              <a:rPr lang="en-US" b="1" dirty="0"/>
              <a:t>B.___________________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 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C.___________________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601" y="1908690"/>
            <a:ext cx="4267200" cy="3941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9924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6988" y="914400"/>
            <a:ext cx="7438563" cy="1016005"/>
          </a:xfrm>
        </p:spPr>
        <p:txBody>
          <a:bodyPr/>
          <a:lstStyle/>
          <a:p>
            <a:r>
              <a:rPr lang="en-US" b="1" dirty="0"/>
              <a:t>COMPARING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93578" y="2058615"/>
            <a:ext cx="2754422" cy="639762"/>
          </a:xfrm>
        </p:spPr>
        <p:txBody>
          <a:bodyPr/>
          <a:lstStyle/>
          <a:p>
            <a:r>
              <a:rPr lang="en-US" dirty="0"/>
              <a:t>IGNEOUS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2693894"/>
            <a:ext cx="2971800" cy="3859306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Might have crystals large enough to see </a:t>
            </a:r>
          </a:p>
          <a:p>
            <a:r>
              <a:rPr lang="en-US" sz="2400" dirty="0"/>
              <a:t>May have a bubbly, frothy or glassy texture</a:t>
            </a:r>
          </a:p>
          <a:p>
            <a:r>
              <a:rPr lang="en-US" sz="2400" dirty="0"/>
              <a:t>May be fine-grained, uniform and hard</a:t>
            </a:r>
          </a:p>
          <a:p>
            <a:r>
              <a:rPr lang="en-US" sz="2400" dirty="0"/>
              <a:t>May contain bubble-like cavities that may be lined with minerals</a:t>
            </a:r>
          </a:p>
          <a:p>
            <a:r>
              <a:rPr lang="en-US" sz="2400" dirty="0"/>
              <a:t>It can’t contain fossils.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idx="1"/>
          </p:nvPr>
        </p:nvSpPr>
        <p:spPr>
          <a:xfrm>
            <a:off x="3265378" y="2061883"/>
            <a:ext cx="2754422" cy="639762"/>
          </a:xfrm>
        </p:spPr>
        <p:txBody>
          <a:bodyPr/>
          <a:lstStyle/>
          <a:p>
            <a:r>
              <a:rPr lang="en-US" dirty="0"/>
              <a:t>SEDIMENTARY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half" idx="2"/>
          </p:nvPr>
        </p:nvSpPr>
        <p:spPr>
          <a:xfrm>
            <a:off x="3211622" y="2667000"/>
            <a:ext cx="2754422" cy="343675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Contains parallel bands of different substances.</a:t>
            </a:r>
          </a:p>
          <a:p>
            <a:r>
              <a:rPr lang="en-US" dirty="0"/>
              <a:t>It is soft enough to be scratched easily.</a:t>
            </a:r>
          </a:p>
          <a:p>
            <a:r>
              <a:rPr lang="en-US" dirty="0"/>
              <a:t>Obviously made up of different particles.</a:t>
            </a:r>
          </a:p>
          <a:p>
            <a:r>
              <a:rPr lang="en-US" dirty="0"/>
              <a:t>May contains fossils.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idx="1"/>
          </p:nvPr>
        </p:nvSpPr>
        <p:spPr>
          <a:xfrm>
            <a:off x="6006311" y="2061883"/>
            <a:ext cx="2754422" cy="639762"/>
          </a:xfrm>
        </p:spPr>
        <p:txBody>
          <a:bodyPr/>
          <a:lstStyle/>
          <a:p>
            <a:r>
              <a:rPr lang="en-US" dirty="0"/>
              <a:t>METAMORPHIC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half" idx="2"/>
          </p:nvPr>
        </p:nvSpPr>
        <p:spPr>
          <a:xfrm>
            <a:off x="6006311" y="2657906"/>
            <a:ext cx="2754422" cy="404769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Has a fine, uniform texture.</a:t>
            </a:r>
          </a:p>
          <a:p>
            <a:r>
              <a:rPr lang="en-US" dirty="0"/>
              <a:t>May contain streaks or clumps of minerals.</a:t>
            </a:r>
          </a:p>
          <a:p>
            <a:r>
              <a:rPr lang="en-US" dirty="0"/>
              <a:t>May contain minerals like garnets.</a:t>
            </a:r>
          </a:p>
          <a:p>
            <a:r>
              <a:rPr lang="en-US" dirty="0"/>
              <a:t>Foliations are zig-zags or vein – like</a:t>
            </a:r>
          </a:p>
          <a:p>
            <a:r>
              <a:rPr lang="en-US" dirty="0"/>
              <a:t>It can’t contain fossils.</a:t>
            </a:r>
          </a:p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914400"/>
            <a:ext cx="4445024" cy="101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6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1" dirty="0"/>
              <a:t>SCIENCE SONG:  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819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-304800" y="1295400"/>
            <a:ext cx="5562600" cy="4267200"/>
          </a:xfrm>
        </p:spPr>
        <p:txBody>
          <a:bodyPr>
            <a:normAutofit/>
          </a:bodyPr>
          <a:lstStyle/>
          <a:p>
            <a:pPr algn="ctr">
              <a:spcBef>
                <a:spcPts val="580"/>
              </a:spcBef>
              <a:buNone/>
              <a:defRPr/>
            </a:pPr>
            <a:r>
              <a:rPr lang="en-US" sz="3200" b="1" dirty="0">
                <a:hlinkClick r:id="rId2"/>
              </a:rPr>
              <a:t>THE ROCK CYCLE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907330"/>
            <a:ext cx="5648325" cy="495067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REVIEW….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4"/>
          </p:nvPr>
        </p:nvSpPr>
        <p:spPr>
          <a:xfrm>
            <a:off x="457200" y="2362199"/>
            <a:ext cx="3962400" cy="376396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/>
              <a:t>Which type of rock is: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en-US" sz="2200" dirty="0"/>
              <a:t>Cooled lava?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en-US" sz="2200" dirty="0"/>
              <a:t>Formed deep within Earth from heat and pressure?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en-US" sz="2200" dirty="0"/>
              <a:t>Cemented and compressed from sediment?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1752600"/>
            <a:ext cx="4445000" cy="42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549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TO DO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7467600" cy="3845720"/>
          </a:xfrm>
        </p:spPr>
        <p:txBody>
          <a:bodyPr>
            <a:normAutofit/>
          </a:bodyPr>
          <a:lstStyle/>
          <a:p>
            <a:r>
              <a:rPr lang="en-US" sz="2800" dirty="0"/>
              <a:t>Do Review #7.</a:t>
            </a:r>
          </a:p>
        </p:txBody>
      </p:sp>
    </p:spTree>
    <p:extLst>
      <p:ext uri="{BB962C8B-B14F-4D97-AF65-F5344CB8AC3E}">
        <p14:creationId xmlns:p14="http://schemas.microsoft.com/office/powerpoint/2010/main" val="9774734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3064</TotalTime>
  <Words>902</Words>
  <Application>Microsoft Office PowerPoint</Application>
  <PresentationFormat>On-screen Show (4:3)</PresentationFormat>
  <Paragraphs>151</Paragraphs>
  <Slides>25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Constantia</vt:lpstr>
      <vt:lpstr>Times</vt:lpstr>
      <vt:lpstr>Times New Roman</vt:lpstr>
      <vt:lpstr>Wingdings</vt:lpstr>
      <vt:lpstr>Wingdings 2</vt:lpstr>
      <vt:lpstr>Flow</vt:lpstr>
      <vt:lpstr>Photo Editor Photo</vt:lpstr>
      <vt:lpstr>DO NOW</vt:lpstr>
      <vt:lpstr>LOOKING BACK…</vt:lpstr>
      <vt:lpstr>ROCK CYCLE</vt:lpstr>
      <vt:lpstr>MINERALS</vt:lpstr>
      <vt:lpstr>ROCKS ARE MADE UP OF MINERALS</vt:lpstr>
      <vt:lpstr>ROCK CYCLE</vt:lpstr>
      <vt:lpstr>IGNEOUS ROCK</vt:lpstr>
      <vt:lpstr>IGNEOUS ROCK</vt:lpstr>
      <vt:lpstr>IGNEOUS ROCK: Below or Above the Surface?</vt:lpstr>
      <vt:lpstr>PowerPoint Presentation</vt:lpstr>
      <vt:lpstr>SEDIMENTARY ROCKS</vt:lpstr>
      <vt:lpstr>SEDIMENTARY ROCKS</vt:lpstr>
      <vt:lpstr>SEDIMENTARY ROCKS</vt:lpstr>
      <vt:lpstr>Sedimentary Rock</vt:lpstr>
      <vt:lpstr>PowerPoint Presentation</vt:lpstr>
      <vt:lpstr>METAMORPHIC ROCK</vt:lpstr>
      <vt:lpstr>METAMORPHIC ROCK TYPES</vt:lpstr>
      <vt:lpstr>METAMORPHIC ROCK TYPES</vt:lpstr>
      <vt:lpstr>METAMORPHIC ROCK</vt:lpstr>
      <vt:lpstr>PowerPoint Presentation</vt:lpstr>
      <vt:lpstr>ROCK CYCLE</vt:lpstr>
      <vt:lpstr>COMPARING</vt:lpstr>
      <vt:lpstr>SCIENCE SONG:   </vt:lpstr>
      <vt:lpstr>REVIEW….</vt:lpstr>
      <vt:lpstr>TO DO</vt:lpstr>
    </vt:vector>
  </TitlesOfParts>
  <Company>Southern Oregon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Brennan T. Jordan</dc:creator>
  <cp:lastModifiedBy>Nancy</cp:lastModifiedBy>
  <cp:revision>197</cp:revision>
  <dcterms:created xsi:type="dcterms:W3CDTF">2001-09-25T11:38:39Z</dcterms:created>
  <dcterms:modified xsi:type="dcterms:W3CDTF">2016-09-11T02:44:33Z</dcterms:modified>
</cp:coreProperties>
</file>