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55" r:id="rId2"/>
    <p:sldId id="278" r:id="rId3"/>
    <p:sldId id="389" r:id="rId4"/>
    <p:sldId id="386" r:id="rId5"/>
    <p:sldId id="279" r:id="rId6"/>
    <p:sldId id="388" r:id="rId7"/>
    <p:sldId id="280" r:id="rId8"/>
    <p:sldId id="281" r:id="rId9"/>
    <p:sldId id="282" r:id="rId10"/>
    <p:sldId id="283" r:id="rId11"/>
    <p:sldId id="39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6" autoAdjust="0"/>
    <p:restoredTop sz="95987" autoAdjust="0"/>
  </p:normalViewPr>
  <p:slideViewPr>
    <p:cSldViewPr>
      <p:cViewPr varScale="1">
        <p:scale>
          <a:sx n="97" d="100"/>
          <a:sy n="97" d="100"/>
        </p:scale>
        <p:origin x="10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5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7E658A0-25DD-49F8-AC48-D40AAFB1BC11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369A6F6-E8DC-486C-8846-FC6CED42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F43A-25AB-4B9F-A5C4-353533900BE0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B89D-7340-465C-8403-94B64B4E8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137E4-4AA8-4036-9673-2D74152CB37F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A05-5BB1-4C73-B64B-DBDA82717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AFD-970E-4CDE-ACB1-310FF8ED206F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696D-FB35-4ED4-9B0F-CD7E6133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52E1-4EE9-49CE-9B19-028880F88445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8AAA-74D3-4101-90C6-97505B8EC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0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F6F5D-AC7E-4FB1-9379-AED1900A467A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2195-4A08-40C0-945C-0DCC92EC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A206-C3D4-49F5-B099-B3DCD6035F97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8A126-9858-4084-A7E1-9384E3DC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F2F9B-1E85-48CA-9767-F2AFCFE73727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0DF2-8C57-4E30-BFBB-40CD14B8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0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F171-6EC9-4CD7-826A-FB9AC3815E03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265-6139-4AAF-A0F1-F8D03923C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009C4-8AC3-4F6D-9D21-6CD2DFA5115C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4C76-C861-4015-A408-7CB89A6E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D6B8-6EB9-476B-831A-4955E86CEE10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71E6B-77A0-4AD3-AFFA-F8829BC17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C65E4F-A02A-4CA4-BD92-F67F8375EFD2}" type="datetimeFigureOut">
              <a:rPr lang="en-US"/>
              <a:pPr>
                <a:defRPr/>
              </a:pPr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94F724-F9EF-4F44-91FC-CE2C93262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8" r:id="rId8"/>
    <p:sldLayoutId id="2147483739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687" cy="838200"/>
          </a:xfrm>
        </p:spPr>
        <p:txBody>
          <a:bodyPr/>
          <a:lstStyle/>
          <a:p>
            <a:pPr eaLnBrk="1" hangingPunct="1"/>
            <a:r>
              <a:rPr lang="en-US" sz="4800" b="1" dirty="0"/>
              <a:t>DO NOW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733800"/>
          </a:xfrm>
        </p:spPr>
        <p:txBody>
          <a:bodyPr/>
          <a:lstStyle/>
          <a:p>
            <a:pPr marL="574675" indent="-504825" eaLnBrk="1" hangingPunct="1"/>
            <a:r>
              <a:rPr lang="en-US" sz="3200" b="1" dirty="0"/>
              <a:t>Pick up notes.</a:t>
            </a:r>
          </a:p>
          <a:p>
            <a:pPr marL="574675" indent="-504825" eaLnBrk="1" hangingPunct="1"/>
            <a:r>
              <a:rPr lang="en-US" sz="3200" b="1" dirty="0"/>
              <a:t>Get out Concept Review handout and notes from Friday.</a:t>
            </a:r>
          </a:p>
        </p:txBody>
      </p:sp>
    </p:spTree>
    <p:extLst>
      <p:ext uri="{BB962C8B-B14F-4D97-AF65-F5344CB8AC3E}">
        <p14:creationId xmlns:p14="http://schemas.microsoft.com/office/powerpoint/2010/main" val="418996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042988" y="400051"/>
            <a:ext cx="7024687" cy="838200"/>
          </a:xfrm>
        </p:spPr>
        <p:txBody>
          <a:bodyPr/>
          <a:lstStyle/>
          <a:p>
            <a:pPr eaLnBrk="1" hangingPunct="1"/>
            <a:r>
              <a:rPr lang="en-US" sz="4800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491" y="1330325"/>
            <a:ext cx="6777037" cy="4079875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Solubility</a:t>
            </a:r>
            <a:r>
              <a:rPr lang="en-US" dirty="0"/>
              <a:t> is how much solute can dissolve in a given amount of solvent.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It is measured in </a:t>
            </a:r>
            <a:r>
              <a:rPr lang="en-US" b="1" dirty="0">
                <a:solidFill>
                  <a:srgbClr val="FF0000"/>
                </a:solidFill>
              </a:rPr>
              <a:t>g/L</a:t>
            </a:r>
            <a:r>
              <a:rPr lang="en-US" dirty="0"/>
              <a:t> or </a:t>
            </a:r>
            <a:r>
              <a:rPr lang="en-US" b="1" dirty="0" err="1">
                <a:solidFill>
                  <a:srgbClr val="FF0000"/>
                </a:solidFill>
              </a:rPr>
              <a:t>mol</a:t>
            </a:r>
            <a:r>
              <a:rPr lang="en-US" b="1" dirty="0">
                <a:solidFill>
                  <a:srgbClr val="FF0000"/>
                </a:solidFill>
              </a:rPr>
              <a:t>/L</a:t>
            </a:r>
            <a:r>
              <a:rPr lang="en-US" dirty="0"/>
              <a:t>. It is usually the grams of solute per 100g of solvent.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CONCENTRATED</a:t>
            </a:r>
            <a:r>
              <a:rPr lang="en-US" dirty="0"/>
              <a:t> solution is said to have a high ratio of solute to solvent.  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DILUTE</a:t>
            </a:r>
            <a:r>
              <a:rPr lang="en-US" dirty="0"/>
              <a:t> solution is the opposite of this.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712" y="4206874"/>
            <a:ext cx="2600325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953000"/>
            <a:ext cx="3429000" cy="1466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990600"/>
            <a:ext cx="711199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6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304800"/>
            <a:ext cx="7024687" cy="1143000"/>
          </a:xfrm>
        </p:spPr>
        <p:txBody>
          <a:bodyPr/>
          <a:lstStyle/>
          <a:p>
            <a:r>
              <a:rPr lang="en-US" sz="4800" b="1" dirty="0"/>
              <a:t>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Solubility curves have </a:t>
            </a:r>
            <a:r>
              <a:rPr lang="en-US" b="1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solubility</a:t>
            </a:r>
            <a:r>
              <a:rPr lang="en-US" dirty="0"/>
              <a:t> (usually in grams solute per 100g solvent) on their axes.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For </a:t>
            </a:r>
            <a:r>
              <a:rPr lang="en-US" b="1" dirty="0">
                <a:solidFill>
                  <a:srgbClr val="FF0000"/>
                </a:solidFill>
              </a:rPr>
              <a:t>solids</a:t>
            </a:r>
            <a:r>
              <a:rPr lang="en-US" dirty="0"/>
              <a:t>:  solubility </a:t>
            </a:r>
            <a:r>
              <a:rPr lang="en-US" b="1" dirty="0">
                <a:solidFill>
                  <a:srgbClr val="FF0000"/>
                </a:solidFill>
              </a:rPr>
              <a:t>generally increases </a:t>
            </a:r>
            <a:r>
              <a:rPr lang="en-US" dirty="0"/>
              <a:t>with increased temperature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dirty="0"/>
              <a:t>For </a:t>
            </a:r>
            <a:r>
              <a:rPr lang="en-US" b="1" dirty="0">
                <a:solidFill>
                  <a:srgbClr val="FF0000"/>
                </a:solidFill>
              </a:rPr>
              <a:t>gases</a:t>
            </a:r>
            <a:r>
              <a:rPr lang="en-US" dirty="0"/>
              <a:t>:  solubility </a:t>
            </a:r>
            <a:r>
              <a:rPr lang="en-US" b="1" dirty="0">
                <a:solidFill>
                  <a:srgbClr val="FF0000"/>
                </a:solidFill>
              </a:rPr>
              <a:t>generally decreases </a:t>
            </a:r>
            <a:r>
              <a:rPr lang="en-US" dirty="0"/>
              <a:t>with increased temperature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8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38200" y="600863"/>
            <a:ext cx="7024687" cy="838200"/>
          </a:xfrm>
        </p:spPr>
        <p:txBody>
          <a:bodyPr/>
          <a:lstStyle/>
          <a:p>
            <a:pPr eaLnBrk="1" hangingPunct="1"/>
            <a:r>
              <a:rPr lang="en-US" sz="4800" b="1" dirty="0"/>
              <a:t>SOLUBILITY</a:t>
            </a:r>
            <a:endParaRPr lang="en-US" sz="4800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3352800" cy="3508375"/>
          </a:xfrm>
        </p:spPr>
        <p:txBody>
          <a:bodyPr/>
          <a:lstStyle/>
          <a:p>
            <a:pPr marL="68263" indent="0" eaLnBrk="1" hangingPunct="1">
              <a:buFont typeface="Wingdings 2" pitchFamily="18" charset="2"/>
              <a:buNone/>
            </a:pPr>
            <a:r>
              <a:rPr lang="en-US" sz="2800" dirty="0"/>
              <a:t>Each line is a </a:t>
            </a:r>
            <a:r>
              <a:rPr lang="en-US" sz="2800" b="1" dirty="0">
                <a:solidFill>
                  <a:srgbClr val="FF0000"/>
                </a:solidFill>
              </a:rPr>
              <a:t>saturation line </a:t>
            </a:r>
            <a:r>
              <a:rPr lang="en-US" sz="2800" dirty="0"/>
              <a:t>for that substance indicating temperature and amount dissolved in 100g solvent (in this case water).</a:t>
            </a:r>
          </a:p>
        </p:txBody>
      </p:sp>
      <p:pic>
        <p:nvPicPr>
          <p:cNvPr id="5" name="Picture 4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8200"/>
            <a:ext cx="4213860" cy="5345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609600"/>
            <a:ext cx="6522633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0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524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FACTORS AFFECTING SOLUBILITY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525780" indent="-457200" eaLnBrk="1" fontAlgn="auto" hangingPunct="1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en-US" sz="2800" b="1" dirty="0">
                <a:solidFill>
                  <a:srgbClr val="FF0000"/>
                </a:solidFill>
              </a:rPr>
              <a:t>Nature of the solvent and solute</a:t>
            </a:r>
            <a:r>
              <a:rPr lang="en-US" sz="2800" b="1" dirty="0"/>
              <a:t>  </a:t>
            </a:r>
            <a:r>
              <a:rPr lang="en-US" sz="2800" dirty="0"/>
              <a:t>-  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“</a:t>
            </a:r>
            <a:r>
              <a:rPr lang="en-US" sz="2800" b="1" dirty="0">
                <a:solidFill>
                  <a:srgbClr val="FF0000"/>
                </a:solidFill>
              </a:rPr>
              <a:t>like dissolves like</a:t>
            </a:r>
            <a:r>
              <a:rPr lang="en-US" sz="2800" dirty="0"/>
              <a:t>”.  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This means that polar solvent dissolves a polar solute and nonpolar solvent dissolves nonpolar solute.  Polar does not dissolve nonpolar.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In other words – will it even dissolve?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457200"/>
            <a:ext cx="7262812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FACTORS AFFECTING SOLUBILITY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949" y="2667000"/>
            <a:ext cx="3681412" cy="3508375"/>
          </a:xfrm>
        </p:spPr>
        <p:txBody>
          <a:bodyPr rtlCol="0">
            <a:normAutofit/>
          </a:bodyPr>
          <a:lstStyle/>
          <a:p>
            <a:pPr marL="525780" indent="-457200" eaLnBrk="1" fontAlgn="auto" hangingPunct="1">
              <a:spcAft>
                <a:spcPts val="0"/>
              </a:spcAft>
              <a:buFont typeface="Wingdings 2" pitchFamily="18" charset="2"/>
              <a:buAutoNum type="arabicPeriod" startAt="2"/>
              <a:defRPr/>
            </a:pP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 </a:t>
            </a:r>
          </a:p>
          <a:p>
            <a:pPr marL="52578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FF0000"/>
                </a:solidFill>
              </a:rPr>
              <a:t>increase</a:t>
            </a:r>
            <a:r>
              <a:rPr lang="en-US" sz="2800" dirty="0"/>
              <a:t> the temperature and solubility </a:t>
            </a:r>
            <a:r>
              <a:rPr lang="en-US" sz="2800" b="1" dirty="0">
                <a:solidFill>
                  <a:srgbClr val="FF0000"/>
                </a:solidFill>
              </a:rPr>
              <a:t>increases</a:t>
            </a:r>
            <a:r>
              <a:rPr lang="en-US" sz="2800" dirty="0"/>
              <a:t> (except gases).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9700" name="Picture 4" descr="http://www.saskschools.ca/curr_content/chem30_05/graphics/4_graphics/sol_cur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3657600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614" y="533400"/>
            <a:ext cx="7339012" cy="1447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/>
              <a:t>FACTORS AFFECTING SOLUBILITY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614" y="2209800"/>
            <a:ext cx="7339012" cy="4267200"/>
          </a:xfrm>
        </p:spPr>
        <p:txBody>
          <a:bodyPr rtlCol="0">
            <a:normAutofit/>
          </a:bodyPr>
          <a:lstStyle/>
          <a:p>
            <a:pPr marL="582612" indent="-514350" eaLnBrk="1" fontAlgn="auto" hangingPunct="1">
              <a:spcAft>
                <a:spcPts val="0"/>
              </a:spcAft>
              <a:buFont typeface="Wingdings 2" pitchFamily="18" charset="2"/>
              <a:buAutoNum type="arabicPeriod" startAt="3"/>
              <a:defRPr/>
            </a:pPr>
            <a:r>
              <a:rPr lang="en-US" sz="2800" b="1" dirty="0">
                <a:solidFill>
                  <a:srgbClr val="FF0000"/>
                </a:solidFill>
              </a:rPr>
              <a:t>Pressure</a:t>
            </a:r>
            <a:r>
              <a:rPr lang="en-US" sz="2800" dirty="0"/>
              <a:t>  </a:t>
            </a:r>
          </a:p>
          <a:p>
            <a:pPr marL="525462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FF0000"/>
                </a:solidFill>
              </a:rPr>
              <a:t>increase</a:t>
            </a:r>
            <a:r>
              <a:rPr lang="en-US" sz="2800" dirty="0"/>
              <a:t> the pressure and you </a:t>
            </a:r>
            <a:r>
              <a:rPr lang="en-US" sz="2800" b="1" dirty="0">
                <a:solidFill>
                  <a:srgbClr val="FF0000"/>
                </a:solidFill>
              </a:rPr>
              <a:t>increase</a:t>
            </a:r>
            <a:r>
              <a:rPr lang="en-US" sz="2800" dirty="0"/>
              <a:t> solubility.  </a:t>
            </a:r>
            <a:r>
              <a:rPr lang="en-US" sz="2800" b="1" dirty="0">
                <a:solidFill>
                  <a:srgbClr val="FF0000"/>
                </a:solidFill>
              </a:rPr>
              <a:t>Gases ONLY.</a:t>
            </a:r>
          </a:p>
          <a:p>
            <a:pPr marL="6858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800" dirty="0"/>
          </a:p>
          <a:p>
            <a:pPr marL="6858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2800" dirty="0"/>
          </a:p>
          <a:p>
            <a:pPr marL="582612" indent="-514350" eaLnBrk="1" fontAlgn="auto" hangingPunct="1">
              <a:spcAft>
                <a:spcPts val="0"/>
              </a:spcAft>
              <a:buFont typeface="Wingdings 2" pitchFamily="18" charset="2"/>
              <a:buAutoNum type="arabicPeriod" startAt="4"/>
              <a:defRPr/>
            </a:pPr>
            <a:r>
              <a:rPr lang="en-US" sz="2800" b="1" dirty="0">
                <a:solidFill>
                  <a:srgbClr val="FF0000"/>
                </a:solidFill>
              </a:rPr>
              <a:t>How much is already dissolved</a:t>
            </a:r>
            <a:r>
              <a:rPr lang="en-US" sz="2800" dirty="0"/>
              <a:t> </a:t>
            </a:r>
          </a:p>
          <a:p>
            <a:pPr marL="525462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/>
              <a:t>saturated versus unsaturated versus supersaturated…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27113"/>
            <a:ext cx="7772400" cy="16398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FACTORS AFFECTING RATE OF SOLUBILITY  (How fast something will dissolve)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19400"/>
            <a:ext cx="8001000" cy="3013075"/>
          </a:xfrm>
        </p:spPr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Agitation</a:t>
            </a:r>
            <a:r>
              <a:rPr lang="en-US" sz="2800" dirty="0"/>
              <a:t> (shaking, stirring)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Increased temperature </a:t>
            </a:r>
            <a:r>
              <a:rPr lang="en-US" sz="2800" dirty="0"/>
              <a:t>(except gases)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Smaller Particle size </a:t>
            </a:r>
            <a:r>
              <a:rPr lang="en-US" sz="2800" dirty="0"/>
              <a:t>(greater surface area)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/>
          </a:p>
          <a:p>
            <a:pPr marL="6858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/>
              <a:t>Each allows </a:t>
            </a:r>
            <a:r>
              <a:rPr lang="en-US" b="1" dirty="0">
                <a:solidFill>
                  <a:srgbClr val="FF0000"/>
                </a:solidFill>
              </a:rPr>
              <a:t>more </a:t>
            </a:r>
            <a:r>
              <a:rPr lang="en-US" dirty="0">
                <a:solidFill>
                  <a:schemeClr val="tx1"/>
                </a:solidFill>
              </a:rPr>
              <a:t>solvent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to come in </a:t>
            </a:r>
            <a:r>
              <a:rPr lang="en-US" b="1" dirty="0">
                <a:solidFill>
                  <a:srgbClr val="FF0000"/>
                </a:solidFill>
              </a:rPr>
              <a:t>contact</a:t>
            </a:r>
            <a:r>
              <a:rPr lang="en-US" dirty="0"/>
              <a:t> with the solute </a:t>
            </a:r>
            <a:r>
              <a:rPr lang="en-US" b="1" dirty="0">
                <a:solidFill>
                  <a:srgbClr val="FF0000"/>
                </a:solidFill>
              </a:rPr>
              <a:t>faster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533400"/>
            <a:ext cx="7024687" cy="1143000"/>
          </a:xfrm>
        </p:spPr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Handout due tomorrow.</a:t>
            </a:r>
          </a:p>
          <a:p>
            <a:r>
              <a:rPr lang="en-US" sz="2800" dirty="0"/>
              <a:t>We are doing a lab tomorrow.</a:t>
            </a:r>
          </a:p>
        </p:txBody>
      </p:sp>
    </p:spTree>
    <p:extLst>
      <p:ext uri="{BB962C8B-B14F-4D97-AF65-F5344CB8AC3E}">
        <p14:creationId xmlns:p14="http://schemas.microsoft.com/office/powerpoint/2010/main" val="64129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6638</TotalTime>
  <Words>285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Wingdings</vt:lpstr>
      <vt:lpstr>Wingdings 2</vt:lpstr>
      <vt:lpstr>Austin</vt:lpstr>
      <vt:lpstr>DO NOW</vt:lpstr>
      <vt:lpstr>SOLUBILITY</vt:lpstr>
      <vt:lpstr>PowerPoint Presentation</vt:lpstr>
      <vt:lpstr>SOLUBILITY</vt:lpstr>
      <vt:lpstr>SOLUBILITY</vt:lpstr>
      <vt:lpstr>PowerPoint Presentation</vt:lpstr>
      <vt:lpstr>FACTORS AFFECTING SOLUBILITY</vt:lpstr>
      <vt:lpstr>FACTORS AFFECTING SOLUBILITY</vt:lpstr>
      <vt:lpstr>FACTORS AFFECTING SOLUBILITY</vt:lpstr>
      <vt:lpstr>FACTORS AFFECTING RATE OF SOLUBILITY  (How fast something will dissolve)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Nancy Brim</dc:creator>
  <cp:lastModifiedBy>Nancy Brim</cp:lastModifiedBy>
  <cp:revision>119</cp:revision>
  <dcterms:created xsi:type="dcterms:W3CDTF">2011-03-01T17:41:06Z</dcterms:created>
  <dcterms:modified xsi:type="dcterms:W3CDTF">2017-03-16T01:23:55Z</dcterms:modified>
</cp:coreProperties>
</file>