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9" r:id="rId2"/>
    <p:sldId id="340" r:id="rId3"/>
    <p:sldId id="356" r:id="rId4"/>
    <p:sldId id="270" r:id="rId5"/>
    <p:sldId id="271" r:id="rId6"/>
    <p:sldId id="272" r:id="rId7"/>
    <p:sldId id="273" r:id="rId8"/>
    <p:sldId id="341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9" autoAdjust="0"/>
    <p:restoredTop sz="94660"/>
  </p:normalViewPr>
  <p:slideViewPr>
    <p:cSldViewPr>
      <p:cViewPr varScale="1">
        <p:scale>
          <a:sx n="70" d="100"/>
          <a:sy n="70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8C7B1BE-27DB-4846-B48D-C60CD8261F06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F231BBC-40DD-43BD-8B83-7FEE25EB3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8EC10-3A78-4900-9465-6187748FDD70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C015B-6501-49F4-A9E1-D1623160F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A8773F-0185-49FA-BCA9-7AA96311309F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A1244-A4BF-44AB-8EC0-51CE473D4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DF8AF4-D6CF-4BC1-B331-6E225F4722AB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F094BB-DB89-413B-B96A-C93489646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C1E0559-B99D-4F56-A26D-95F537164938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555F61-AAEB-4921-A384-FCEFD0A46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91A657-5AC6-4E6C-AEB3-45D871DEBC67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95F907-52DA-4466-879A-70BFC71D3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0B62C-AB50-4811-AE10-DD7389F6A58F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1B9D-8295-4616-BC5D-97599365B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B43687-585A-46B9-AA77-213AC77A2B8E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1297A8-494E-478E-9FBE-8D9D093CB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250B238-3871-4AD8-9020-0A4FC563CD09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E6D881F-6E3B-492C-A655-E7A590E21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7B1D1-B94B-4BCE-846D-3656970846C3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1A284-82AE-4169-B4C7-BBAD689C5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39327-D306-48CD-8831-4A0D63515E41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2EAA-6173-4AF1-996E-41B2334D5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4EDE507-DFC0-4DB8-BA75-433F72A25539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BB77156-34F0-4401-9450-9381FA863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8" r:id="rId2"/>
    <p:sldLayoutId id="2147483673" r:id="rId3"/>
    <p:sldLayoutId id="2147483674" r:id="rId4"/>
    <p:sldLayoutId id="2147483675" r:id="rId5"/>
    <p:sldLayoutId id="2147483676" r:id="rId6"/>
    <p:sldLayoutId id="2147483669" r:id="rId7"/>
    <p:sldLayoutId id="2147483677" r:id="rId8"/>
    <p:sldLayoutId id="2147483678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Pick up notes.</a:t>
            </a:r>
          </a:p>
          <a:p>
            <a:r>
              <a:rPr lang="en-US" sz="2800" dirty="0" smtClean="0"/>
              <a:t>Get out </a:t>
            </a:r>
            <a:r>
              <a:rPr lang="en-US" sz="2800" i="1" dirty="0" smtClean="0"/>
              <a:t>Simple Stoichiometry</a:t>
            </a:r>
            <a:r>
              <a:rPr lang="en-US" sz="2800" dirty="0" smtClean="0"/>
              <a:t> handout (back of yesterday’s notes).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DO NOW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7417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3887" indent="-514350">
              <a:buAutoNum type="arabicPeriod"/>
            </a:pPr>
            <a:r>
              <a:rPr lang="en-US" sz="3200" dirty="0" smtClean="0"/>
              <a:t>0.040mol </a:t>
            </a:r>
            <a:r>
              <a:rPr lang="en-US" sz="3200" dirty="0" err="1" smtClean="0"/>
              <a:t>NaCl</a:t>
            </a:r>
            <a:endParaRPr lang="en-US" sz="3200" dirty="0" smtClean="0"/>
          </a:p>
          <a:p>
            <a:pPr marL="623887" indent="-514350">
              <a:buAutoNum type="arabicPeriod"/>
            </a:pPr>
            <a:r>
              <a:rPr lang="en-US" sz="3200" dirty="0" smtClean="0"/>
              <a:t>15.0mol O</a:t>
            </a:r>
            <a:r>
              <a:rPr lang="en-US" sz="3200" baseline="-25000" dirty="0" smtClean="0"/>
              <a:t>2</a:t>
            </a:r>
            <a:endParaRPr lang="en-US" sz="3200" dirty="0" smtClean="0"/>
          </a:p>
          <a:p>
            <a:pPr marL="623887" indent="-514350">
              <a:buAutoNum type="arabicPeriod"/>
            </a:pPr>
            <a:r>
              <a:rPr lang="en-US" sz="3200" dirty="0" smtClean="0"/>
              <a:t>3.0mol KClO</a:t>
            </a:r>
            <a:r>
              <a:rPr lang="en-US" sz="3200" baseline="-25000" dirty="0" smtClean="0"/>
              <a:t>3</a:t>
            </a:r>
            <a:endParaRPr lang="en-US" sz="3200" dirty="0" smtClean="0"/>
          </a:p>
          <a:p>
            <a:pPr marL="623887" indent="-514350">
              <a:buAutoNum type="arabicPeriod"/>
            </a:pPr>
            <a:r>
              <a:rPr lang="en-US" sz="3200" dirty="0" smtClean="0"/>
              <a:t>321g </a:t>
            </a:r>
            <a:r>
              <a:rPr lang="en-US" sz="3200" dirty="0" err="1" smtClean="0"/>
              <a:t>NaCl</a:t>
            </a:r>
            <a:endParaRPr lang="en-US" sz="3200" dirty="0" smtClean="0"/>
          </a:p>
          <a:p>
            <a:pPr marL="623887" indent="-514350">
              <a:buAutoNum type="arabicPeriod"/>
            </a:pPr>
            <a:r>
              <a:rPr lang="en-US" sz="3200" dirty="0" smtClean="0"/>
              <a:t>365g HCl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SIMPLE STOICHIOMETRY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379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61963">
              <a:buFont typeface="Wingdings 3" pitchFamily="18" charset="2"/>
              <a:buNone/>
            </a:pPr>
            <a:r>
              <a:rPr lang="en-US" dirty="0"/>
              <a:t>1. Write down what you know and what you need to find out.</a:t>
            </a:r>
          </a:p>
          <a:p>
            <a:pPr marL="571500" indent="-461963">
              <a:buFont typeface="Wingdings 3" pitchFamily="18" charset="2"/>
              <a:buNone/>
            </a:pPr>
            <a:r>
              <a:rPr lang="en-US" dirty="0"/>
              <a:t>2. Write the balanced chemical equation.</a:t>
            </a:r>
          </a:p>
          <a:p>
            <a:pPr marL="571500" indent="-461963">
              <a:buFont typeface="Wingdings 3" pitchFamily="18" charset="2"/>
              <a:buNone/>
            </a:pPr>
            <a:r>
              <a:rPr lang="en-US" dirty="0"/>
              <a:t>3. Determine the number of moles of the given substance.  You may have to convert it from grams to moles.</a:t>
            </a:r>
          </a:p>
          <a:p>
            <a:pPr marL="571500" indent="-461963">
              <a:buFont typeface="Wingdings 3" pitchFamily="18" charset="2"/>
              <a:buNone/>
            </a:pPr>
            <a:r>
              <a:rPr lang="en-US" dirty="0"/>
              <a:t>4. Determine the mole ratio between what is known and what is unknown.</a:t>
            </a:r>
          </a:p>
          <a:p>
            <a:pPr marL="571500" indent="-461963">
              <a:buFont typeface="Wingdings 3" pitchFamily="18" charset="2"/>
              <a:buNone/>
            </a:pPr>
            <a:r>
              <a:rPr lang="en-US" dirty="0"/>
              <a:t>5. Convert the unknown moles to grams if needed.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/>
              <a:t>STEPS TO FOLLOW</a:t>
            </a:r>
          </a:p>
        </p:txBody>
      </p:sp>
    </p:spTree>
    <p:extLst>
      <p:ext uri="{BB962C8B-B14F-4D97-AF65-F5344CB8AC3E}">
        <p14:creationId xmlns:p14="http://schemas.microsoft.com/office/powerpoint/2010/main" val="137251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b="1" dirty="0" smtClean="0"/>
              <a:t>Example:	</a:t>
            </a:r>
            <a:r>
              <a:rPr lang="en-US" dirty="0" smtClean="0"/>
              <a:t>How much silver chloride, </a:t>
            </a:r>
            <a:r>
              <a:rPr lang="en-US" dirty="0" err="1" smtClean="0"/>
              <a:t>AgCl</a:t>
            </a:r>
            <a:r>
              <a:rPr lang="en-US" dirty="0" smtClean="0"/>
              <a:t> is produced from 17.0 g silver nitrate, AgNO</a:t>
            </a:r>
            <a:r>
              <a:rPr lang="en-US" baseline="-25000" dirty="0" smtClean="0"/>
              <a:t>3</a:t>
            </a:r>
            <a:r>
              <a:rPr lang="en-US" dirty="0" smtClean="0"/>
              <a:t> with an excess of sodium chloride, </a:t>
            </a:r>
            <a:r>
              <a:rPr lang="en-US" dirty="0" err="1" smtClean="0"/>
              <a:t>NaCl</a:t>
            </a:r>
            <a:r>
              <a:rPr lang="en-US" dirty="0" smtClean="0"/>
              <a:t>?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b="1" dirty="0" smtClean="0"/>
              <a:t>WYK:</a:t>
            </a:r>
            <a:r>
              <a:rPr lang="en-US" dirty="0" smtClean="0"/>
              <a:t>  ?g silver chloride	from	17.0g AgNO</a:t>
            </a:r>
            <a:r>
              <a:rPr lang="en-US" baseline="-25000" dirty="0" smtClean="0"/>
              <a:t>3­</a:t>
            </a: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i="1" dirty="0" smtClean="0"/>
              <a:t>	</a:t>
            </a:r>
            <a:endParaRPr lang="en-US" dirty="0" smtClean="0"/>
          </a:p>
          <a:p>
            <a:pPr marL="365760" indent="-256032" fontAlgn="auto">
              <a:spcAft>
                <a:spcPts val="0"/>
              </a:spcAft>
              <a:buNone/>
              <a:defRPr/>
            </a:pPr>
            <a:r>
              <a:rPr lang="en-US" b="1" dirty="0" smtClean="0"/>
              <a:t>EQN:</a:t>
            </a:r>
            <a:r>
              <a:rPr lang="en-US" dirty="0" smtClean="0"/>
              <a:t>	</a:t>
            </a:r>
            <a:endParaRPr lang="en-US" dirty="0" smtClean="0"/>
          </a:p>
          <a:p>
            <a:pPr marL="365760" indent="-256032" fontAlgn="auto">
              <a:spcAft>
                <a:spcPts val="0"/>
              </a:spcAft>
              <a:buNone/>
              <a:defRPr/>
            </a:pPr>
            <a:r>
              <a:rPr lang="en-US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b="1" dirty="0" smtClean="0"/>
              <a:t>SOLVE: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MASS – MASS CONVERSIONS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dirty="0" smtClean="0"/>
              <a:t>	    </a:t>
            </a:r>
          </a:p>
          <a:p>
            <a:pPr>
              <a:buFont typeface="Wingdings 3" pitchFamily="18" charset="2"/>
              <a:buNone/>
            </a:pPr>
            <a:endParaRPr lang="en-US" b="1" dirty="0" smtClean="0"/>
          </a:p>
          <a:p>
            <a:pPr>
              <a:buFont typeface="Wingdings 3" pitchFamily="18" charset="2"/>
              <a:buNone/>
            </a:pPr>
            <a:r>
              <a:rPr lang="en-US" b="1" dirty="0" smtClean="0"/>
              <a:t>SOLVE:</a:t>
            </a:r>
          </a:p>
          <a:p>
            <a:pPr>
              <a:buFont typeface="Wingdings 3" pitchFamily="18" charset="2"/>
              <a:buNone/>
            </a:pPr>
            <a:r>
              <a:rPr lang="en-US" sz="2000" u="sng" dirty="0" smtClean="0"/>
              <a:t>17.0 g AgNO</a:t>
            </a:r>
            <a:r>
              <a:rPr lang="en-US" sz="2000" baseline="-25000" dirty="0" smtClean="0"/>
              <a:t>3</a:t>
            </a:r>
            <a:r>
              <a:rPr lang="en-US" sz="2000" u="sng" dirty="0" smtClean="0"/>
              <a:t>     1 mole AgNO</a:t>
            </a:r>
            <a:r>
              <a:rPr lang="en-US" sz="2000" baseline="-25000" dirty="0" smtClean="0"/>
              <a:t>3</a:t>
            </a:r>
            <a:r>
              <a:rPr lang="en-US" sz="2000" u="sng" dirty="0" smtClean="0"/>
              <a:t>  1 mole </a:t>
            </a:r>
            <a:r>
              <a:rPr lang="en-US" sz="2000" u="sng" dirty="0" err="1" smtClean="0"/>
              <a:t>AgCl</a:t>
            </a:r>
            <a:r>
              <a:rPr lang="en-US" sz="2000" u="sng" dirty="0" smtClean="0"/>
              <a:t>     143.32g </a:t>
            </a:r>
            <a:r>
              <a:rPr lang="en-US" sz="2000" u="sng" dirty="0" err="1" smtClean="0"/>
              <a:t>AgCl</a:t>
            </a:r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			  </a:t>
            </a:r>
            <a:r>
              <a:rPr lang="en-US" sz="2000" dirty="0" smtClean="0"/>
              <a:t>169.55 g AgNO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1 mole AgNO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  1 mole </a:t>
            </a:r>
            <a:r>
              <a:rPr lang="en-US" sz="2000" dirty="0" err="1" smtClean="0"/>
              <a:t>AgCl</a:t>
            </a:r>
            <a:endParaRPr lang="en-US" sz="2000" dirty="0" smtClean="0"/>
          </a:p>
          <a:p>
            <a:pPr>
              <a:buFont typeface="Wingdings 3" pitchFamily="18" charset="2"/>
              <a:buNone/>
            </a:pPr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=     14.370038  =  14.4 g </a:t>
            </a:r>
            <a:r>
              <a:rPr lang="en-US" dirty="0" err="1" smtClean="0"/>
              <a:t>AgCl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MASS – MASS CONVERSIONS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171700" y="3119651"/>
            <a:ext cx="8382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229100" y="3162300"/>
            <a:ext cx="8382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541827" y="2877972"/>
            <a:ext cx="0" cy="6858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dirty="0" smtClean="0"/>
              <a:t>How many grams of Cu</a:t>
            </a:r>
            <a:r>
              <a:rPr lang="en-US" baseline="-25000" dirty="0" smtClean="0"/>
              <a:t>2</a:t>
            </a:r>
            <a:r>
              <a:rPr lang="en-US" dirty="0" smtClean="0"/>
              <a:t>S can be produced from 9.90 g </a:t>
            </a:r>
            <a:r>
              <a:rPr lang="en-US" dirty="0" err="1" smtClean="0"/>
              <a:t>CuCl</a:t>
            </a:r>
            <a:r>
              <a:rPr lang="en-US" dirty="0" smtClean="0"/>
              <a:t> and excess H</a:t>
            </a:r>
            <a:r>
              <a:rPr lang="en-US" baseline="-25000" dirty="0" smtClean="0"/>
              <a:t>2</a:t>
            </a:r>
            <a:r>
              <a:rPr lang="en-US" dirty="0" smtClean="0"/>
              <a:t>S?</a:t>
            </a:r>
          </a:p>
          <a:p>
            <a:pPr>
              <a:buFont typeface="Wingdings 3" pitchFamily="18" charset="2"/>
              <a:buNone/>
            </a:pPr>
            <a:r>
              <a:rPr lang="en-US" dirty="0" smtClean="0"/>
              <a:t> </a:t>
            </a:r>
          </a:p>
          <a:p>
            <a:pPr marL="109537" indent="0">
              <a:buNone/>
            </a:pPr>
            <a:r>
              <a:rPr lang="en-US" b="1" dirty="0" smtClean="0"/>
              <a:t>WYK:</a:t>
            </a:r>
            <a:endParaRPr lang="en-US" b="1" dirty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b="1" dirty="0" smtClean="0"/>
              <a:t>EQN:</a:t>
            </a:r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 </a:t>
            </a:r>
          </a:p>
          <a:p>
            <a:pPr>
              <a:buFont typeface="Wingdings 3" pitchFamily="18" charset="2"/>
              <a:buNone/>
            </a:pPr>
            <a:r>
              <a:rPr lang="en-US" b="1" dirty="0" smtClean="0"/>
              <a:t>SOLVE</a:t>
            </a:r>
            <a:r>
              <a:rPr lang="en-US" b="1" dirty="0"/>
              <a:t>:</a:t>
            </a:r>
            <a:endParaRPr lang="en-US" dirty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PRACTICE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en-US" dirty="0" smtClean="0"/>
              <a:t>How </a:t>
            </a:r>
            <a:r>
              <a:rPr lang="en-US" dirty="0"/>
              <a:t>many grams of Cu</a:t>
            </a:r>
            <a:r>
              <a:rPr lang="en-US" baseline="-25000" dirty="0"/>
              <a:t>2</a:t>
            </a:r>
            <a:r>
              <a:rPr lang="en-US" dirty="0"/>
              <a:t>S can be produced from 12.0 g H</a:t>
            </a:r>
            <a:r>
              <a:rPr lang="en-US" baseline="-25000" dirty="0"/>
              <a:t>2</a:t>
            </a:r>
            <a:r>
              <a:rPr lang="en-US" dirty="0"/>
              <a:t>S with an excess of </a:t>
            </a:r>
            <a:r>
              <a:rPr lang="en-US" dirty="0" err="1"/>
              <a:t>CuCl</a:t>
            </a:r>
            <a:r>
              <a:rPr lang="en-US" dirty="0" smtClean="0"/>
              <a:t>?</a:t>
            </a:r>
            <a:r>
              <a:rPr lang="en-US" dirty="0"/>
              <a:t> </a:t>
            </a:r>
          </a:p>
          <a:p>
            <a:pPr marL="109537" indent="0">
              <a:buNone/>
            </a:pPr>
            <a:endParaRPr lang="en-US" b="1" dirty="0" smtClean="0"/>
          </a:p>
          <a:p>
            <a:pPr marL="109537" indent="0">
              <a:buNone/>
            </a:pPr>
            <a:r>
              <a:rPr lang="en-US" b="1" dirty="0" smtClean="0"/>
              <a:t>WYK:</a:t>
            </a:r>
            <a:endParaRPr lang="en-US" b="1" dirty="0"/>
          </a:p>
          <a:p>
            <a:pPr marL="109537" indent="0">
              <a:buNone/>
            </a:pPr>
            <a:r>
              <a:rPr lang="en-US" dirty="0"/>
              <a:t> </a:t>
            </a:r>
            <a:endParaRPr lang="en-US" dirty="0" smtClean="0"/>
          </a:p>
          <a:p>
            <a:pPr marL="109537" indent="0">
              <a:buNone/>
            </a:pPr>
            <a:r>
              <a:rPr lang="en-US" b="1" dirty="0" smtClean="0"/>
              <a:t>EQN: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SOLVE: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PRACTICE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Mass to Mass Stoichiometry problems due tomorrow.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36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5984</TotalTime>
  <Words>160</Words>
  <Application>Microsoft Office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DO NOW</vt:lpstr>
      <vt:lpstr>SIMPLE STOICHIOMETRY</vt:lpstr>
      <vt:lpstr>STEPS TO FOLLOW</vt:lpstr>
      <vt:lpstr>MASS – MASS CONVERSIONS</vt:lpstr>
      <vt:lpstr>MASS – MASS CONVERSIONS</vt:lpstr>
      <vt:lpstr>PRACTICE</vt:lpstr>
      <vt:lpstr>PRACTICE</vt:lpstr>
      <vt:lpstr>TO 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STOICHIOMETRY</dc:title>
  <dc:creator>Camp Director</dc:creator>
  <cp:lastModifiedBy>JCBOE</cp:lastModifiedBy>
  <cp:revision>90</cp:revision>
  <dcterms:created xsi:type="dcterms:W3CDTF">2011-01-10T23:46:23Z</dcterms:created>
  <dcterms:modified xsi:type="dcterms:W3CDTF">2017-01-18T20:26:30Z</dcterms:modified>
</cp:coreProperties>
</file>