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9" r:id="rId2"/>
    <p:sldId id="258" r:id="rId3"/>
    <p:sldId id="256" r:id="rId4"/>
    <p:sldId id="257" r:id="rId5"/>
    <p:sldId id="259" r:id="rId6"/>
    <p:sldId id="281" r:id="rId7"/>
    <p:sldId id="283" r:id="rId8"/>
    <p:sldId id="263" r:id="rId9"/>
    <p:sldId id="284" r:id="rId10"/>
    <p:sldId id="269" r:id="rId11"/>
    <p:sldId id="270" r:id="rId12"/>
    <p:sldId id="285" r:id="rId13"/>
    <p:sldId id="276" r:id="rId14"/>
    <p:sldId id="273" r:id="rId15"/>
    <p:sldId id="286" r:id="rId16"/>
    <p:sldId id="277" r:id="rId17"/>
    <p:sldId id="272" r:id="rId18"/>
    <p:sldId id="274" r:id="rId19"/>
    <p:sldId id="271" r:id="rId20"/>
    <p:sldId id="267" r:id="rId21"/>
    <p:sldId id="278" r:id="rId22"/>
    <p:sldId id="287" r:id="rId23"/>
    <p:sldId id="288" r:id="rId24"/>
    <p:sldId id="26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36" autoAdjust="0"/>
  </p:normalViewPr>
  <p:slideViewPr>
    <p:cSldViewPr>
      <p:cViewPr varScale="1">
        <p:scale>
          <a:sx n="95" d="100"/>
          <a:sy n="95" d="100"/>
        </p:scale>
        <p:origin x="13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5A72D7A-8F98-4D3F-ABD0-29BB27C47897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FBE6636-8FCD-459B-AE6A-EF978F4345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classzone.com/books/earth_science/terc/content/visualizations/es2902/es2902page01.cf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gentsearth.com/Animations/Geologic%20History/Unconformity(Pearsons).swf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gentsearth.com/Animations/Geologic%20History/Unconformity(Pearsons).swf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regentsearth.com/Animations/Geologic%20History/Unconformity(Pearsons).sw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Pick up notes and Review #9</a:t>
            </a:r>
          </a:p>
          <a:p>
            <a:r>
              <a:rPr lang="en-US" dirty="0"/>
              <a:t>Article Summaries are due today by 3:30 or you only get half credit.</a:t>
            </a:r>
          </a:p>
        </p:txBody>
      </p:sp>
    </p:spTree>
    <p:extLst>
      <p:ext uri="{BB962C8B-B14F-4D97-AF65-F5344CB8AC3E}">
        <p14:creationId xmlns:p14="http://schemas.microsoft.com/office/powerpoint/2010/main" val="2653491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828800"/>
            <a:ext cx="4340352" cy="4267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In an undisturbed rock column….</a:t>
            </a:r>
          </a:p>
          <a:p>
            <a:r>
              <a:rPr lang="en-US" dirty="0"/>
              <a:t>Where are the oldest fossils found?</a:t>
            </a:r>
          </a:p>
          <a:p>
            <a:r>
              <a:rPr lang="en-US" dirty="0"/>
              <a:t>Youngest?</a:t>
            </a:r>
          </a:p>
          <a:p>
            <a:r>
              <a:rPr lang="en-US" dirty="0"/>
              <a:t>Why?</a:t>
            </a:r>
          </a:p>
          <a:p>
            <a:pPr>
              <a:buNone/>
            </a:pPr>
            <a:r>
              <a:rPr lang="en-US" dirty="0"/>
              <a:t>What is:</a:t>
            </a:r>
          </a:p>
          <a:p>
            <a:r>
              <a:rPr lang="en-US" dirty="0"/>
              <a:t>Absolute Dating?</a:t>
            </a:r>
          </a:p>
          <a:p>
            <a:r>
              <a:rPr lang="en-US" dirty="0"/>
              <a:t>Relative Dating?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5362" name="Picture 2" descr="http://inkchromatography.files.wordpress.com/2012/01/superposit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828800"/>
            <a:ext cx="3352800" cy="42523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990600"/>
            <a:ext cx="6400800" cy="762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UNCONFORMITIES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8600" y="3124200"/>
            <a:ext cx="4876800" cy="274320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b="1" dirty="0"/>
              <a:t>SES4. Students will understand how rock relationships and fossils are used to reconstruct the Earth’s past. </a:t>
            </a:r>
          </a:p>
          <a:p>
            <a:r>
              <a:rPr lang="en-US" dirty="0"/>
              <a:t>a. Describe and apply principles of relative age (superposition, original horizontality, cross-cutting relations, and original lateral continuity) and describe how unconformities form. </a:t>
            </a:r>
          </a:p>
        </p:txBody>
      </p:sp>
      <p:pic>
        <p:nvPicPr>
          <p:cNvPr id="12290" name="Picture 2" descr="http://geotripperimages.com/Tectonic_Processes/DSC01779%20Angular%20unconformity%20in%20Mosaic%20Canyon%20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505200"/>
            <a:ext cx="2945453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4495799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Law of Superposition: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In an </a:t>
            </a:r>
            <a:r>
              <a:rPr lang="en-US" b="1" dirty="0">
                <a:solidFill>
                  <a:srgbClr val="FF0000"/>
                </a:solidFill>
              </a:rPr>
              <a:t>undisturbed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rock column, the layers on the </a:t>
            </a:r>
            <a:r>
              <a:rPr lang="en-US" b="1" dirty="0">
                <a:solidFill>
                  <a:srgbClr val="FF0000"/>
                </a:solidFill>
              </a:rPr>
              <a:t>bottom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will be the </a:t>
            </a:r>
            <a:r>
              <a:rPr lang="en-US" b="1" dirty="0">
                <a:solidFill>
                  <a:srgbClr val="FF0000"/>
                </a:solidFill>
              </a:rPr>
              <a:t>oldest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the </a:t>
            </a:r>
            <a:r>
              <a:rPr lang="en-US" b="1" dirty="0">
                <a:solidFill>
                  <a:srgbClr val="FF0000"/>
                </a:solidFill>
              </a:rPr>
              <a:t>youngest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rocks will be on the </a:t>
            </a:r>
            <a:r>
              <a:rPr lang="en-US" b="1" dirty="0">
                <a:solidFill>
                  <a:srgbClr val="FF0000"/>
                </a:solidFill>
              </a:rPr>
              <a:t>top</a:t>
            </a:r>
            <a:r>
              <a:rPr lang="en-US" dirty="0"/>
              <a:t>.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Provides </a:t>
            </a:r>
            <a:r>
              <a:rPr lang="en-US" b="1" dirty="0">
                <a:solidFill>
                  <a:srgbClr val="FF0000"/>
                </a:solidFill>
              </a:rPr>
              <a:t>RELATIVE AGE </a:t>
            </a:r>
            <a:r>
              <a:rPr lang="en-US" dirty="0"/>
              <a:t>(older, younger).</a:t>
            </a:r>
          </a:p>
          <a:p>
            <a:endParaRPr lang="en-US" dirty="0"/>
          </a:p>
        </p:txBody>
      </p:sp>
      <p:pic>
        <p:nvPicPr>
          <p:cNvPr id="8" name="Picture 2" descr="http://hoopmanscience.pbworks.com/f/1290010285/chan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209800"/>
            <a:ext cx="34290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Principle Of Original Horizontality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26552" cy="3733800"/>
          </a:xfrm>
        </p:spPr>
        <p:txBody>
          <a:bodyPr>
            <a:normAutofit/>
          </a:bodyPr>
          <a:lstStyle/>
          <a:p>
            <a:r>
              <a:rPr lang="en-US" dirty="0"/>
              <a:t>Sedimentary particles </a:t>
            </a:r>
            <a:r>
              <a:rPr lang="en-US" b="1" dirty="0">
                <a:solidFill>
                  <a:srgbClr val="FF0000"/>
                </a:solidFill>
              </a:rPr>
              <a:t>settle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from fluids under the influence of </a:t>
            </a:r>
            <a:r>
              <a:rPr lang="en-US" b="1" dirty="0">
                <a:solidFill>
                  <a:srgbClr val="FF0000"/>
                </a:solidFill>
              </a:rPr>
              <a:t>gravity</a:t>
            </a:r>
            <a:r>
              <a:rPr lang="en-US" dirty="0"/>
              <a:t>.</a:t>
            </a:r>
          </a:p>
          <a:p>
            <a:r>
              <a:rPr lang="en-US" dirty="0"/>
              <a:t>Generally form in </a:t>
            </a:r>
            <a:r>
              <a:rPr lang="en-US" b="1" dirty="0">
                <a:solidFill>
                  <a:srgbClr val="FF0000"/>
                </a:solidFill>
              </a:rPr>
              <a:t>horizontal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layers .</a:t>
            </a:r>
          </a:p>
        </p:txBody>
      </p:sp>
      <p:pic>
        <p:nvPicPr>
          <p:cNvPr id="16386" name="Picture 2" descr="http://www.library.csi.cuny.edu/dept/as/strat/Image2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429000"/>
            <a:ext cx="5823955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Principle Of Original Horizontality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26552" cy="3733800"/>
          </a:xfrm>
        </p:spPr>
        <p:txBody>
          <a:bodyPr>
            <a:normAutofit/>
          </a:bodyPr>
          <a:lstStyle/>
          <a:p>
            <a:r>
              <a:rPr lang="en-US" sz="3200" dirty="0"/>
              <a:t>Sediments deposited in layers that were nearly </a:t>
            </a:r>
            <a:r>
              <a:rPr lang="en-US" sz="3200" b="1" dirty="0">
                <a:solidFill>
                  <a:srgbClr val="FF0000"/>
                </a:solidFill>
              </a:rPr>
              <a:t>horizontal</a:t>
            </a:r>
            <a:r>
              <a:rPr lang="en-US" sz="3200" dirty="0"/>
              <a:t> and </a:t>
            </a:r>
            <a:r>
              <a:rPr lang="en-US" sz="3200" b="1" dirty="0">
                <a:solidFill>
                  <a:srgbClr val="FF0000"/>
                </a:solidFill>
              </a:rPr>
              <a:t>parallel</a:t>
            </a:r>
            <a:r>
              <a:rPr lang="en-US" sz="3200" dirty="0"/>
              <a:t> to the </a:t>
            </a:r>
            <a:r>
              <a:rPr lang="en-US" sz="3200" b="1" dirty="0">
                <a:solidFill>
                  <a:srgbClr val="FF0000"/>
                </a:solidFill>
              </a:rPr>
              <a:t>surface</a:t>
            </a:r>
            <a:r>
              <a:rPr lang="en-US" sz="3200" dirty="0"/>
              <a:t> on which they were </a:t>
            </a:r>
            <a:r>
              <a:rPr lang="en-US" sz="3200" b="1" dirty="0">
                <a:solidFill>
                  <a:srgbClr val="FF0000"/>
                </a:solidFill>
              </a:rPr>
              <a:t>accumulating</a:t>
            </a:r>
            <a:r>
              <a:rPr lang="en-US" sz="3200" dirty="0"/>
              <a:t>.</a:t>
            </a:r>
          </a:p>
          <a:p>
            <a:r>
              <a:rPr lang="en-US" sz="3200" dirty="0"/>
              <a:t>What does it mean when layers don’t appear horizontal?</a:t>
            </a:r>
          </a:p>
          <a:p>
            <a:endParaRPr lang="en-US" dirty="0"/>
          </a:p>
        </p:txBody>
      </p:sp>
      <p:pic>
        <p:nvPicPr>
          <p:cNvPr id="16388" name="Picture 4" descr="Law Of Horizontal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3733800"/>
            <a:ext cx="5204179" cy="2937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807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Principle Of Original Horizontality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8677077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360217"/>
            <a:ext cx="7467600" cy="249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894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UNCONFORMITIES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8077200" cy="4800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Sometimes there are “</a:t>
            </a:r>
            <a:r>
              <a:rPr lang="en-US" b="1" dirty="0">
                <a:solidFill>
                  <a:srgbClr val="FF0000"/>
                </a:solidFill>
              </a:rPr>
              <a:t>breaks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bends</a:t>
            </a:r>
            <a:r>
              <a:rPr lang="en-US" dirty="0"/>
              <a:t>” in the geologic record – boundary or break area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Called an </a:t>
            </a:r>
            <a:r>
              <a:rPr lang="en-US" b="1" dirty="0">
                <a:solidFill>
                  <a:srgbClr val="FF0000"/>
                </a:solidFill>
              </a:rPr>
              <a:t>Unconformity</a:t>
            </a:r>
            <a:r>
              <a:rPr lang="en-US" dirty="0"/>
              <a:t>.</a:t>
            </a: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81" y="3515106"/>
            <a:ext cx="3970670" cy="263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523214"/>
            <a:ext cx="4114800" cy="2523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UNCONFORMITIES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153400" cy="4800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An unconformity is a </a:t>
            </a:r>
            <a:r>
              <a:rPr lang="en-US" b="1" dirty="0">
                <a:solidFill>
                  <a:srgbClr val="FF0000"/>
                </a:solidFill>
              </a:rPr>
              <a:t>break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 a </a:t>
            </a:r>
            <a:r>
              <a:rPr lang="en-US" b="1" dirty="0">
                <a:solidFill>
                  <a:srgbClr val="FF0000"/>
                </a:solidFill>
              </a:rPr>
              <a:t>stratigraphic sequence</a:t>
            </a:r>
            <a:r>
              <a:rPr lang="en-US" dirty="0"/>
              <a:t> resulting from a change.</a:t>
            </a:r>
          </a:p>
          <a:p>
            <a:pPr marL="884237" indent="-514350">
              <a:buAutoNum type="arabicPeriod"/>
            </a:pPr>
            <a:r>
              <a:rPr lang="en-US" dirty="0"/>
              <a:t>Deposition </a:t>
            </a:r>
            <a:r>
              <a:rPr lang="en-US" b="1" dirty="0">
                <a:solidFill>
                  <a:srgbClr val="FF0000"/>
                </a:solidFill>
              </a:rPr>
              <a:t>stops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for a period of time.</a:t>
            </a:r>
          </a:p>
          <a:p>
            <a:pPr marL="884237" indent="-514350"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Uplift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erosion occur.</a:t>
            </a:r>
          </a:p>
          <a:p>
            <a:pPr marL="884237" indent="-514350"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Part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of geologic/fossil </a:t>
            </a:r>
            <a:r>
              <a:rPr lang="en-US" b="1" dirty="0">
                <a:solidFill>
                  <a:srgbClr val="FF0000"/>
                </a:solidFill>
              </a:rPr>
              <a:t>record is lost </a:t>
            </a:r>
            <a:r>
              <a:rPr lang="en-US" dirty="0"/>
              <a:t>– there is a </a:t>
            </a:r>
            <a:r>
              <a:rPr lang="en-US" b="1" dirty="0">
                <a:solidFill>
                  <a:srgbClr val="FF0000"/>
                </a:solidFill>
              </a:rPr>
              <a:t>gap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 record.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266229"/>
            <a:ext cx="3131563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hlinkClick r:id="rId2"/>
              </a:rPr>
              <a:t>ANIMATION LINK</a:t>
            </a:r>
            <a:endParaRPr lang="en-US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261686"/>
            <a:ext cx="3381375" cy="258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96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990600"/>
          </a:xfrm>
        </p:spPr>
        <p:txBody>
          <a:bodyPr>
            <a:noAutofit/>
          </a:bodyPr>
          <a:lstStyle/>
          <a:p>
            <a:r>
              <a:rPr lang="en-US" sz="5400" b="1" dirty="0"/>
              <a:t>TYPES OF UNCONFORMITIES</a:t>
            </a:r>
          </a:p>
        </p:txBody>
      </p:sp>
      <p:pic>
        <p:nvPicPr>
          <p:cNvPr id="26626" name="Picture 2" descr="http://3.bp.blogspot.com/-a9dwhacO9pk/U20saFwLRUI/AAAAAAAANPA/ejrtvZioasY/s1600/unconformiti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752600"/>
            <a:ext cx="8763000" cy="3981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DISCONFORMITY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589567"/>
            <a:ext cx="8153400" cy="2982433"/>
          </a:xfrm>
        </p:spPr>
        <p:txBody>
          <a:bodyPr>
            <a:noAutofit/>
          </a:bodyPr>
          <a:lstStyle/>
          <a:p>
            <a:r>
              <a:rPr lang="en-US" sz="2800" dirty="0"/>
              <a:t>Erosion </a:t>
            </a:r>
            <a:r>
              <a:rPr lang="en-US" sz="2800" b="1" dirty="0">
                <a:solidFill>
                  <a:srgbClr val="FF0000"/>
                </a:solidFill>
              </a:rPr>
              <a:t>between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two layers of sediment.</a:t>
            </a:r>
          </a:p>
          <a:p>
            <a:r>
              <a:rPr lang="en-US" sz="2800" dirty="0"/>
              <a:t>Possible period of </a:t>
            </a:r>
            <a:r>
              <a:rPr lang="en-US" sz="2800" b="1" dirty="0">
                <a:solidFill>
                  <a:srgbClr val="FF0000"/>
                </a:solidFill>
              </a:rPr>
              <a:t>non deposition</a:t>
            </a:r>
            <a:r>
              <a:rPr lang="en-US" sz="2800" dirty="0"/>
              <a:t>.</a:t>
            </a:r>
          </a:p>
          <a:p>
            <a:r>
              <a:rPr lang="en-US" sz="2800" dirty="0"/>
              <a:t>Part of a layer is </a:t>
            </a:r>
            <a:r>
              <a:rPr lang="en-US" sz="2800" b="1" dirty="0">
                <a:solidFill>
                  <a:srgbClr val="FF0000"/>
                </a:solidFill>
              </a:rPr>
              <a:t>missing</a:t>
            </a:r>
            <a:r>
              <a:rPr lang="en-US" sz="2800" dirty="0"/>
              <a:t>.</a:t>
            </a:r>
          </a:p>
          <a:p>
            <a:r>
              <a:rPr lang="en-US" sz="2800" dirty="0"/>
              <a:t>Can be difficult to identify.</a:t>
            </a:r>
          </a:p>
          <a:p>
            <a:r>
              <a:rPr lang="en-US" sz="2800" dirty="0"/>
              <a:t>Missing fossils often provide a clue to a disconformity.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819400" y="5029200"/>
            <a:ext cx="3733800" cy="609600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dirty="0">
                <a:hlinkClick r:id="rId2"/>
              </a:rPr>
              <a:t>Link to Animation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DISCONFORMITY</a:t>
            </a:r>
          </a:p>
        </p:txBody>
      </p:sp>
      <p:pic>
        <p:nvPicPr>
          <p:cNvPr id="30724" name="Picture 4" descr="https://s3.amazonaws.com/classconnection/219/flashcards/6156219/png/disconformity-1493B3151A755BCECA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600200"/>
            <a:ext cx="4641450" cy="3810000"/>
          </a:xfrm>
          <a:prstGeom prst="rect">
            <a:avLst/>
          </a:prstGeom>
          <a:noFill/>
        </p:spPr>
      </p:pic>
      <p:pic>
        <p:nvPicPr>
          <p:cNvPr id="30728" name="Picture 8" descr="https://encrypted-tbn1.gstatic.com/images?q=tbn:ANd9GcTpiXzPY8g6JhPM5jMNbpBNWlXk6qONXxYRzx9yw_RJyjntIjz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00200"/>
            <a:ext cx="3733800" cy="34001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3039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990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DEVELOPMENT OF A DISCONFORMITY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133600"/>
            <a:ext cx="8744436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ANGULAR UNCONFORMITY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89567"/>
            <a:ext cx="8534400" cy="36682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0000"/>
                </a:solidFill>
              </a:rPr>
              <a:t>Older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layer is </a:t>
            </a:r>
            <a:r>
              <a:rPr lang="en-US" sz="2800" b="1" dirty="0">
                <a:solidFill>
                  <a:srgbClr val="FF0000"/>
                </a:solidFill>
              </a:rPr>
              <a:t>tilted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FF0000"/>
                </a:solidFill>
              </a:rPr>
              <a:t>eroded</a:t>
            </a:r>
            <a:r>
              <a:rPr lang="en-US" sz="2800" dirty="0"/>
              <a:t>, then a </a:t>
            </a:r>
            <a:r>
              <a:rPr lang="en-US" sz="2800" b="1" dirty="0">
                <a:solidFill>
                  <a:srgbClr val="FF0000"/>
                </a:solidFill>
              </a:rPr>
              <a:t>younger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layer forms </a:t>
            </a:r>
            <a:r>
              <a:rPr lang="en-US" sz="2800" b="1" dirty="0">
                <a:solidFill>
                  <a:srgbClr val="FF0000"/>
                </a:solidFill>
              </a:rPr>
              <a:t>on top</a:t>
            </a:r>
            <a:r>
              <a:rPr lang="en-US" sz="28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/>
              <a:t>First:</a:t>
            </a:r>
            <a:r>
              <a:rPr lang="en-US" sz="2800" dirty="0"/>
              <a:t> deposition forms rock layer(s).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/>
              <a:t>Second:  </a:t>
            </a:r>
            <a:r>
              <a:rPr lang="en-US" sz="2800" dirty="0"/>
              <a:t>rocks are uplifted and tilted.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/>
              <a:t>Third:</a:t>
            </a:r>
            <a:r>
              <a:rPr lang="en-US" sz="2800" dirty="0"/>
              <a:t> erosion removes the uplifted rock.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/>
              <a:t>Fourth:</a:t>
            </a:r>
            <a:r>
              <a:rPr lang="en-US" sz="2800" dirty="0"/>
              <a:t> new deposition</a:t>
            </a:r>
            <a:r>
              <a:rPr lang="en-US" sz="2800" b="1" i="1" dirty="0"/>
              <a:t> </a:t>
            </a:r>
            <a:r>
              <a:rPr lang="en-US" sz="2800" dirty="0"/>
              <a:t>occurs on top the previous land surface. 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667000" y="5562600"/>
            <a:ext cx="3505200" cy="446566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dirty="0">
                <a:hlinkClick r:id="rId2"/>
              </a:rPr>
              <a:t>Link to Animation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ANGULAR UNCONFORMITY</a:t>
            </a:r>
          </a:p>
        </p:txBody>
      </p:sp>
      <p:pic>
        <p:nvPicPr>
          <p:cNvPr id="27652" name="Picture 4" descr="http://whaton.uwaterloo.ca/pic/Fig%202,%20Bar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317955"/>
            <a:ext cx="3962400" cy="236220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00749"/>
            <a:ext cx="4324350" cy="3346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939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4400" cy="990600"/>
          </a:xfrm>
        </p:spPr>
        <p:txBody>
          <a:bodyPr>
            <a:noAutofit/>
          </a:bodyPr>
          <a:lstStyle/>
          <a:p>
            <a:r>
              <a:rPr lang="en-US" sz="3600" b="1" dirty="0"/>
              <a:t>Development of an Angular Unconformity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09800"/>
            <a:ext cx="87630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NONCONFORMITY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8170718" cy="214423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Where igneous or metamorphic rock is </a:t>
            </a:r>
            <a:r>
              <a:rPr lang="en-US" sz="3200" b="1" dirty="0">
                <a:solidFill>
                  <a:srgbClr val="FF0000"/>
                </a:solidFill>
              </a:rPr>
              <a:t>exposed</a:t>
            </a:r>
            <a:r>
              <a:rPr lang="en-US" sz="3200" dirty="0"/>
              <a:t> and </a:t>
            </a:r>
            <a:r>
              <a:rPr lang="en-US" sz="3200" b="1" dirty="0">
                <a:solidFill>
                  <a:srgbClr val="FF0000"/>
                </a:solidFill>
              </a:rPr>
              <a:t>weathered</a:t>
            </a:r>
            <a:r>
              <a:rPr lang="en-US" sz="3200" dirty="0"/>
              <a:t>, then sedimentary rock </a:t>
            </a:r>
            <a:r>
              <a:rPr lang="en-US" sz="3200" b="1" dirty="0">
                <a:solidFill>
                  <a:srgbClr val="FF0000"/>
                </a:solidFill>
              </a:rPr>
              <a:t>builds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above</a:t>
            </a:r>
            <a:r>
              <a:rPr lang="en-US" sz="3200" dirty="0"/>
              <a:t> it.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95600" y="6324600"/>
            <a:ext cx="3429000" cy="446566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dirty="0">
                <a:hlinkClick r:id="rId2"/>
              </a:rPr>
              <a:t>Link to Animation</a:t>
            </a:r>
            <a:endParaRPr lang="en-US" dirty="0"/>
          </a:p>
        </p:txBody>
      </p:sp>
      <p:pic>
        <p:nvPicPr>
          <p:cNvPr id="28674" name="Picture 2" descr="https://encrypted-tbn3.gstatic.com/images?q=tbn:ANd9GcT-uM5kgBGUal4Pu95lgC19iPxqSDFvRO1AJoRNv-wqu-jno-W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0653" y="2939845"/>
            <a:ext cx="3827318" cy="2971800"/>
          </a:xfrm>
          <a:prstGeom prst="rect">
            <a:avLst/>
          </a:prstGeom>
          <a:noFill/>
        </p:spPr>
      </p:pic>
      <p:pic>
        <p:nvPicPr>
          <p:cNvPr id="28676" name="Picture 4" descr="http://www.geology.ohio-state.edu/~vonfrese/gs100/lect17/xfig17_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971800"/>
            <a:ext cx="38862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990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DEVELOPMENT OF NONCONFORMITIES 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752600"/>
            <a:ext cx="8931896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PARACONFORMITY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524000"/>
            <a:ext cx="8382000" cy="481123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Parallel</a:t>
            </a:r>
            <a:r>
              <a:rPr lang="en-US" dirty="0"/>
              <a:t> Unconformity or Non-depositional unconformity.</a:t>
            </a:r>
          </a:p>
          <a:p>
            <a:r>
              <a:rPr lang="en-US" dirty="0"/>
              <a:t>Little or </a:t>
            </a:r>
            <a:r>
              <a:rPr lang="en-US" b="1" dirty="0">
                <a:solidFill>
                  <a:srgbClr val="FF0000"/>
                </a:solidFill>
              </a:rPr>
              <a:t>no evidence of erosion </a:t>
            </a:r>
            <a:r>
              <a:rPr lang="en-US" dirty="0"/>
              <a:t>because the layers are </a:t>
            </a:r>
            <a:r>
              <a:rPr lang="en-US" b="1" dirty="0">
                <a:solidFill>
                  <a:srgbClr val="FF0000"/>
                </a:solidFill>
              </a:rPr>
              <a:t>parallel</a:t>
            </a:r>
            <a:r>
              <a:rPr lang="en-US" dirty="0"/>
              <a:t> and some are </a:t>
            </a:r>
            <a:r>
              <a:rPr lang="en-US" b="1" dirty="0">
                <a:solidFill>
                  <a:srgbClr val="FF0000"/>
                </a:solidFill>
              </a:rPr>
              <a:t>missing</a:t>
            </a:r>
            <a:r>
              <a:rPr lang="en-US" dirty="0"/>
              <a:t>.</a:t>
            </a:r>
          </a:p>
          <a:p>
            <a:r>
              <a:rPr lang="en-US" dirty="0"/>
              <a:t>Period of </a:t>
            </a:r>
            <a:r>
              <a:rPr lang="en-US" b="1" dirty="0">
                <a:solidFill>
                  <a:srgbClr val="FF0000"/>
                </a:solidFill>
              </a:rPr>
              <a:t>non-deposition</a:t>
            </a:r>
            <a:r>
              <a:rPr lang="en-US" dirty="0"/>
              <a:t>.</a:t>
            </a:r>
          </a:p>
          <a:p>
            <a:r>
              <a:rPr lang="en-US" dirty="0"/>
              <a:t>Difficult to detect.</a:t>
            </a:r>
          </a:p>
          <a:p>
            <a:endParaRPr lang="en-US" dirty="0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496087"/>
            <a:ext cx="3124200" cy="216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 descr="http://www.geosociety.org/graphics/sections/2010/nc/roadcu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4191000"/>
            <a:ext cx="3542469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990600"/>
          </a:xfrm>
        </p:spPr>
        <p:txBody>
          <a:bodyPr>
            <a:noAutofit/>
          </a:bodyPr>
          <a:lstStyle/>
          <a:p>
            <a:r>
              <a:rPr lang="en-US" sz="4600" b="1" dirty="0"/>
              <a:t>IDENTIFYING UNCONFORMITIES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5943600"/>
            <a:ext cx="7620000" cy="533400"/>
          </a:xfrm>
        </p:spPr>
        <p:txBody>
          <a:bodyPr/>
          <a:lstStyle/>
          <a:p>
            <a:pPr algn="ctr">
              <a:buNone/>
            </a:pPr>
            <a:r>
              <a:rPr lang="en-US" b="1" dirty="0"/>
              <a:t>Classify the Unconformities</a:t>
            </a:r>
          </a:p>
        </p:txBody>
      </p:sp>
      <p:pic>
        <p:nvPicPr>
          <p:cNvPr id="3074" name="Picture 2" descr="http://scioly.org/wiki/images/0/01/Types_of_unconformiti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752600"/>
            <a:ext cx="5780439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24000"/>
            <a:ext cx="5940552" cy="4648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/>
              <a:t>Unconformities are based on the Principle of Original Horizontality which states:</a:t>
            </a:r>
          </a:p>
          <a:p>
            <a:pPr>
              <a:buNone/>
            </a:pPr>
            <a:r>
              <a:rPr lang="en-US" sz="2400" dirty="0"/>
              <a:t>A. In an undisturbed rock column the layers on the bottom will be the oldest and the youngest rocks will be on the top.  </a:t>
            </a:r>
          </a:p>
          <a:p>
            <a:pPr>
              <a:buNone/>
            </a:pPr>
            <a:r>
              <a:rPr lang="en-US" sz="2400" dirty="0"/>
              <a:t>B.  Sediments deposited in layers that were nearly horizontal and parallel to the surface on which they were accumulating.</a:t>
            </a:r>
          </a:p>
          <a:p>
            <a:pPr>
              <a:buNone/>
            </a:pPr>
            <a:r>
              <a:rPr lang="en-US" sz="2400" dirty="0"/>
              <a:t>C. Intrusions always younger than rock it cuts through.</a:t>
            </a:r>
          </a:p>
          <a:p>
            <a:pPr>
              <a:buNone/>
            </a:pPr>
            <a:r>
              <a:rPr lang="en-US" sz="2400" dirty="0"/>
              <a:t>D. The same geologic processes that occur today were the same process that occurred in the past.</a:t>
            </a:r>
          </a:p>
        </p:txBody>
      </p:sp>
      <p:pic>
        <p:nvPicPr>
          <p:cNvPr id="35842" name="Picture 2" descr="http://www.thisoldearth.net/Images/unconformity-typ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828800"/>
            <a:ext cx="2006458" cy="44958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81000" y="3505200"/>
            <a:ext cx="6324600" cy="1219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IDENTIFYING UNCONFORMITIES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Look at the the cards and determine what kind of unconformity it is.  </a:t>
            </a:r>
          </a:p>
          <a:p>
            <a:r>
              <a:rPr lang="en-US" sz="3200" dirty="0"/>
              <a:t>Check the appropriate box.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475259"/>
            <a:ext cx="6251448" cy="323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10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Do the Identifying Unconformities handout and turn it in today.</a:t>
            </a:r>
          </a:p>
          <a:p>
            <a:r>
              <a:rPr lang="en-US" dirty="0"/>
              <a:t>Complete Review #9 </a:t>
            </a:r>
            <a:r>
              <a:rPr lang="en-US"/>
              <a:t>for Monday.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812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Activity:  How Do You Stack Up?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743200"/>
            <a:ext cx="2856115" cy="3762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447800"/>
            <a:ext cx="2971800" cy="2227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4038600" y="3733800"/>
            <a:ext cx="4724400" cy="23622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/>
              <a:t>Instructions:</a:t>
            </a:r>
          </a:p>
          <a:p>
            <a:r>
              <a:rPr lang="en-US" dirty="0"/>
              <a:t>Color rock layers</a:t>
            </a:r>
          </a:p>
          <a:p>
            <a:r>
              <a:rPr lang="en-US" dirty="0"/>
              <a:t>Cut outcrops along unconformities</a:t>
            </a:r>
          </a:p>
          <a:p>
            <a:r>
              <a:rPr lang="en-US" dirty="0"/>
              <a:t>Reassemble matching bedding planes</a:t>
            </a:r>
          </a:p>
          <a:p>
            <a:r>
              <a:rPr lang="en-US" dirty="0"/>
              <a:t>Interpret geologic history using cross section and fossil evidence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1752600"/>
            <a:ext cx="4572000" cy="83099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How do Unconformities show up in the geologic record?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86200" y="5943600"/>
            <a:ext cx="52578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While you work… Unit 6 Post-Test Conferences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1092</TotalTime>
  <Words>578</Words>
  <Application>Microsoft Office PowerPoint</Application>
  <PresentationFormat>On-screen Show (4:3)</PresentationFormat>
  <Paragraphs>85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Tw Cen MT</vt:lpstr>
      <vt:lpstr>Wingdings</vt:lpstr>
      <vt:lpstr>Wingdings 2</vt:lpstr>
      <vt:lpstr>Median</vt:lpstr>
      <vt:lpstr>DO NOW</vt:lpstr>
      <vt:lpstr>REVIEW</vt:lpstr>
      <vt:lpstr>UNCONFORMITIES</vt:lpstr>
      <vt:lpstr>REVIEW</vt:lpstr>
      <vt:lpstr>Principle Of Original Horizontality</vt:lpstr>
      <vt:lpstr>Principle Of Original Horizontality</vt:lpstr>
      <vt:lpstr>Principle Of Original Horizontality</vt:lpstr>
      <vt:lpstr>UNCONFORMITIES</vt:lpstr>
      <vt:lpstr>UNCONFORMITIES</vt:lpstr>
      <vt:lpstr>TYPES OF UNCONFORMITIES</vt:lpstr>
      <vt:lpstr>DISCONFORMITY</vt:lpstr>
      <vt:lpstr>DISCONFORMITY</vt:lpstr>
      <vt:lpstr>DEVELOPMENT OF A DISCONFORMITY</vt:lpstr>
      <vt:lpstr>ANGULAR UNCONFORMITY</vt:lpstr>
      <vt:lpstr>ANGULAR UNCONFORMITY</vt:lpstr>
      <vt:lpstr>Development of an Angular Unconformity</vt:lpstr>
      <vt:lpstr>NONCONFORMITY</vt:lpstr>
      <vt:lpstr>DEVELOPMENT OF NONCONFORMITIES </vt:lpstr>
      <vt:lpstr>PARACONFORMITY</vt:lpstr>
      <vt:lpstr>IDENTIFYING UNCONFORMITIES</vt:lpstr>
      <vt:lpstr>REVIEW</vt:lpstr>
      <vt:lpstr>IDENTIFYING UNCONFORMITIES</vt:lpstr>
      <vt:lpstr>TO DO</vt:lpstr>
      <vt:lpstr>Activity:  How Do You Stack Up?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dgovernor</dc:creator>
  <cp:lastModifiedBy>Nancy Brim</cp:lastModifiedBy>
  <cp:revision>85</cp:revision>
  <dcterms:created xsi:type="dcterms:W3CDTF">2013-10-01T16:08:59Z</dcterms:created>
  <dcterms:modified xsi:type="dcterms:W3CDTF">2017-01-27T01:51:08Z</dcterms:modified>
</cp:coreProperties>
</file>