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8" r:id="rId2"/>
    <p:sldId id="267" r:id="rId3"/>
    <p:sldId id="266" r:id="rId4"/>
    <p:sldId id="352" r:id="rId5"/>
    <p:sldId id="354" r:id="rId6"/>
    <p:sldId id="269" r:id="rId7"/>
    <p:sldId id="280" r:id="rId8"/>
    <p:sldId id="281" r:id="rId9"/>
    <p:sldId id="284" r:id="rId10"/>
    <p:sldId id="285" r:id="rId11"/>
    <p:sldId id="286" r:id="rId12"/>
    <p:sldId id="288" r:id="rId13"/>
    <p:sldId id="282" r:id="rId14"/>
    <p:sldId id="289" r:id="rId15"/>
    <p:sldId id="353" r:id="rId16"/>
    <p:sldId id="345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89" autoAdjust="0"/>
    <p:restoredTop sz="94660"/>
  </p:normalViewPr>
  <p:slideViewPr>
    <p:cSldViewPr>
      <p:cViewPr varScale="1">
        <p:scale>
          <a:sx n="101" d="100"/>
          <a:sy n="101" d="100"/>
        </p:scale>
        <p:origin x="120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2C779-77E5-44BC-B563-277D558A6C53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AA9E4-4A6B-4024-9266-D9216E8805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62CED-1FC5-43F3-948A-91CB076F8CBC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B54AC-9998-4BFF-8186-0E5417117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5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3D197-C066-44F2-9962-102DCA2C2006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697B9-155C-4DB3-8552-2B0BB78FC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7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B1786-3EE0-4425-B419-D57E277B2E6D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5C8E6-02C9-46FF-8ED8-BC15E0FCC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1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31EB3-CED9-4055-A959-29DFDC9EB94F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7687E-7218-4C1F-864B-90B32D720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2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9FA20-4471-4A38-9CED-42B2D9247746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6E311-2BAD-4B09-8F74-97778B1B5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1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4994A-2B34-4355-A518-F4D66EE53967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569DE-BD99-4793-9EFB-2FD1D19E4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7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A35CC-54F8-45D9-BDD0-8E8639803C6A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FA2822-08CB-459C-934A-ACBF3E850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2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3AED2-CBC2-4ADA-92F7-0CEFA39F4116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16F2-6BA4-4B75-81B2-ED5BE4B0D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75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FFFD-594B-4335-AE99-E47343956926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E943F-3518-4C3A-9240-D0FE62E74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8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1097A-244D-49E6-91E9-863FAB8CB064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59936-736B-438C-B8DC-F03D3D14D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0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127C2C-45A7-40E2-BC71-6E4F738E68D8}" type="datetimeFigureOut">
              <a:rPr lang="en-US"/>
              <a:pPr>
                <a:defRPr/>
              </a:pPr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853BFA-6E14-4FA7-A04C-93EE208C4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14" r:id="rId2"/>
    <p:sldLayoutId id="2147483822" r:id="rId3"/>
    <p:sldLayoutId id="2147483815" r:id="rId4"/>
    <p:sldLayoutId id="2147483816" r:id="rId5"/>
    <p:sldLayoutId id="2147483817" r:id="rId6"/>
    <p:sldLayoutId id="2147483818" r:id="rId7"/>
    <p:sldLayoutId id="2147483823" r:id="rId8"/>
    <p:sldLayoutId id="2147483824" r:id="rId9"/>
    <p:sldLayoutId id="2147483819" r:id="rId10"/>
    <p:sldLayoutId id="21474838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6388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DO NOW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7521575" cy="3579813"/>
          </a:xfrm>
        </p:spPr>
        <p:txBody>
          <a:bodyPr/>
          <a:lstStyle/>
          <a:p>
            <a:pPr marL="457200" indent="-457200" eaLnBrk="1" hangingPunct="1">
              <a:buFont typeface="Wingdings" panose="05000000000000000000" pitchFamily="2" charset="2"/>
              <a:buChar char="ü"/>
            </a:pPr>
            <a:r>
              <a:rPr lang="en-US" sz="3200" b="0" dirty="0"/>
              <a:t>Pick up notes.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</a:pPr>
            <a:r>
              <a:rPr lang="en-US" sz="3200" b="0" dirty="0"/>
              <a:t>Properties of Acids and Bases is due Friday.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</a:pPr>
            <a:r>
              <a:rPr lang="en-US" sz="3200" b="0" dirty="0"/>
              <a:t>Your $1, 100% cotton t-shirt, and your plastic bag is due by NEXT Thursday.</a:t>
            </a:r>
          </a:p>
          <a:p>
            <a:pPr eaLnBrk="1" hangingPunct="1"/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DVD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521575" cy="3579812"/>
          </a:xfrm>
        </p:spPr>
        <p:txBody>
          <a:bodyPr/>
          <a:lstStyle/>
          <a:p>
            <a:pPr eaLnBrk="1" hangingPunct="1"/>
            <a:r>
              <a:rPr lang="en-US" sz="2400"/>
              <a:t>Defining Acids and Bases:</a:t>
            </a:r>
          </a:p>
          <a:p>
            <a:pPr eaLnBrk="1" hangingPunct="1"/>
            <a:endParaRPr lang="en-US" sz="2400"/>
          </a:p>
          <a:p>
            <a:pPr eaLnBrk="1" hangingPunct="1">
              <a:buFont typeface="Arial" charset="0"/>
              <a:buAutoNum type="arabicPeriod"/>
            </a:pPr>
            <a:r>
              <a:rPr lang="en-US" sz="2400" b="0"/>
              <a:t>What is the difference between Arrhenius base and a Brønsted-Lowry base?</a:t>
            </a:r>
          </a:p>
          <a:p>
            <a:pPr eaLnBrk="1" hangingPunct="1"/>
            <a:r>
              <a:rPr lang="en-US" sz="2400" b="0"/>
              <a:t>2.    What is the conjugate base of HCl?  Is it strong or weak?</a:t>
            </a:r>
          </a:p>
          <a:p>
            <a:pPr eaLnBrk="1" hangingPunct="1"/>
            <a:r>
              <a:rPr lang="en-US" sz="2400" b="0"/>
              <a:t>3.    Name three acids that are 100% ionized in water?</a:t>
            </a:r>
          </a:p>
          <a:p>
            <a:pPr eaLnBrk="1" hangingPunct="1"/>
            <a:r>
              <a:rPr lang="en-US" sz="2400"/>
              <a:t> 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873" y="5562600"/>
            <a:ext cx="8462727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CONJUGATE ACIDS AND BASES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76473" y="838200"/>
            <a:ext cx="8458200" cy="40814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800" b="0" dirty="0"/>
              <a:t>When an </a:t>
            </a:r>
            <a:r>
              <a:rPr lang="en-US" sz="2800" dirty="0">
                <a:solidFill>
                  <a:srgbClr val="FF0000"/>
                </a:solidFill>
              </a:rPr>
              <a:t>acid loses an H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0" dirty="0"/>
              <a:t>ion it becomes a </a:t>
            </a:r>
            <a:r>
              <a:rPr lang="en-US" sz="2800" dirty="0">
                <a:solidFill>
                  <a:srgbClr val="FF0000"/>
                </a:solidFill>
              </a:rPr>
              <a:t>conjugate base</a:t>
            </a:r>
            <a:r>
              <a:rPr lang="en-US" sz="2800" b="0" dirty="0"/>
              <a:t>.</a:t>
            </a:r>
            <a:r>
              <a:rPr lang="en-US" sz="2800" dirty="0"/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800" b="0" dirty="0"/>
              <a:t>For example, hydrochloric acid (</a:t>
            </a:r>
            <a:r>
              <a:rPr lang="en-US" sz="2800" b="0" dirty="0" err="1"/>
              <a:t>HCl</a:t>
            </a:r>
            <a:r>
              <a:rPr lang="en-US" sz="2800" b="0" dirty="0"/>
              <a:t>) loses an H</a:t>
            </a:r>
            <a:r>
              <a:rPr lang="en-US" sz="2800" b="0" baseline="30000" dirty="0"/>
              <a:t>+</a:t>
            </a:r>
            <a:r>
              <a:rPr lang="en-US" sz="2800" b="0" dirty="0"/>
              <a:t> ion to become its conjugate base Cl</a:t>
            </a:r>
            <a:r>
              <a:rPr lang="en-US" sz="2800" b="0" baseline="30000" dirty="0"/>
              <a:t>-1</a:t>
            </a:r>
            <a:r>
              <a:rPr lang="en-US" sz="2800" b="0" dirty="0"/>
              <a:t>.  The conjugate base of water, H</a:t>
            </a:r>
            <a:r>
              <a:rPr lang="en-US" sz="2800" b="0" baseline="-25000" dirty="0"/>
              <a:t>2</a:t>
            </a:r>
            <a:r>
              <a:rPr lang="en-US" sz="2800" b="0" dirty="0"/>
              <a:t>O, is the hydroxide ion, OH</a:t>
            </a:r>
            <a:r>
              <a:rPr lang="en-US" sz="2800" b="0" baseline="30000" dirty="0"/>
              <a:t>-1</a:t>
            </a:r>
            <a:r>
              <a:rPr lang="en-US" sz="2800" b="0" dirty="0"/>
              <a:t>.  </a:t>
            </a:r>
          </a:p>
          <a:p>
            <a:pPr eaLnBrk="1" hangingPunct="1"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18436" name="Picture 2" descr="http://chemwiki.ucdavis.edu/@api/deki/files/9564/=image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73" y="3619500"/>
            <a:ext cx="83058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873" y="5562600"/>
            <a:ext cx="8462727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CONJUGATE ACIDS AND BASES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458200" cy="40814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800" b="0" dirty="0"/>
              <a:t>Likewise, when a </a:t>
            </a:r>
            <a:r>
              <a:rPr lang="en-US" sz="2800" dirty="0">
                <a:solidFill>
                  <a:srgbClr val="FF0000"/>
                </a:solidFill>
              </a:rPr>
              <a:t>base gains an H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0" dirty="0"/>
              <a:t>ion, it becomes its </a:t>
            </a:r>
            <a:r>
              <a:rPr lang="en-US" sz="2800" dirty="0">
                <a:solidFill>
                  <a:srgbClr val="FF0000"/>
                </a:solidFill>
              </a:rPr>
              <a:t>conjugate acid</a:t>
            </a:r>
            <a:r>
              <a:rPr lang="en-US" sz="2800" b="0" dirty="0"/>
              <a:t>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800" b="0" dirty="0"/>
              <a:t>For example, ammonia, NH</a:t>
            </a:r>
            <a:r>
              <a:rPr lang="en-US" sz="2800" b="0" baseline="-25000" dirty="0"/>
              <a:t>3</a:t>
            </a:r>
            <a:r>
              <a:rPr lang="en-US" sz="2800" b="0" dirty="0"/>
              <a:t> gains an H</a:t>
            </a:r>
            <a:r>
              <a:rPr lang="en-US" sz="2800" b="0" baseline="30000" dirty="0"/>
              <a:t>+</a:t>
            </a:r>
            <a:r>
              <a:rPr lang="en-US" sz="2800" b="0" dirty="0"/>
              <a:t> to become its conjugate acid NH</a:t>
            </a:r>
            <a:r>
              <a:rPr lang="en-US" sz="2800" b="0" baseline="-25000" dirty="0"/>
              <a:t>4</a:t>
            </a:r>
            <a:r>
              <a:rPr lang="en-US" sz="2800" b="0" baseline="30000" dirty="0"/>
              <a:t>+</a:t>
            </a:r>
            <a:r>
              <a:rPr lang="en-US" sz="2800" b="0" dirty="0"/>
              <a:t>. And the conjugate acid of OH</a:t>
            </a:r>
            <a:r>
              <a:rPr lang="en-US" sz="2800" b="0" baseline="30000" dirty="0"/>
              <a:t>-1</a:t>
            </a:r>
            <a:r>
              <a:rPr lang="en-US" sz="2800" b="0" dirty="0"/>
              <a:t> is H</a:t>
            </a:r>
            <a:r>
              <a:rPr lang="en-US" sz="2800" b="0" baseline="-25000" dirty="0"/>
              <a:t>2</a:t>
            </a:r>
            <a:r>
              <a:rPr lang="en-US" sz="2800" b="0" dirty="0"/>
              <a:t>O.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800" b="0" dirty="0"/>
              <a:t>Generally speaking, the </a:t>
            </a:r>
            <a:r>
              <a:rPr lang="en-US" sz="2800" dirty="0">
                <a:solidFill>
                  <a:srgbClr val="FF0000"/>
                </a:solidFill>
              </a:rPr>
              <a:t>stronger</a:t>
            </a:r>
            <a:r>
              <a:rPr lang="en-US" sz="2800" b="0" dirty="0"/>
              <a:t> the acid, the </a:t>
            </a:r>
            <a:r>
              <a:rPr lang="en-US" sz="2800" dirty="0">
                <a:solidFill>
                  <a:srgbClr val="FF0000"/>
                </a:solidFill>
              </a:rPr>
              <a:t>weaker</a:t>
            </a:r>
            <a:r>
              <a:rPr lang="en-US" sz="2800" b="0" dirty="0"/>
              <a:t> the </a:t>
            </a:r>
            <a:r>
              <a:rPr lang="en-US" sz="2800" dirty="0">
                <a:solidFill>
                  <a:srgbClr val="FF0000"/>
                </a:solidFill>
              </a:rPr>
              <a:t>conjugate</a:t>
            </a:r>
            <a:r>
              <a:rPr lang="en-US" sz="2800" b="0" dirty="0"/>
              <a:t> base and vice versa. </a:t>
            </a:r>
          </a:p>
          <a:p>
            <a:pPr eaLnBrk="1" hangingPunct="1"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18436" name="Picture 2" descr="http://chemwiki.ucdavis.edu/@api/deki/files/9564/=image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73" y="3619500"/>
            <a:ext cx="83058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94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873" y="5562600"/>
            <a:ext cx="8462727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CONJUGATE ACIDS AND BASES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458200" cy="4081462"/>
          </a:xfrm>
        </p:spPr>
        <p:txBody>
          <a:bodyPr/>
          <a:lstStyle/>
          <a:p>
            <a:r>
              <a:rPr lang="en-US" sz="2400" dirty="0"/>
              <a:t>PRACTICE</a:t>
            </a:r>
          </a:p>
          <a:p>
            <a:r>
              <a:rPr lang="en-US" sz="2400" dirty="0"/>
              <a:t> </a:t>
            </a:r>
          </a:p>
          <a:p>
            <a:pPr lvl="0"/>
            <a:r>
              <a:rPr lang="en-US" sz="2400" b="0" dirty="0"/>
              <a:t>HF  +  H</a:t>
            </a:r>
            <a:r>
              <a:rPr lang="en-US" sz="2400" b="0" baseline="-25000" dirty="0"/>
              <a:t>2</a:t>
            </a:r>
            <a:r>
              <a:rPr lang="en-US" sz="2400" b="0" dirty="0"/>
              <a:t>O  →  F</a:t>
            </a:r>
            <a:r>
              <a:rPr lang="en-US" sz="2400" b="0" baseline="30000" dirty="0"/>
              <a:t>- </a:t>
            </a:r>
            <a:r>
              <a:rPr lang="en-US" sz="2400" b="0" dirty="0"/>
              <a:t> +  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  </a:t>
            </a:r>
            <a:r>
              <a:rPr lang="en-US" sz="2400" dirty="0"/>
              <a:t> 			</a:t>
            </a:r>
          </a:p>
          <a:p>
            <a:pPr lvl="0"/>
            <a:endParaRPr lang="en-US" sz="2400" b="0" dirty="0"/>
          </a:p>
          <a:p>
            <a:pPr lvl="0"/>
            <a:endParaRPr lang="en-US" sz="2400" b="0" dirty="0"/>
          </a:p>
          <a:p>
            <a:pPr lvl="0"/>
            <a:endParaRPr lang="en-US" sz="2400" b="0" dirty="0"/>
          </a:p>
          <a:p>
            <a:pPr lvl="0"/>
            <a:r>
              <a:rPr lang="en-US" sz="2400" b="0" dirty="0"/>
              <a:t>HSO</a:t>
            </a:r>
            <a:r>
              <a:rPr lang="en-US" sz="2400" b="0" baseline="-25000" dirty="0"/>
              <a:t>4</a:t>
            </a:r>
            <a:r>
              <a:rPr lang="en-US" sz="2400" b="0" baseline="30000" dirty="0"/>
              <a:t>-</a:t>
            </a:r>
            <a:r>
              <a:rPr lang="en-US" sz="2400" b="0" dirty="0"/>
              <a:t>  +  NH</a:t>
            </a:r>
            <a:r>
              <a:rPr lang="en-US" sz="2400" b="0" baseline="-25000" dirty="0"/>
              <a:t>3</a:t>
            </a:r>
            <a:r>
              <a:rPr lang="en-US" sz="2400" b="0" dirty="0"/>
              <a:t>   →  SO</a:t>
            </a:r>
            <a:r>
              <a:rPr lang="en-US" sz="2400" b="0" baseline="-25000" dirty="0"/>
              <a:t>4</a:t>
            </a:r>
            <a:r>
              <a:rPr lang="en-US" sz="2400" b="0" baseline="30000" dirty="0"/>
              <a:t>-2</a:t>
            </a:r>
            <a:r>
              <a:rPr lang="en-US" sz="2400" b="0" dirty="0"/>
              <a:t>   +  NH</a:t>
            </a:r>
            <a:r>
              <a:rPr lang="en-US" sz="2400" b="0" baseline="-25000" dirty="0"/>
              <a:t>4</a:t>
            </a:r>
            <a:r>
              <a:rPr lang="en-US" sz="2400" b="0" baseline="30000" dirty="0"/>
              <a:t>+</a:t>
            </a:r>
            <a:r>
              <a:rPr lang="en-US" sz="2400" b="0" dirty="0"/>
              <a:t>  </a:t>
            </a:r>
            <a:r>
              <a:rPr lang="en-US" sz="2400" dirty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00836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943600"/>
            <a:ext cx="8153400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CONJUGATE ACIDS AND BASES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822325" y="990600"/>
            <a:ext cx="7521575" cy="368935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FF0000"/>
                </a:solidFill>
              </a:rPr>
              <a:t>Amphoteric</a:t>
            </a:r>
            <a:r>
              <a:rPr lang="en-US" sz="2800" dirty="0"/>
              <a:t>:  </a:t>
            </a:r>
            <a:r>
              <a:rPr lang="en-US" sz="2800" b="0" dirty="0"/>
              <a:t>A substance that acts as both an acid and a base.</a:t>
            </a:r>
          </a:p>
          <a:p>
            <a:pPr eaLnBrk="1" hangingPunct="1"/>
            <a:r>
              <a:rPr lang="en-US" sz="2800" dirty="0"/>
              <a:t> </a:t>
            </a:r>
          </a:p>
          <a:p>
            <a:pPr algn="ctr" eaLnBrk="1" hangingPunct="1"/>
            <a:r>
              <a:rPr lang="en-US" sz="2800" dirty="0"/>
              <a:t>HF  +  H</a:t>
            </a:r>
            <a:r>
              <a:rPr lang="en-US" sz="2800" baseline="-25000" dirty="0"/>
              <a:t>2</a:t>
            </a:r>
            <a:r>
              <a:rPr lang="en-US" sz="2800" dirty="0"/>
              <a:t>O  </a:t>
            </a:r>
            <a:r>
              <a:rPr lang="en-US" sz="2800" dirty="0">
                <a:sym typeface="Wingdings" pitchFamily="2" charset="2"/>
              </a:rPr>
              <a:t></a:t>
            </a:r>
            <a:r>
              <a:rPr lang="en-US" sz="2800" dirty="0"/>
              <a:t>  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+</a:t>
            </a:r>
            <a:r>
              <a:rPr lang="en-US" sz="2800" dirty="0"/>
              <a:t>  +  F</a:t>
            </a:r>
            <a:r>
              <a:rPr lang="en-US" sz="2800" baseline="30000" dirty="0"/>
              <a:t>-</a:t>
            </a:r>
            <a:endParaRPr lang="en-US" sz="2800" i="1" dirty="0"/>
          </a:p>
          <a:p>
            <a:pPr algn="ctr" eaLnBrk="1" hangingPunct="1"/>
            <a:r>
              <a:rPr lang="en-US" sz="2800" i="1" dirty="0"/>
              <a:t>base</a:t>
            </a:r>
            <a:endParaRPr lang="en-US" sz="2800" dirty="0"/>
          </a:p>
          <a:p>
            <a:pPr algn="ctr" eaLnBrk="1" hangingPunct="1"/>
            <a:endParaRPr lang="en-US" sz="2800" dirty="0"/>
          </a:p>
          <a:p>
            <a:pPr algn="ctr" eaLnBrk="1" hangingPunct="1"/>
            <a:r>
              <a:rPr lang="en-US" sz="2800" dirty="0"/>
              <a:t>NH</a:t>
            </a:r>
            <a:r>
              <a:rPr lang="en-US" sz="2800" baseline="-25000" dirty="0"/>
              <a:t>3</a:t>
            </a:r>
            <a:r>
              <a:rPr lang="en-US" sz="2800" dirty="0"/>
              <a:t>  + H</a:t>
            </a:r>
            <a:r>
              <a:rPr lang="en-US" sz="2800" baseline="-25000" dirty="0"/>
              <a:t>2</a:t>
            </a:r>
            <a:r>
              <a:rPr lang="en-US" sz="2800" dirty="0"/>
              <a:t>O  </a:t>
            </a:r>
            <a:r>
              <a:rPr lang="en-US" sz="2800" dirty="0">
                <a:sym typeface="Wingdings" pitchFamily="2" charset="2"/>
              </a:rPr>
              <a:t></a:t>
            </a:r>
            <a:r>
              <a:rPr lang="en-US" sz="2800" dirty="0"/>
              <a:t>  NH</a:t>
            </a:r>
            <a:r>
              <a:rPr lang="en-US" sz="2800" baseline="-25000" dirty="0"/>
              <a:t>4</a:t>
            </a:r>
            <a:r>
              <a:rPr lang="en-US" sz="2800" baseline="30000" dirty="0"/>
              <a:t>+  </a:t>
            </a:r>
            <a:r>
              <a:rPr lang="en-US" sz="2800" dirty="0"/>
              <a:t>+  OH</a:t>
            </a:r>
            <a:r>
              <a:rPr lang="en-US" sz="2800" baseline="30000" dirty="0"/>
              <a:t>-</a:t>
            </a:r>
            <a:endParaRPr lang="en-US" sz="2800" dirty="0"/>
          </a:p>
          <a:p>
            <a:pPr algn="ctr" eaLnBrk="1" hangingPunct="1"/>
            <a:r>
              <a:rPr lang="en-US" sz="2800" i="1" dirty="0"/>
              <a:t>Acid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00"/>
            <a:ext cx="7521575" cy="549275"/>
          </a:xfrm>
        </p:spPr>
        <p:txBody>
          <a:bodyPr/>
          <a:lstStyle/>
          <a:p>
            <a:pPr algn="ctr"/>
            <a:r>
              <a:rPr lang="en-US" sz="4400" dirty="0"/>
              <a:t>STRONG  vs. WEAK, CONCENTRATED vs. DILUTE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762000" y="304800"/>
            <a:ext cx="7521575" cy="4081462"/>
          </a:xfrm>
        </p:spPr>
        <p:txBody>
          <a:bodyPr/>
          <a:lstStyle/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0" dirty="0"/>
              <a:t>These terms are not interchangeable.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0" dirty="0"/>
              <a:t>Strong versus weak deals with the </a:t>
            </a:r>
            <a:r>
              <a:rPr lang="en-US" sz="3200" dirty="0">
                <a:solidFill>
                  <a:srgbClr val="FF0000"/>
                </a:solidFill>
              </a:rPr>
              <a:t>amount of ionization</a:t>
            </a:r>
            <a:r>
              <a:rPr lang="en-US" sz="3200" b="0" dirty="0"/>
              <a:t>.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0" dirty="0"/>
              <a:t>Concentrated versus dilute deals with </a:t>
            </a:r>
            <a:r>
              <a:rPr lang="en-US" sz="3200" dirty="0">
                <a:solidFill>
                  <a:srgbClr val="FF0000"/>
                </a:solidFill>
              </a:rPr>
              <a:t>molarity</a:t>
            </a:r>
            <a:r>
              <a:rPr lang="en-US" sz="3200" b="0" dirty="0"/>
              <a:t> or some other form of concentration.</a:t>
            </a:r>
          </a:p>
          <a:p>
            <a:pPr eaLnBrk="1" hangingPunct="1"/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5626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STRENGTHS OF ACIDS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685800" y="533400"/>
            <a:ext cx="7521575" cy="3579812"/>
          </a:xfrm>
        </p:spPr>
        <p:txBody>
          <a:bodyPr/>
          <a:lstStyle/>
          <a:p>
            <a:r>
              <a:rPr lang="en-US" sz="2400" dirty="0"/>
              <a:t>Which is stronger, HNO</a:t>
            </a:r>
            <a:r>
              <a:rPr lang="en-US" sz="2400" baseline="-25000" dirty="0"/>
              <a:t>3</a:t>
            </a:r>
            <a:r>
              <a:rPr lang="en-US" sz="2400" dirty="0"/>
              <a:t> or H</a:t>
            </a:r>
            <a:r>
              <a:rPr lang="en-US" sz="2400" baseline="-25000" dirty="0"/>
              <a:t>3</a:t>
            </a:r>
            <a:r>
              <a:rPr lang="en-US" sz="2400" dirty="0"/>
              <a:t>PO</a:t>
            </a:r>
            <a:r>
              <a:rPr lang="en-US" sz="2400" baseline="-25000" dirty="0"/>
              <a:t>4</a:t>
            </a:r>
            <a:r>
              <a:rPr lang="en-US" sz="2400" dirty="0"/>
              <a:t>?</a:t>
            </a:r>
          </a:p>
          <a:p>
            <a:r>
              <a:rPr lang="en-US" sz="2400" b="0" dirty="0"/>
              <a:t>Can you rank the strength of HF, H</a:t>
            </a:r>
            <a:r>
              <a:rPr lang="en-US" sz="2400" b="0" baseline="-25000" dirty="0"/>
              <a:t>3</a:t>
            </a:r>
            <a:r>
              <a:rPr lang="en-US" sz="2400" b="0" dirty="0"/>
              <a:t>BO</a:t>
            </a:r>
            <a:r>
              <a:rPr lang="en-US" sz="2400" b="0" baseline="-25000" dirty="0"/>
              <a:t>3</a:t>
            </a:r>
            <a:r>
              <a:rPr lang="en-US" sz="2400" b="0" dirty="0"/>
              <a:t>, and H</a:t>
            </a:r>
            <a:r>
              <a:rPr lang="en-US" sz="2400" b="0" baseline="-25000" dirty="0"/>
              <a:t>2</a:t>
            </a:r>
            <a:r>
              <a:rPr lang="en-US" sz="2400" b="0" dirty="0"/>
              <a:t>SO</a:t>
            </a:r>
            <a:r>
              <a:rPr lang="en-US" sz="2400" b="0" baseline="-25000" dirty="0"/>
              <a:t>3</a:t>
            </a:r>
            <a:r>
              <a:rPr lang="en-US" sz="2400" b="0" dirty="0"/>
              <a:t> based on the formula alone?</a:t>
            </a:r>
          </a:p>
          <a:p>
            <a:r>
              <a:rPr lang="en-US" sz="2400" b="0" dirty="0"/>
              <a:t> </a:t>
            </a:r>
          </a:p>
          <a:p>
            <a:r>
              <a:rPr lang="en-US" sz="2400" dirty="0"/>
              <a:t>DEMO:	</a:t>
            </a:r>
            <a:r>
              <a:rPr lang="en-US" sz="2400" dirty="0" err="1"/>
              <a:t>HCl</a:t>
            </a:r>
            <a:r>
              <a:rPr lang="en-US" sz="2400" dirty="0"/>
              <a:t> and Acetic acid</a:t>
            </a:r>
          </a:p>
          <a:p>
            <a:r>
              <a:rPr lang="en-US" sz="2400" b="0" dirty="0"/>
              <a:t>1.  What happens when the molarity of </a:t>
            </a:r>
            <a:r>
              <a:rPr lang="en-US" sz="2400" b="0" dirty="0" err="1"/>
              <a:t>HCl</a:t>
            </a:r>
            <a:r>
              <a:rPr lang="en-US" sz="2400" b="0" dirty="0"/>
              <a:t> and HC</a:t>
            </a:r>
            <a:r>
              <a:rPr lang="en-US" sz="2400" b="0" baseline="-25000" dirty="0"/>
              <a:t>2</a:t>
            </a:r>
            <a:r>
              <a:rPr lang="en-US" sz="2400" b="0" dirty="0"/>
              <a:t>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-25000" dirty="0"/>
              <a:t>2</a:t>
            </a:r>
            <a:r>
              <a:rPr lang="en-US" sz="2400" b="0" dirty="0"/>
              <a:t> goes down?</a:t>
            </a:r>
          </a:p>
          <a:p>
            <a:r>
              <a:rPr lang="en-US" sz="2400" b="0" dirty="0"/>
              <a:t>2.  Why does </a:t>
            </a:r>
            <a:r>
              <a:rPr lang="en-US" sz="2400" b="0" dirty="0" err="1"/>
              <a:t>HCl</a:t>
            </a:r>
            <a:r>
              <a:rPr lang="en-US" sz="2400" b="0" dirty="0"/>
              <a:t> have a brighter glow than HC</a:t>
            </a:r>
            <a:r>
              <a:rPr lang="en-US" sz="2400" b="0" baseline="-25000" dirty="0"/>
              <a:t>2</a:t>
            </a:r>
            <a:r>
              <a:rPr lang="en-US" sz="2400" b="0" dirty="0"/>
              <a:t>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-25000" dirty="0"/>
              <a:t>2</a:t>
            </a:r>
            <a:r>
              <a:rPr lang="en-US" sz="2400" b="0" dirty="0"/>
              <a:t>?</a:t>
            </a:r>
          </a:p>
          <a:p>
            <a:pPr eaLnBrk="1" hangingPunct="1"/>
            <a:endParaRPr lang="en-US" sz="2400" b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12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STRENGTHS OF ACIDS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685800" y="228600"/>
            <a:ext cx="7521575" cy="357981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Ions can carry </a:t>
            </a:r>
            <a:r>
              <a:rPr lang="en-US" sz="2800" dirty="0">
                <a:solidFill>
                  <a:srgbClr val="FF0000"/>
                </a:solidFill>
              </a:rPr>
              <a:t>electricity</a:t>
            </a:r>
            <a:r>
              <a:rPr lang="en-US" sz="2800" b="0" dirty="0"/>
              <a:t> through a solution and HCl forms more ions than acetic acid does.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strong</a:t>
            </a:r>
            <a:r>
              <a:rPr lang="en-US" sz="2800" b="0" dirty="0"/>
              <a:t> acid </a:t>
            </a:r>
            <a:r>
              <a:rPr lang="en-US" sz="2800" dirty="0">
                <a:solidFill>
                  <a:srgbClr val="FF0000"/>
                </a:solidFill>
              </a:rPr>
              <a:t>readily transfers </a:t>
            </a:r>
            <a:r>
              <a:rPr lang="en-US" sz="2800" b="0" dirty="0"/>
              <a:t>H</a:t>
            </a:r>
            <a:r>
              <a:rPr lang="en-US" sz="2800" b="0" baseline="30000" dirty="0"/>
              <a:t>+</a:t>
            </a:r>
            <a:r>
              <a:rPr lang="en-US" sz="2800" b="0" dirty="0"/>
              <a:t> ions to water to form 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 ions.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Strong acids react </a:t>
            </a:r>
            <a:r>
              <a:rPr lang="en-US" sz="2800" dirty="0">
                <a:solidFill>
                  <a:srgbClr val="FF0000"/>
                </a:solidFill>
              </a:rPr>
              <a:t>completely</a:t>
            </a:r>
            <a:r>
              <a:rPr lang="en-US" sz="2800" b="0" dirty="0"/>
              <a:t> to form ions and are </a:t>
            </a:r>
            <a:r>
              <a:rPr lang="en-US" sz="2800" dirty="0">
                <a:solidFill>
                  <a:srgbClr val="FF0000"/>
                </a:solidFill>
              </a:rPr>
              <a:t>strong</a:t>
            </a:r>
            <a:r>
              <a:rPr lang="en-US" sz="2800" b="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electrolytes</a:t>
            </a:r>
            <a:r>
              <a:rPr lang="en-US" sz="2800" b="0" dirty="0"/>
              <a:t>.  These acids produce the maximum number of ions.</a:t>
            </a:r>
          </a:p>
          <a:p>
            <a:pPr algn="ctr"/>
            <a:r>
              <a:rPr lang="en-US" sz="2800" b="0" dirty="0" err="1"/>
              <a:t>HCl</a:t>
            </a:r>
            <a:r>
              <a:rPr lang="en-US" sz="2800" b="0" dirty="0"/>
              <a:t> 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+ H</a:t>
            </a:r>
            <a:r>
              <a:rPr lang="en-US" sz="2800" b="0" baseline="-25000" dirty="0"/>
              <a:t>2</a:t>
            </a:r>
            <a:r>
              <a:rPr lang="en-US" sz="2800" b="0" dirty="0"/>
              <a:t>O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  </a:t>
            </a:r>
            <a:r>
              <a:rPr lang="en-US" sz="2800" b="0" dirty="0">
                <a:sym typeface="Wingdings" pitchFamily="2" charset="2"/>
              </a:rPr>
              <a:t></a:t>
            </a:r>
            <a:r>
              <a:rPr lang="en-US" sz="2800" b="0" dirty="0"/>
              <a:t> 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 + </a:t>
            </a:r>
            <a:r>
              <a:rPr lang="en-US" sz="2800" b="0" dirty="0" err="1"/>
              <a:t>Cl</a:t>
            </a:r>
            <a:r>
              <a:rPr lang="en-US" sz="2800" b="0" baseline="30000" dirty="0"/>
              <a:t>-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endParaRPr lang="en-US" sz="2800" b="0" dirty="0"/>
          </a:p>
          <a:p>
            <a:pPr algn="ctr"/>
            <a:r>
              <a:rPr lang="en-US" sz="2800" b="0" i="1" dirty="0"/>
              <a:t>strong acid - </a:t>
            </a:r>
            <a:r>
              <a:rPr lang="en-US" sz="2800" i="1" dirty="0">
                <a:solidFill>
                  <a:srgbClr val="FF0000"/>
                </a:solidFill>
              </a:rPr>
              <a:t>one way </a:t>
            </a:r>
            <a:r>
              <a:rPr lang="en-US" sz="2800" b="0" i="1" dirty="0"/>
              <a:t>arrow </a:t>
            </a:r>
            <a:endParaRPr lang="en-US" sz="2800" b="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7912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STRENGTHS OF ACIDS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7848600" cy="357981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weak</a:t>
            </a:r>
            <a:r>
              <a:rPr lang="en-US" sz="2800" b="0" dirty="0"/>
              <a:t> acid transfers </a:t>
            </a:r>
            <a:r>
              <a:rPr lang="en-US" sz="2800" dirty="0">
                <a:solidFill>
                  <a:srgbClr val="FF0000"/>
                </a:solidFill>
              </a:rPr>
              <a:t>only some </a:t>
            </a:r>
            <a:r>
              <a:rPr lang="en-US" sz="2800" b="0" dirty="0"/>
              <a:t>of its H</a:t>
            </a:r>
            <a:r>
              <a:rPr lang="en-US" sz="2800" b="0" baseline="30000" dirty="0"/>
              <a:t>+</a:t>
            </a:r>
            <a:r>
              <a:rPr lang="en-US" sz="2800" b="0" dirty="0"/>
              <a:t> ions to water.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Weak acids, because so many fewer ions are formed, are </a:t>
            </a:r>
            <a:r>
              <a:rPr lang="en-US" sz="2800" dirty="0">
                <a:solidFill>
                  <a:srgbClr val="FF0000"/>
                </a:solidFill>
              </a:rPr>
              <a:t>weak</a:t>
            </a:r>
            <a:r>
              <a:rPr lang="en-US" sz="2800" b="0" dirty="0"/>
              <a:t> electrolytes.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The ions only </a:t>
            </a:r>
            <a:r>
              <a:rPr lang="en-US" sz="2800" dirty="0">
                <a:solidFill>
                  <a:srgbClr val="FF0000"/>
                </a:solidFill>
              </a:rPr>
              <a:t>partially</a:t>
            </a:r>
            <a:r>
              <a:rPr lang="en-US" sz="2800" b="0" dirty="0"/>
              <a:t> ionize.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One way to signify a strong acid from a weak acid is by their equations:</a:t>
            </a:r>
          </a:p>
          <a:p>
            <a:pPr algn="ctr"/>
            <a:r>
              <a:rPr lang="en-US" sz="2800" b="0" dirty="0"/>
              <a:t>HC</a:t>
            </a:r>
            <a:r>
              <a:rPr lang="en-US" sz="2800" b="0" baseline="-25000" dirty="0"/>
              <a:t>2</a:t>
            </a:r>
            <a:r>
              <a:rPr lang="en-US" sz="2800" b="0" dirty="0"/>
              <a:t>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-25000" dirty="0"/>
              <a:t>2(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+ H</a:t>
            </a:r>
            <a:r>
              <a:rPr lang="en-US" sz="2800" b="0" baseline="-25000" dirty="0"/>
              <a:t>2</a:t>
            </a:r>
            <a:r>
              <a:rPr lang="en-US" sz="2800" b="0" dirty="0"/>
              <a:t>O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 ↔  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 + C</a:t>
            </a:r>
            <a:r>
              <a:rPr lang="en-US" sz="2800" b="0" baseline="-25000" dirty="0"/>
              <a:t>2</a:t>
            </a:r>
            <a:r>
              <a:rPr lang="en-US" sz="2800" b="0" dirty="0"/>
              <a:t>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-25000" dirty="0"/>
              <a:t>2</a:t>
            </a:r>
            <a:r>
              <a:rPr lang="en-US" sz="2800" b="0" baseline="30000" dirty="0"/>
              <a:t>-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endParaRPr lang="en-US" sz="2800" b="0" dirty="0"/>
          </a:p>
          <a:p>
            <a:pPr algn="ctr"/>
            <a:r>
              <a:rPr lang="en-US" sz="2800" b="0" i="1" dirty="0"/>
              <a:t>weak acid - </a:t>
            </a:r>
            <a:r>
              <a:rPr lang="en-US" sz="2800" i="1" dirty="0">
                <a:solidFill>
                  <a:srgbClr val="FF0000"/>
                </a:solidFill>
              </a:rPr>
              <a:t>reversible</a:t>
            </a:r>
            <a:r>
              <a:rPr lang="en-US" sz="2800" b="0" i="1" dirty="0"/>
              <a:t> arrow</a:t>
            </a:r>
            <a:endParaRPr lang="en-US" sz="2800" b="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dirty="0"/>
              <a:t>Strength of acids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7521575" cy="3579813"/>
          </a:xfrm>
        </p:spPr>
        <p:txBody>
          <a:bodyPr/>
          <a:lstStyle/>
          <a:p>
            <a:r>
              <a:rPr lang="en-US" sz="2400"/>
              <a:t> 	       </a:t>
            </a:r>
            <a:r>
              <a:rPr lang="en-US" sz="2400" u="sng"/>
              <a:t>Strong Acids</a:t>
            </a:r>
            <a:r>
              <a:rPr lang="en-US" sz="2400"/>
              <a:t>		      </a:t>
            </a:r>
            <a:r>
              <a:rPr lang="en-US" sz="2400" u="sng"/>
              <a:t>Weak Acids</a:t>
            </a:r>
            <a:endParaRPr lang="en-US" sz="2400"/>
          </a:p>
          <a:p>
            <a:r>
              <a:rPr lang="en-US" sz="2400"/>
              <a:t>		HCl				HC</a:t>
            </a:r>
            <a:r>
              <a:rPr lang="en-US" sz="2400" baseline="-25000"/>
              <a:t>2</a:t>
            </a:r>
            <a:r>
              <a:rPr lang="en-US" sz="2400"/>
              <a:t>H</a:t>
            </a:r>
            <a:r>
              <a:rPr lang="en-US" sz="2400" baseline="-25000"/>
              <a:t>3</a:t>
            </a:r>
            <a:r>
              <a:rPr lang="en-US" sz="2400"/>
              <a:t>O</a:t>
            </a:r>
            <a:r>
              <a:rPr lang="en-US" sz="2400" baseline="-25000"/>
              <a:t>2</a:t>
            </a:r>
            <a:r>
              <a:rPr lang="en-US" sz="2400"/>
              <a:t>			HBr		</a:t>
            </a:r>
            <a:r>
              <a:rPr lang="en-US" sz="2400" baseline="-25000"/>
              <a:t>		</a:t>
            </a:r>
            <a:r>
              <a:rPr lang="en-US" sz="2400"/>
              <a:t>HCN				HI				HClO</a:t>
            </a:r>
          </a:p>
          <a:p>
            <a:r>
              <a:rPr lang="en-US" sz="2400"/>
              <a:t>		H</a:t>
            </a:r>
            <a:r>
              <a:rPr lang="en-US" sz="2400" baseline="-25000"/>
              <a:t>2</a:t>
            </a:r>
            <a:r>
              <a:rPr lang="en-US" sz="2400"/>
              <a:t>SO</a:t>
            </a:r>
            <a:r>
              <a:rPr lang="en-US" sz="2400" baseline="-25000"/>
              <a:t>4				</a:t>
            </a:r>
            <a:r>
              <a:rPr lang="en-US" sz="2400"/>
              <a:t>HCO</a:t>
            </a:r>
            <a:r>
              <a:rPr lang="en-US" sz="2400" baseline="-25000"/>
              <a:t>3</a:t>
            </a:r>
            <a:r>
              <a:rPr lang="en-US" sz="2400" baseline="30000"/>
              <a:t>-</a:t>
            </a:r>
            <a:endParaRPr lang="en-US" sz="2400"/>
          </a:p>
          <a:p>
            <a:r>
              <a:rPr lang="en-US" sz="2400"/>
              <a:t>		HClO</a:t>
            </a:r>
            <a:r>
              <a:rPr lang="en-US" sz="2400" baseline="-25000"/>
              <a:t>4 				</a:t>
            </a:r>
            <a:r>
              <a:rPr lang="en-US" sz="2400"/>
              <a:t> HNO</a:t>
            </a:r>
            <a:r>
              <a:rPr lang="en-US" sz="2400" baseline="-25000"/>
              <a:t>2</a:t>
            </a:r>
            <a:r>
              <a:rPr lang="en-US" sz="2400"/>
              <a:t>­</a:t>
            </a:r>
            <a:endParaRPr lang="en-US" sz="2400" baseline="-25000"/>
          </a:p>
          <a:p>
            <a:r>
              <a:rPr lang="en-US" sz="2400"/>
              <a:t>		HNO</a:t>
            </a:r>
            <a:r>
              <a:rPr lang="en-US" sz="2400" baseline="-25000"/>
              <a:t>3 </a:t>
            </a:r>
            <a:r>
              <a:rPr lang="en-US" sz="2400"/>
              <a:t>				 HF</a:t>
            </a:r>
            <a:r>
              <a:rPr lang="en-US"/>
              <a:t>		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hhe.com/physsci/chemistry/silberberg/gfx/image10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150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STRENGTH OF ACIDS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305800" cy="4691062"/>
          </a:xfrm>
        </p:spPr>
        <p:txBody>
          <a:bodyPr/>
          <a:lstStyle/>
          <a:p>
            <a:r>
              <a:rPr lang="en-US" sz="2400" b="0" dirty="0"/>
              <a:t>The reason behind this has to do with acid strength and the </a:t>
            </a:r>
            <a:r>
              <a:rPr lang="en-US" sz="2400" b="0" dirty="0" err="1"/>
              <a:t>Brønsted</a:t>
            </a:r>
            <a:r>
              <a:rPr lang="en-US" sz="2400" b="0" dirty="0"/>
              <a:t>-Lowery Model.</a:t>
            </a:r>
          </a:p>
          <a:p>
            <a:pPr algn="ctr"/>
            <a:r>
              <a:rPr lang="en-US" sz="2400" b="0" dirty="0"/>
              <a:t>    HX  +  H</a:t>
            </a:r>
            <a:r>
              <a:rPr lang="en-US" sz="2400" b="0" baseline="-25000" dirty="0"/>
              <a:t>2</a:t>
            </a:r>
            <a:r>
              <a:rPr lang="en-US" sz="2400" b="0" dirty="0"/>
              <a:t>O   </a:t>
            </a:r>
            <a:r>
              <a:rPr lang="en-US" sz="2400" b="0" dirty="0">
                <a:sym typeface="Wingdings" pitchFamily="2" charset="2"/>
              </a:rPr>
              <a:t></a:t>
            </a:r>
            <a:r>
              <a:rPr lang="en-US" sz="2400" b="0" dirty="0"/>
              <a:t>   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  +  X</a:t>
            </a:r>
            <a:r>
              <a:rPr lang="en-US" sz="2400" b="0" baseline="30000" dirty="0"/>
              <a:t>-</a:t>
            </a:r>
            <a:endParaRPr lang="en-US" sz="2400" b="0" dirty="0"/>
          </a:p>
          <a:p>
            <a:r>
              <a:rPr lang="en-US" sz="2400" b="0" dirty="0"/>
              <a:t>	                           acid    base          CA       CB</a:t>
            </a:r>
          </a:p>
          <a:p>
            <a:endParaRPr lang="en-US" sz="2400" b="0" dirty="0"/>
          </a:p>
          <a:p>
            <a:r>
              <a:rPr lang="en-US" sz="2400" b="0" dirty="0"/>
              <a:t>Water is a </a:t>
            </a:r>
            <a:r>
              <a:rPr lang="en-US" sz="2400" dirty="0">
                <a:solidFill>
                  <a:srgbClr val="FF0000"/>
                </a:solidFill>
              </a:rPr>
              <a:t>stronger</a:t>
            </a:r>
            <a:r>
              <a:rPr lang="en-US" sz="2400" b="0" dirty="0"/>
              <a:t> base (in the forward reaction) than is the conjugate base, X</a:t>
            </a:r>
            <a:r>
              <a:rPr lang="en-US" sz="2400" b="0" baseline="30000" dirty="0"/>
              <a:t>-</a:t>
            </a:r>
            <a:r>
              <a:rPr lang="en-US" sz="2400" b="0" dirty="0"/>
              <a:t>.  </a:t>
            </a:r>
          </a:p>
          <a:p>
            <a:r>
              <a:rPr lang="en-US" sz="2400" b="0" dirty="0"/>
              <a:t>The ionization </a:t>
            </a:r>
            <a:r>
              <a:rPr lang="en-US" sz="2400" dirty="0">
                <a:solidFill>
                  <a:srgbClr val="FF0000"/>
                </a:solidFill>
              </a:rPr>
              <a:t>equilibrium</a:t>
            </a:r>
            <a:r>
              <a:rPr lang="en-US" sz="2400" b="0" dirty="0"/>
              <a:t> lies almost completely to the </a:t>
            </a:r>
            <a:r>
              <a:rPr lang="en-US" sz="2400" dirty="0">
                <a:solidFill>
                  <a:srgbClr val="FF0000"/>
                </a:solidFill>
              </a:rPr>
              <a:t>right </a:t>
            </a:r>
            <a:r>
              <a:rPr lang="en-US" sz="2400" b="0" dirty="0"/>
              <a:t>because water has a much greater attraction for H</a:t>
            </a:r>
            <a:r>
              <a:rPr lang="en-US" sz="2400" b="0" baseline="30000" dirty="0"/>
              <a:t>+</a:t>
            </a:r>
            <a:r>
              <a:rPr lang="en-US" sz="2400" b="0" dirty="0"/>
              <a:t> than does the base X</a:t>
            </a:r>
            <a:r>
              <a:rPr lang="en-US" sz="2400" b="0" baseline="30000" dirty="0"/>
              <a:t>-</a:t>
            </a:r>
            <a:r>
              <a:rPr lang="en-US" sz="2400" b="0" dirty="0"/>
              <a:t>.  </a:t>
            </a:r>
          </a:p>
          <a:p>
            <a:r>
              <a:rPr lang="en-US" sz="2400" b="0" dirty="0"/>
              <a:t>It is basically a battle of the bases.</a:t>
            </a:r>
          </a:p>
          <a:p>
            <a:r>
              <a:rPr lang="en-US" sz="2400" b="0" dirty="0"/>
              <a:t>	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7150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STRENGTH OF BASES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8839200" cy="4267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The substances that have a </a:t>
            </a:r>
            <a:r>
              <a:rPr lang="en-US" sz="2400" dirty="0">
                <a:solidFill>
                  <a:srgbClr val="FF0000"/>
                </a:solidFill>
              </a:rPr>
              <a:t>strong affinity for H</a:t>
            </a:r>
            <a:r>
              <a:rPr lang="en-US" sz="2400" baseline="30000" dirty="0">
                <a:solidFill>
                  <a:srgbClr val="FF0000"/>
                </a:solidFill>
              </a:rPr>
              <a:t>+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0" dirty="0"/>
              <a:t>are called </a:t>
            </a:r>
            <a:r>
              <a:rPr lang="en-US" sz="2400" dirty="0">
                <a:solidFill>
                  <a:srgbClr val="FF0000"/>
                </a:solidFill>
              </a:rPr>
              <a:t>strong</a:t>
            </a:r>
            <a:r>
              <a:rPr lang="en-US" sz="2400" b="0" dirty="0"/>
              <a:t> bases.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Strong bases are also </a:t>
            </a:r>
            <a:r>
              <a:rPr lang="en-US" sz="2400" dirty="0">
                <a:solidFill>
                  <a:srgbClr val="FF0000"/>
                </a:solidFill>
              </a:rPr>
              <a:t>strong </a:t>
            </a:r>
            <a:r>
              <a:rPr lang="en-US" sz="2400" b="0" dirty="0"/>
              <a:t>electrolytes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0" dirty="0"/>
              <a:t>because they </a:t>
            </a:r>
            <a:r>
              <a:rPr lang="en-US" sz="2400" dirty="0">
                <a:solidFill>
                  <a:srgbClr val="FF0000"/>
                </a:solidFill>
              </a:rPr>
              <a:t>completely ionize </a:t>
            </a:r>
            <a:r>
              <a:rPr lang="en-US" sz="2400" b="0" dirty="0"/>
              <a:t>in water.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Weak bases only </a:t>
            </a:r>
            <a:r>
              <a:rPr lang="en-US" sz="2400" dirty="0">
                <a:solidFill>
                  <a:srgbClr val="FF0000"/>
                </a:solidFill>
              </a:rPr>
              <a:t>partially ionize </a:t>
            </a:r>
            <a:r>
              <a:rPr lang="en-US" sz="2400" b="0" dirty="0"/>
              <a:t>and are considered </a:t>
            </a:r>
            <a:r>
              <a:rPr lang="en-US" sz="2400" dirty="0">
                <a:solidFill>
                  <a:srgbClr val="FF0000"/>
                </a:solidFill>
              </a:rPr>
              <a:t>weak</a:t>
            </a:r>
            <a:r>
              <a:rPr lang="en-US" sz="2400" b="0" dirty="0"/>
              <a:t> electrolytes.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7150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STRENGTH OF BASES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533400" y="76200"/>
            <a:ext cx="8458200" cy="4648200"/>
          </a:xfrm>
        </p:spPr>
        <p:txBody>
          <a:bodyPr/>
          <a:lstStyle/>
          <a:p>
            <a:r>
              <a:rPr lang="en-US" sz="2400" b="0" u="sng" dirty="0"/>
              <a:t>Strong Bases:</a:t>
            </a:r>
            <a:r>
              <a:rPr lang="en-US" sz="2400" b="0" dirty="0"/>
              <a:t>				</a:t>
            </a:r>
            <a:r>
              <a:rPr lang="en-US" sz="2400" b="0" u="sng" dirty="0"/>
              <a:t>Weak Bases:</a:t>
            </a:r>
            <a:endParaRPr lang="en-US" sz="2400" b="0" dirty="0"/>
          </a:p>
          <a:p>
            <a:r>
              <a:rPr lang="en-US" sz="2400" b="0" dirty="0" err="1"/>
              <a:t>CaO</a:t>
            </a:r>
            <a:r>
              <a:rPr lang="en-US" sz="2400" b="0" dirty="0"/>
              <a:t>	 </a:t>
            </a:r>
            <a:r>
              <a:rPr lang="en-US" sz="2400" b="0" dirty="0" err="1"/>
              <a:t>NaOH</a:t>
            </a:r>
            <a:r>
              <a:rPr lang="en-US" sz="2400" b="0" dirty="0"/>
              <a:t> 				NH</a:t>
            </a:r>
            <a:r>
              <a:rPr lang="en-US" sz="2400" b="0" baseline="-25000" dirty="0"/>
              <a:t>3	</a:t>
            </a:r>
            <a:r>
              <a:rPr lang="en-US" sz="2400" b="0" dirty="0"/>
              <a:t>H</a:t>
            </a:r>
            <a:r>
              <a:rPr lang="en-US" sz="2400" b="0" baseline="-25000" dirty="0"/>
              <a:t>2</a:t>
            </a:r>
            <a:r>
              <a:rPr lang="en-US" sz="2400" b="0" dirty="0"/>
              <a:t>NNH</a:t>
            </a:r>
            <a:r>
              <a:rPr lang="en-US" sz="2400" b="0" baseline="-25000" dirty="0"/>
              <a:t>2</a:t>
            </a:r>
            <a:endParaRPr lang="en-US" sz="2400" b="0" dirty="0"/>
          </a:p>
          <a:p>
            <a:r>
              <a:rPr lang="en-US" sz="2400" b="0" dirty="0"/>
              <a:t>KOH	 </a:t>
            </a:r>
            <a:r>
              <a:rPr lang="en-US" sz="2400" b="0" dirty="0" err="1"/>
              <a:t>Ca</a:t>
            </a:r>
            <a:r>
              <a:rPr lang="en-US" sz="2400" b="0" dirty="0"/>
              <a:t>(OH)</a:t>
            </a:r>
            <a:r>
              <a:rPr lang="en-US" sz="2400" b="0" baseline="-25000" dirty="0"/>
              <a:t> 2 </a:t>
            </a:r>
            <a:r>
              <a:rPr lang="en-US" sz="2400" b="0" dirty="0"/>
              <a:t>			CO</a:t>
            </a:r>
            <a:r>
              <a:rPr lang="en-US" sz="2400" b="0" baseline="-25000" dirty="0"/>
              <a:t>3</a:t>
            </a:r>
            <a:r>
              <a:rPr lang="en-US" sz="2400" b="0" baseline="30000" dirty="0"/>
              <a:t>-2</a:t>
            </a:r>
            <a:r>
              <a:rPr lang="en-US" sz="2400" b="0" dirty="0"/>
              <a:t>	PO</a:t>
            </a:r>
            <a:r>
              <a:rPr lang="en-US" sz="2400" b="0" baseline="-25000" dirty="0"/>
              <a:t>4</a:t>
            </a:r>
            <a:r>
              <a:rPr lang="en-US" sz="2400" b="0" baseline="30000" dirty="0"/>
              <a:t>-3</a:t>
            </a:r>
            <a:endParaRPr lang="en-US" sz="2400" b="0" dirty="0"/>
          </a:p>
          <a:p>
            <a:endParaRPr lang="en-US" sz="1400" b="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Some metallic hydroxides, like Ca(OH)</a:t>
            </a:r>
            <a:r>
              <a:rPr lang="en-US" sz="2400" b="0" baseline="-25000" dirty="0"/>
              <a:t>2</a:t>
            </a:r>
            <a:r>
              <a:rPr lang="en-US" sz="2400" b="0" dirty="0"/>
              <a:t> and Mg(OH)</a:t>
            </a:r>
            <a:r>
              <a:rPr lang="en-US" sz="2400" b="0" baseline="-25000" dirty="0"/>
              <a:t>2</a:t>
            </a:r>
            <a:r>
              <a:rPr lang="en-US" sz="2400" b="0" dirty="0"/>
              <a:t> have </a:t>
            </a:r>
            <a:r>
              <a:rPr lang="en-US" sz="2400" dirty="0">
                <a:solidFill>
                  <a:srgbClr val="FF0000"/>
                </a:solidFill>
              </a:rPr>
              <a:t>low</a:t>
            </a:r>
            <a:r>
              <a:rPr lang="en-US" sz="2400" b="0" dirty="0"/>
              <a:t> solubility and are </a:t>
            </a:r>
            <a:r>
              <a:rPr lang="en-US" sz="2400" dirty="0">
                <a:solidFill>
                  <a:srgbClr val="FF0000"/>
                </a:solidFill>
              </a:rPr>
              <a:t>poor sources </a:t>
            </a:r>
            <a:r>
              <a:rPr lang="en-US" sz="2400" b="0" dirty="0"/>
              <a:t>of OH</a:t>
            </a:r>
            <a:r>
              <a:rPr lang="en-US" sz="2400" b="0" baseline="30000" dirty="0"/>
              <a:t>-</a:t>
            </a:r>
            <a:r>
              <a:rPr lang="en-US" sz="2400" b="0" dirty="0"/>
              <a:t>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But they are considered </a:t>
            </a:r>
            <a:r>
              <a:rPr lang="en-US" sz="2400" dirty="0">
                <a:solidFill>
                  <a:srgbClr val="FF0000"/>
                </a:solidFill>
              </a:rPr>
              <a:t>strong</a:t>
            </a:r>
            <a:r>
              <a:rPr lang="en-US" sz="2400" b="0" dirty="0"/>
              <a:t> bases because what does </a:t>
            </a:r>
            <a:r>
              <a:rPr lang="en-US" sz="2400" dirty="0">
                <a:solidFill>
                  <a:srgbClr val="FF0000"/>
                </a:solidFill>
              </a:rPr>
              <a:t>dissolve</a:t>
            </a:r>
            <a:r>
              <a:rPr lang="en-US" sz="2400" b="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ionizes</a:t>
            </a:r>
            <a:r>
              <a:rPr lang="en-US" sz="2400" b="0" dirty="0"/>
              <a:t> completely.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849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00"/>
            <a:ext cx="7521575" cy="549275"/>
          </a:xfrm>
        </p:spPr>
        <p:txBody>
          <a:bodyPr/>
          <a:lstStyle/>
          <a:p>
            <a:r>
              <a:rPr lang="en-US" sz="4800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1905000"/>
            <a:ext cx="7521575" cy="2774950"/>
          </a:xfrm>
        </p:spPr>
        <p:txBody>
          <a:bodyPr/>
          <a:lstStyle/>
          <a:p>
            <a:r>
              <a:rPr lang="en-US" sz="2800" b="0" dirty="0"/>
              <a:t>Strengths of Acids and Bases / </a:t>
            </a:r>
            <a:r>
              <a:rPr lang="en-US" sz="2800" b="0"/>
              <a:t>Brönsted</a:t>
            </a:r>
            <a:r>
              <a:rPr lang="en-US" sz="2800" b="0" dirty="0"/>
              <a:t>-Lowry handout due tomorrow.</a:t>
            </a:r>
          </a:p>
        </p:txBody>
      </p:sp>
    </p:spTree>
    <p:extLst>
      <p:ext uri="{BB962C8B-B14F-4D97-AF65-F5344CB8AC3E}">
        <p14:creationId xmlns:p14="http://schemas.microsoft.com/office/powerpoint/2010/main" val="38835191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5438</TotalTime>
  <Words>540</Words>
  <Application>Microsoft Office PowerPoint</Application>
  <PresentationFormat>On-screen Show (4:3)</PresentationFormat>
  <Paragraphs>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Franklin Gothic Book</vt:lpstr>
      <vt:lpstr>Franklin Gothic Medium</vt:lpstr>
      <vt:lpstr>Tunga</vt:lpstr>
      <vt:lpstr>Wingdings</vt:lpstr>
      <vt:lpstr>Angles</vt:lpstr>
      <vt:lpstr>DO NOW</vt:lpstr>
      <vt:lpstr>DVD</vt:lpstr>
      <vt:lpstr>CONJUGATE ACIDS AND BASES</vt:lpstr>
      <vt:lpstr>CONJUGATE ACIDS AND BASES</vt:lpstr>
      <vt:lpstr>CONJUGATE ACIDS AND BASES</vt:lpstr>
      <vt:lpstr>CONJUGATE ACIDS AND BASES</vt:lpstr>
      <vt:lpstr>STRONG  vs. WEAK, CONCENTRATED vs. DILUTE</vt:lpstr>
      <vt:lpstr>STRENGTHS OF ACIDS</vt:lpstr>
      <vt:lpstr>STRENGTHS OF ACIDS</vt:lpstr>
      <vt:lpstr>STRENGTHS OF ACIDS</vt:lpstr>
      <vt:lpstr>Strength of acids</vt:lpstr>
      <vt:lpstr>PowerPoint Presentation</vt:lpstr>
      <vt:lpstr>STRENGTH OF ACIDS</vt:lpstr>
      <vt:lpstr>STRENGTH OF BASES</vt:lpstr>
      <vt:lpstr>STRENGTH OF BASES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 AND BASES</dc:title>
  <dc:creator>Nancy Brim</dc:creator>
  <cp:lastModifiedBy>Nancy Brim</cp:lastModifiedBy>
  <cp:revision>76</cp:revision>
  <dcterms:created xsi:type="dcterms:W3CDTF">2011-04-18T15:43:06Z</dcterms:created>
  <dcterms:modified xsi:type="dcterms:W3CDTF">2017-04-29T03:36:18Z</dcterms:modified>
</cp:coreProperties>
</file>