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77" r:id="rId2"/>
    <p:sldId id="257" r:id="rId3"/>
    <p:sldId id="256" r:id="rId4"/>
    <p:sldId id="275" r:id="rId5"/>
    <p:sldId id="259" r:id="rId6"/>
    <p:sldId id="271" r:id="rId7"/>
    <p:sldId id="281" r:id="rId8"/>
    <p:sldId id="272" r:id="rId9"/>
    <p:sldId id="273" r:id="rId10"/>
    <p:sldId id="282" r:id="rId11"/>
    <p:sldId id="274" r:id="rId12"/>
    <p:sldId id="262" r:id="rId13"/>
    <p:sldId id="265" r:id="rId14"/>
    <p:sldId id="279" r:id="rId15"/>
    <p:sldId id="280" r:id="rId16"/>
    <p:sldId id="267" r:id="rId17"/>
    <p:sldId id="266" r:id="rId18"/>
    <p:sldId id="278" r:id="rId19"/>
    <p:sldId id="268" r:id="rId20"/>
    <p:sldId id="270" r:id="rId21"/>
    <p:sldId id="269" r:id="rId22"/>
    <p:sldId id="258"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02" autoAdjust="0"/>
  </p:normalViewPr>
  <p:slideViewPr>
    <p:cSldViewPr snapToGrid="0" snapToObjects="1">
      <p:cViewPr varScale="1">
        <p:scale>
          <a:sx n="66" d="100"/>
          <a:sy n="66" d="100"/>
        </p:scale>
        <p:origin x="-14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116BB4-C85E-7845-A2B2-CA19D3EB7031}" type="datetimeFigureOut">
              <a:rPr lang="en-US" smtClean="0"/>
              <a:pPr/>
              <a:t>10/21/2016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5F2520-EF03-4547-BBFD-DF495E8FA1AF}" type="slidenum">
              <a:rPr lang="en-US" smtClean="0"/>
              <a:pPr/>
              <a:t>‹#›</a:t>
            </a:fld>
            <a:endParaRPr lang="en-US"/>
          </a:p>
        </p:txBody>
      </p:sp>
    </p:spTree>
    <p:extLst>
      <p:ext uri="{BB962C8B-B14F-4D97-AF65-F5344CB8AC3E}">
        <p14:creationId xmlns:p14="http://schemas.microsoft.com/office/powerpoint/2010/main" val="27522294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5F2520-EF03-4547-BBFD-DF495E8FA1AF}" type="slidenum">
              <a:rPr lang="en-US" smtClean="0"/>
              <a:pPr/>
              <a:t>20</a:t>
            </a:fld>
            <a:endParaRPr lang="en-US"/>
          </a:p>
        </p:txBody>
      </p:sp>
    </p:spTree>
    <p:extLst>
      <p:ext uri="{BB962C8B-B14F-4D97-AF65-F5344CB8AC3E}">
        <p14:creationId xmlns:p14="http://schemas.microsoft.com/office/powerpoint/2010/main" val="1453742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tandardRule.png"/>
          <p:cNvPicPr>
            <a:picLocks noChangeAspect="1"/>
          </p:cNvPicPr>
          <p:nvPr/>
        </p:nvPicPr>
        <p:blipFill>
          <a:blip r:embed="rId3" cstate="print"/>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8" name="Picture 7" descr="standardRule.png"/>
          <p:cNvPicPr>
            <a:picLocks noChangeAspect="1"/>
          </p:cNvPicPr>
          <p:nvPr/>
        </p:nvPicPr>
        <p:blipFill>
          <a:blip r:embed="rId2" cstate="print"/>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tandardRule.png"/>
          <p:cNvPicPr>
            <a:picLocks noChangeAspect="1"/>
          </p:cNvPicPr>
          <p:nvPr/>
        </p:nvPicPr>
        <p:blipFill>
          <a:blip r:embed="rId3" cstate="print"/>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cstate="print"/>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cstate="print"/>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pic>
        <p:nvPicPr>
          <p:cNvPr id="14" name="Picture 13" descr="pictureStamp-Frame.png"/>
          <p:cNvPicPr>
            <a:picLocks noChangeAspect="1"/>
          </p:cNvPicPr>
          <p:nvPr/>
        </p:nvPicPr>
        <p:blipFill>
          <a:blip r:embed="rId4" cstate="print"/>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tandardRule.png"/>
          <p:cNvPicPr>
            <a:picLocks noChangeAspect="1"/>
          </p:cNvPicPr>
          <p:nvPr/>
        </p:nvPicPr>
        <p:blipFill>
          <a:blip r:embed="rId2" cstate="print"/>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tandardRule.png"/>
          <p:cNvPicPr>
            <a:picLocks noChangeAspect="1"/>
          </p:cNvPicPr>
          <p:nvPr/>
        </p:nvPicPr>
        <p:blipFill>
          <a:blip r:embed="rId2" cstate="print"/>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39C4FB-7D33-419B-8833-D1372BFD11C8}" type="slidenum">
              <a:rPr lang="en-US" smtClean="0"/>
              <a:pPr/>
              <a:t>‹#›</a:t>
            </a:fld>
            <a:endParaRPr lang="en-US"/>
          </a:p>
        </p:txBody>
      </p:sp>
      <p:pic>
        <p:nvPicPr>
          <p:cNvPr id="11" name="Picture 10" descr="standardRule.png"/>
          <p:cNvPicPr>
            <a:picLocks noChangeAspect="1"/>
          </p:cNvPicPr>
          <p:nvPr/>
        </p:nvPicPr>
        <p:blipFill>
          <a:blip r:embed="rId2" cstate="print"/>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39C4FB-7D33-419B-8833-D1372BFD11C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39C4FB-7D33-419B-8833-D1372BFD11C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pic>
        <p:nvPicPr>
          <p:cNvPr id="9" name="Picture 8" descr="shortRule.png"/>
          <p:cNvPicPr>
            <a:picLocks noChangeAspect="1"/>
          </p:cNvPicPr>
          <p:nvPr/>
        </p:nvPicPr>
        <p:blipFill>
          <a:blip r:embed="rId2" cstate="print"/>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pic>
        <p:nvPicPr>
          <p:cNvPr id="8" name="Picture 7" descr="shortRule.png"/>
          <p:cNvPicPr>
            <a:picLocks noChangeAspect="1"/>
          </p:cNvPicPr>
          <p:nvPr/>
        </p:nvPicPr>
        <p:blipFill>
          <a:blip r:embed="rId2" cstate="print"/>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cstate="print"/>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pic>
        <p:nvPicPr>
          <p:cNvPr id="8" name="Picture 7" descr="shortRule.png"/>
          <p:cNvPicPr>
            <a:picLocks noChangeAspect="1"/>
          </p:cNvPicPr>
          <p:nvPr/>
        </p:nvPicPr>
        <p:blipFill>
          <a:blip r:embed="rId3" cstate="print"/>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cstate="print"/>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cstate="print"/>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pic>
        <p:nvPicPr>
          <p:cNvPr id="8" name="Picture 7" descr="shortRule.png"/>
          <p:cNvPicPr>
            <a:picLocks noChangeAspect="1"/>
          </p:cNvPicPr>
          <p:nvPr/>
        </p:nvPicPr>
        <p:blipFill>
          <a:blip r:embed="rId4" cstate="print"/>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cstate="print"/>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cstate="print"/>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cstate="print"/>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pPr/>
              <a:t>‹#›</a:t>
            </a:fld>
            <a:endParaRPr lang="en-US"/>
          </a:p>
        </p:txBody>
      </p:sp>
      <p:pic>
        <p:nvPicPr>
          <p:cNvPr id="15" name="Picture 14" descr="parAvion.png"/>
          <p:cNvPicPr>
            <a:picLocks noChangeAspect="1"/>
          </p:cNvPicPr>
          <p:nvPr/>
        </p:nvPicPr>
        <p:blipFill>
          <a:blip r:embed="rId3" cstate="print"/>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cstate="print"/>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cstate="print"/>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7" name="Picture 6" descr="standardRule.png"/>
          <p:cNvPicPr>
            <a:picLocks noChangeAspect="1"/>
          </p:cNvPicPr>
          <p:nvPr/>
        </p:nvPicPr>
        <p:blipFill>
          <a:blip r:embed="rId2" cstate="print"/>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US"/>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pPr/>
              <a:t>10/21/2016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pPr/>
              <a:t>‹#›</a:t>
            </a:fld>
            <a:endParaRPr lang="en-US"/>
          </a:p>
        </p:txBody>
      </p:sp>
      <p:pic>
        <p:nvPicPr>
          <p:cNvPr id="7" name="Picture 6" descr="verticalRule.png"/>
          <p:cNvPicPr>
            <a:picLocks noChangeAspect="1"/>
          </p:cNvPicPr>
          <p:nvPr/>
        </p:nvPicPr>
        <p:blipFill>
          <a:blip r:embed="rId2" cstate="print"/>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cstate="print"/>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A4A6734C-E115-4BC5-9FB0-F9BF6FABFDA0}" type="datetimeFigureOut">
              <a:rPr lang="en-US" smtClean="0"/>
              <a:pPr/>
              <a:t>10/21/2016</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D739C4FB-7D33-419B-8833-D1372BFD11C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hyperlink" Target="https://www.youtube.com/watch?v=a5qRnbhtako"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 NOW</a:t>
            </a:r>
          </a:p>
        </p:txBody>
      </p:sp>
      <p:sp>
        <p:nvSpPr>
          <p:cNvPr id="3" name="Content Placeholder 2"/>
          <p:cNvSpPr>
            <a:spLocks noGrp="1"/>
          </p:cNvSpPr>
          <p:nvPr>
            <p:ph idx="1"/>
          </p:nvPr>
        </p:nvSpPr>
        <p:spPr/>
        <p:txBody>
          <a:bodyPr>
            <a:normAutofit/>
          </a:bodyPr>
          <a:lstStyle/>
          <a:p>
            <a:r>
              <a:rPr lang="en-US" sz="2800" dirty="0"/>
              <a:t>Turn in Review #21</a:t>
            </a:r>
          </a:p>
          <a:p>
            <a:r>
              <a:rPr lang="en-US" sz="2800" dirty="0"/>
              <a:t>Pick up notes.</a:t>
            </a:r>
          </a:p>
        </p:txBody>
      </p:sp>
    </p:spTree>
    <p:extLst>
      <p:ext uri="{BB962C8B-B14F-4D97-AF65-F5344CB8AC3E}">
        <p14:creationId xmlns:p14="http://schemas.microsoft.com/office/powerpoint/2010/main" val="980073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a:t>
            </a:r>
          </a:p>
        </p:txBody>
      </p:sp>
      <p:sp>
        <p:nvSpPr>
          <p:cNvPr id="3" name="Content Placeholder 2"/>
          <p:cNvSpPr>
            <a:spLocks noGrp="1"/>
          </p:cNvSpPr>
          <p:nvPr>
            <p:ph idx="1"/>
          </p:nvPr>
        </p:nvSpPr>
        <p:spPr>
          <a:xfrm>
            <a:off x="571500" y="4517572"/>
            <a:ext cx="7952962" cy="2033798"/>
          </a:xfrm>
        </p:spPr>
        <p:txBody>
          <a:bodyPr>
            <a:normAutofit/>
          </a:bodyPr>
          <a:lstStyle/>
          <a:p>
            <a:pPr marL="0" indent="0" algn="ctr">
              <a:buNone/>
            </a:pPr>
            <a:r>
              <a:rPr lang="en-US" sz="2800" dirty="0"/>
              <a:t>What type of weathering is shown in the diagram?</a:t>
            </a:r>
          </a:p>
          <a:p>
            <a:pPr marL="0" indent="0" algn="ctr">
              <a:buNone/>
            </a:pPr>
            <a:r>
              <a:rPr lang="en-US" sz="2800" dirty="0"/>
              <a:t>How can you tell?</a:t>
            </a:r>
          </a:p>
        </p:txBody>
      </p:sp>
      <p:pic>
        <p:nvPicPr>
          <p:cNvPr id="5" name="Picture 4"/>
          <p:cNvPicPr>
            <a:picLocks noChangeAspect="1"/>
          </p:cNvPicPr>
          <p:nvPr/>
        </p:nvPicPr>
        <p:blipFill>
          <a:blip r:embed="rId2" cstate="print"/>
          <a:stretch>
            <a:fillRect/>
          </a:stretch>
        </p:blipFill>
        <p:spPr>
          <a:xfrm>
            <a:off x="1244600" y="2249714"/>
            <a:ext cx="6644640" cy="1755648"/>
          </a:xfrm>
          <a:prstGeom prst="rect">
            <a:avLst/>
          </a:prstGeom>
        </p:spPr>
      </p:pic>
      <p:sp>
        <p:nvSpPr>
          <p:cNvPr id="4" name="TextBox 3"/>
          <p:cNvSpPr txBox="1"/>
          <p:nvPr/>
        </p:nvSpPr>
        <p:spPr>
          <a:xfrm>
            <a:off x="571500" y="5141739"/>
            <a:ext cx="2432957" cy="830997"/>
          </a:xfrm>
          <a:prstGeom prst="rect">
            <a:avLst/>
          </a:prstGeom>
          <a:noFill/>
        </p:spPr>
        <p:txBody>
          <a:bodyPr wrap="square" rtlCol="0">
            <a:spAutoFit/>
          </a:bodyPr>
          <a:lstStyle/>
          <a:p>
            <a:pPr algn="ctr"/>
            <a:r>
              <a:rPr lang="en-US" sz="2400" b="1" dirty="0" smtClean="0">
                <a:solidFill>
                  <a:srgbClr val="FF0000"/>
                </a:solidFill>
              </a:rPr>
              <a:t>ICE WEDGING</a:t>
            </a:r>
            <a:endParaRPr lang="en-US" sz="2400" b="1" dirty="0">
              <a:solidFill>
                <a:srgbClr val="FF0000"/>
              </a:solidFill>
            </a:endParaRPr>
          </a:p>
        </p:txBody>
      </p:sp>
      <p:sp>
        <p:nvSpPr>
          <p:cNvPr id="6" name="TextBox 5"/>
          <p:cNvSpPr txBox="1"/>
          <p:nvPr/>
        </p:nvSpPr>
        <p:spPr>
          <a:xfrm>
            <a:off x="6091505" y="5141738"/>
            <a:ext cx="2432957" cy="1200329"/>
          </a:xfrm>
          <a:prstGeom prst="rect">
            <a:avLst/>
          </a:prstGeom>
          <a:noFill/>
        </p:spPr>
        <p:txBody>
          <a:bodyPr wrap="square" rtlCol="0">
            <a:spAutoFit/>
          </a:bodyPr>
          <a:lstStyle/>
          <a:p>
            <a:pPr algn="ctr"/>
            <a:r>
              <a:rPr lang="en-US" sz="2400" b="1" dirty="0" smtClean="0">
                <a:solidFill>
                  <a:srgbClr val="FF0000"/>
                </a:solidFill>
              </a:rPr>
              <a:t>Water enters, freezes, moves rocks apart.</a:t>
            </a:r>
            <a:endParaRPr lang="en-US" sz="2400" b="1" dirty="0">
              <a:solidFill>
                <a:srgbClr val="FF0000"/>
              </a:solidFill>
            </a:endParaRPr>
          </a:p>
        </p:txBody>
      </p:sp>
    </p:spTree>
    <p:extLst>
      <p:ext uri="{BB962C8B-B14F-4D97-AF65-F5344CB8AC3E}">
        <p14:creationId xmlns:p14="http://schemas.microsoft.com/office/powerpoint/2010/main" val="427285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023258"/>
            <a:ext cx="8001000" cy="2424766"/>
          </a:xfrm>
        </p:spPr>
        <p:txBody>
          <a:bodyPr/>
          <a:lstStyle/>
          <a:p>
            <a:r>
              <a:rPr lang="en-US" b="1" dirty="0" smtClean="0"/>
              <a:t>CHEMICAL WEATHERING</a:t>
            </a:r>
            <a:endParaRPr lang="en-US" b="1" dirty="0"/>
          </a:p>
        </p:txBody>
      </p:sp>
      <p:sp>
        <p:nvSpPr>
          <p:cNvPr id="3" name="Subtitle 2"/>
          <p:cNvSpPr>
            <a:spLocks noGrp="1"/>
          </p:cNvSpPr>
          <p:nvPr>
            <p:ph type="subTitle" idx="1"/>
          </p:nvPr>
        </p:nvSpPr>
        <p:spPr/>
        <p:txBody>
          <a:bodyPr>
            <a:normAutofit/>
          </a:bodyPr>
          <a:lstStyle/>
          <a:p>
            <a:r>
              <a:rPr lang="en-US" sz="3600" dirty="0"/>
              <a:t>How can chemical reactions cause rock to weather?</a:t>
            </a:r>
          </a:p>
        </p:txBody>
      </p:sp>
    </p:spTree>
    <p:extLst>
      <p:ext uri="{BB962C8B-B14F-4D97-AF65-F5344CB8AC3E}">
        <p14:creationId xmlns:p14="http://schemas.microsoft.com/office/powerpoint/2010/main" val="2066104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274638"/>
            <a:ext cx="8788400" cy="1143000"/>
          </a:xfrm>
        </p:spPr>
        <p:txBody>
          <a:bodyPr/>
          <a:lstStyle/>
          <a:p>
            <a:r>
              <a:rPr lang="en-US" sz="4800" b="1" dirty="0"/>
              <a:t>TYPES OF WEATHERING</a:t>
            </a:r>
          </a:p>
        </p:txBody>
      </p:sp>
      <p:pic>
        <p:nvPicPr>
          <p:cNvPr id="8" name="Picture 7"/>
          <p:cNvPicPr>
            <a:picLocks noChangeAspect="1"/>
          </p:cNvPicPr>
          <p:nvPr/>
        </p:nvPicPr>
        <p:blipFill>
          <a:blip r:embed="rId2" cstate="print"/>
          <a:stretch>
            <a:fillRect/>
          </a:stretch>
        </p:blipFill>
        <p:spPr>
          <a:xfrm>
            <a:off x="177800" y="1784196"/>
            <a:ext cx="8788400" cy="4470400"/>
          </a:xfrm>
          <a:prstGeom prst="rect">
            <a:avLst/>
          </a:prstGeom>
        </p:spPr>
      </p:pic>
      <p:sp>
        <p:nvSpPr>
          <p:cNvPr id="4" name="TextBox 3"/>
          <p:cNvSpPr txBox="1"/>
          <p:nvPr/>
        </p:nvSpPr>
        <p:spPr>
          <a:xfrm>
            <a:off x="420913" y="2206171"/>
            <a:ext cx="3788229" cy="584775"/>
          </a:xfrm>
          <a:prstGeom prst="rect">
            <a:avLst/>
          </a:prstGeom>
          <a:solidFill>
            <a:schemeClr val="accent5">
              <a:lumMod val="40000"/>
              <a:lumOff val="60000"/>
            </a:schemeClr>
          </a:solidFill>
        </p:spPr>
        <p:txBody>
          <a:bodyPr wrap="square" rtlCol="0">
            <a:spAutoFit/>
          </a:bodyPr>
          <a:lstStyle/>
          <a:p>
            <a:pPr algn="ctr"/>
            <a:r>
              <a:rPr lang="en-US" sz="3200" b="1" dirty="0" smtClean="0">
                <a:solidFill>
                  <a:srgbClr val="FF0000"/>
                </a:solidFill>
              </a:rPr>
              <a:t>MECHANICAL</a:t>
            </a:r>
            <a:endParaRPr lang="en-US" sz="3200" b="1" dirty="0">
              <a:solidFill>
                <a:srgbClr val="FF0000"/>
              </a:solidFill>
            </a:endParaRPr>
          </a:p>
        </p:txBody>
      </p:sp>
      <p:sp>
        <p:nvSpPr>
          <p:cNvPr id="6" name="TextBox 5"/>
          <p:cNvSpPr txBox="1"/>
          <p:nvPr/>
        </p:nvSpPr>
        <p:spPr>
          <a:xfrm>
            <a:off x="4884056" y="2206170"/>
            <a:ext cx="3788229" cy="584775"/>
          </a:xfrm>
          <a:prstGeom prst="rect">
            <a:avLst/>
          </a:prstGeom>
          <a:solidFill>
            <a:schemeClr val="accent3">
              <a:lumMod val="40000"/>
              <a:lumOff val="60000"/>
            </a:schemeClr>
          </a:solidFill>
        </p:spPr>
        <p:txBody>
          <a:bodyPr wrap="square" rtlCol="0">
            <a:spAutoFit/>
          </a:bodyPr>
          <a:lstStyle/>
          <a:p>
            <a:pPr algn="ctr"/>
            <a:r>
              <a:rPr lang="en-US" sz="3200" b="1" dirty="0" smtClean="0">
                <a:solidFill>
                  <a:srgbClr val="FF0000"/>
                </a:solidFill>
              </a:rPr>
              <a:t>CHEMICAL</a:t>
            </a:r>
            <a:endParaRPr lang="en-US" sz="3200" b="1" dirty="0">
              <a:solidFill>
                <a:srgbClr val="FF0000"/>
              </a:solidFill>
            </a:endParaRPr>
          </a:p>
        </p:txBody>
      </p:sp>
      <p:sp>
        <p:nvSpPr>
          <p:cNvPr id="3" name="TextBox 2"/>
          <p:cNvSpPr txBox="1"/>
          <p:nvPr/>
        </p:nvSpPr>
        <p:spPr>
          <a:xfrm>
            <a:off x="827314" y="5021943"/>
            <a:ext cx="3381828" cy="954107"/>
          </a:xfrm>
          <a:prstGeom prst="rect">
            <a:avLst/>
          </a:prstGeom>
          <a:noFill/>
        </p:spPr>
        <p:txBody>
          <a:bodyPr wrap="square" rtlCol="0">
            <a:spAutoFit/>
          </a:bodyPr>
          <a:lstStyle/>
          <a:p>
            <a:r>
              <a:rPr lang="en-US" sz="2800" b="1" dirty="0" smtClean="0"/>
              <a:t>Does not change the rock chemically.</a:t>
            </a:r>
            <a:endParaRPr lang="en-US" sz="2800" b="1" dirty="0"/>
          </a:p>
        </p:txBody>
      </p:sp>
    </p:spTree>
    <p:extLst>
      <p:ext uri="{BB962C8B-B14F-4D97-AF65-F5344CB8AC3E}">
        <p14:creationId xmlns:p14="http://schemas.microsoft.com/office/powerpoint/2010/main" val="55495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TYPES OF CHEMICAL WEATHERING</a:t>
            </a:r>
          </a:p>
        </p:txBody>
      </p:sp>
      <p:pic>
        <p:nvPicPr>
          <p:cNvPr id="4" name="Picture 3"/>
          <p:cNvPicPr>
            <a:picLocks noChangeAspect="1"/>
          </p:cNvPicPr>
          <p:nvPr/>
        </p:nvPicPr>
        <p:blipFill>
          <a:blip r:embed="rId2" cstate="print"/>
          <a:stretch>
            <a:fillRect/>
          </a:stretch>
        </p:blipFill>
        <p:spPr>
          <a:xfrm>
            <a:off x="284162" y="1853539"/>
            <a:ext cx="8574087" cy="4874068"/>
          </a:xfrm>
          <a:prstGeom prst="rect">
            <a:avLst/>
          </a:prstGeom>
        </p:spPr>
      </p:pic>
      <p:sp>
        <p:nvSpPr>
          <p:cNvPr id="5" name="TextBox 4"/>
          <p:cNvSpPr txBox="1"/>
          <p:nvPr/>
        </p:nvSpPr>
        <p:spPr>
          <a:xfrm>
            <a:off x="5334000" y="1853539"/>
            <a:ext cx="3415829" cy="1631216"/>
          </a:xfrm>
          <a:prstGeom prst="rect">
            <a:avLst/>
          </a:prstGeom>
          <a:noFill/>
        </p:spPr>
        <p:txBody>
          <a:bodyPr wrap="square" rtlCol="0">
            <a:spAutoFit/>
          </a:bodyPr>
          <a:lstStyle/>
          <a:p>
            <a:pPr lvl="0" algn="r"/>
            <a:r>
              <a:rPr lang="en-US" sz="2000" b="1" i="1" dirty="0"/>
              <a:t>When chemical interactions in the environment react with minerals in rock to break it down</a:t>
            </a:r>
          </a:p>
        </p:txBody>
      </p:sp>
      <p:sp>
        <p:nvSpPr>
          <p:cNvPr id="6" name="TextBox 5"/>
          <p:cNvSpPr txBox="1"/>
          <p:nvPr/>
        </p:nvSpPr>
        <p:spPr>
          <a:xfrm>
            <a:off x="571500" y="2071253"/>
            <a:ext cx="3415829" cy="707886"/>
          </a:xfrm>
          <a:prstGeom prst="rect">
            <a:avLst/>
          </a:prstGeom>
          <a:noFill/>
        </p:spPr>
        <p:txBody>
          <a:bodyPr wrap="square" rtlCol="0">
            <a:spAutoFit/>
          </a:bodyPr>
          <a:lstStyle/>
          <a:p>
            <a:pPr lvl="0"/>
            <a:r>
              <a:rPr lang="en-US" sz="2000" b="1" i="1" dirty="0"/>
              <a:t>Can change the mineral composition of rock!</a:t>
            </a:r>
          </a:p>
        </p:txBody>
      </p:sp>
    </p:spTree>
    <p:extLst>
      <p:ext uri="{BB962C8B-B14F-4D97-AF65-F5344CB8AC3E}">
        <p14:creationId xmlns:p14="http://schemas.microsoft.com/office/powerpoint/2010/main" val="3935412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a:t>
            </a:r>
            <a:r>
              <a:rPr lang="en-US" b="1" dirty="0">
                <a:solidFill>
                  <a:srgbClr val="FF0000"/>
                </a:solidFill>
              </a:rPr>
              <a:t>HYDROLYSIS</a:t>
            </a:r>
          </a:p>
        </p:txBody>
      </p:sp>
      <p:sp>
        <p:nvSpPr>
          <p:cNvPr id="3" name="Content Placeholder 2"/>
          <p:cNvSpPr>
            <a:spLocks noGrp="1"/>
          </p:cNvSpPr>
          <p:nvPr>
            <p:ph idx="1"/>
          </p:nvPr>
        </p:nvSpPr>
        <p:spPr>
          <a:xfrm>
            <a:off x="2818900" y="1967173"/>
            <a:ext cx="6039350" cy="4709398"/>
          </a:xfrm>
        </p:spPr>
        <p:txBody>
          <a:bodyPr>
            <a:normAutofit/>
          </a:bodyPr>
          <a:lstStyle/>
          <a:p>
            <a:r>
              <a:rPr lang="en-US" sz="2800" dirty="0"/>
              <a:t>Chemical weathering by </a:t>
            </a:r>
            <a:r>
              <a:rPr lang="en-US" sz="2800" b="1" dirty="0">
                <a:solidFill>
                  <a:srgbClr val="FF0000"/>
                </a:solidFill>
              </a:rPr>
              <a:t>water</a:t>
            </a:r>
            <a:r>
              <a:rPr lang="en-US" sz="2800" dirty="0" smtClean="0"/>
              <a:t>.  A chemical reaction between water and </a:t>
            </a:r>
            <a:r>
              <a:rPr lang="en-US" sz="2800" dirty="0" smtClean="0"/>
              <a:t>minerals in a rock forms new rocks.</a:t>
            </a:r>
            <a:endParaRPr lang="en-US" sz="2800" dirty="0"/>
          </a:p>
          <a:p>
            <a:r>
              <a:rPr lang="en-US" sz="2800" dirty="0"/>
              <a:t>Mineral composition </a:t>
            </a:r>
            <a:r>
              <a:rPr lang="en-US" sz="2800" b="1" dirty="0">
                <a:solidFill>
                  <a:srgbClr val="FF0000"/>
                </a:solidFill>
              </a:rPr>
              <a:t>changes</a:t>
            </a:r>
            <a:r>
              <a:rPr lang="en-US" sz="2800" dirty="0">
                <a:solidFill>
                  <a:srgbClr val="FF0000"/>
                </a:solidFill>
              </a:rPr>
              <a:t> </a:t>
            </a:r>
            <a:r>
              <a:rPr lang="en-US" sz="2800" dirty="0"/>
              <a:t>– minerals react </a:t>
            </a:r>
            <a:r>
              <a:rPr lang="en-US" sz="2800" b="1" dirty="0">
                <a:solidFill>
                  <a:srgbClr val="FF0000"/>
                </a:solidFill>
              </a:rPr>
              <a:t>chemically</a:t>
            </a:r>
            <a:r>
              <a:rPr lang="en-US" sz="2800" dirty="0">
                <a:solidFill>
                  <a:srgbClr val="FF0000"/>
                </a:solidFill>
              </a:rPr>
              <a:t> </a:t>
            </a:r>
            <a:r>
              <a:rPr lang="en-US" sz="2800" dirty="0"/>
              <a:t>with water.</a:t>
            </a:r>
          </a:p>
          <a:p>
            <a:endParaRPr lang="en-US" dirty="0"/>
          </a:p>
        </p:txBody>
      </p:sp>
      <p:pic>
        <p:nvPicPr>
          <p:cNvPr id="4" name="Picture 3"/>
          <p:cNvPicPr>
            <a:picLocks noChangeAspect="1"/>
          </p:cNvPicPr>
          <p:nvPr/>
        </p:nvPicPr>
        <p:blipFill>
          <a:blip r:embed="rId2" cstate="print"/>
          <a:stretch>
            <a:fillRect/>
          </a:stretch>
        </p:blipFill>
        <p:spPr>
          <a:xfrm>
            <a:off x="509466" y="1967173"/>
            <a:ext cx="2667096" cy="4383544"/>
          </a:xfrm>
          <a:prstGeom prst="rect">
            <a:avLst/>
          </a:prstGeom>
        </p:spPr>
      </p:pic>
    </p:spTree>
    <p:extLst>
      <p:ext uri="{BB962C8B-B14F-4D97-AF65-F5344CB8AC3E}">
        <p14:creationId xmlns:p14="http://schemas.microsoft.com/office/powerpoint/2010/main" val="421298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a:t>
            </a:r>
            <a:r>
              <a:rPr lang="en-US" b="1" dirty="0">
                <a:solidFill>
                  <a:srgbClr val="FF0000"/>
                </a:solidFill>
              </a:rPr>
              <a:t>HYDROLYSIS</a:t>
            </a:r>
          </a:p>
        </p:txBody>
      </p:sp>
      <p:sp>
        <p:nvSpPr>
          <p:cNvPr id="3" name="Content Placeholder 2"/>
          <p:cNvSpPr>
            <a:spLocks noGrp="1"/>
          </p:cNvSpPr>
          <p:nvPr>
            <p:ph idx="1"/>
          </p:nvPr>
        </p:nvSpPr>
        <p:spPr>
          <a:xfrm>
            <a:off x="2818900" y="1967173"/>
            <a:ext cx="6039350" cy="4709398"/>
          </a:xfrm>
        </p:spPr>
        <p:txBody>
          <a:bodyPr>
            <a:normAutofit/>
          </a:bodyPr>
          <a:lstStyle/>
          <a:p>
            <a:pPr lvl="1"/>
            <a:r>
              <a:rPr lang="en-US" sz="2800" dirty="0" smtClean="0"/>
              <a:t>Minerals </a:t>
            </a:r>
            <a:r>
              <a:rPr lang="en-US" sz="2800" b="1" dirty="0">
                <a:solidFill>
                  <a:srgbClr val="FF0000"/>
                </a:solidFill>
              </a:rPr>
              <a:t>dissolve</a:t>
            </a:r>
            <a:r>
              <a:rPr lang="en-US" sz="2800" dirty="0">
                <a:solidFill>
                  <a:srgbClr val="FF0000"/>
                </a:solidFill>
              </a:rPr>
              <a:t> </a:t>
            </a:r>
            <a:r>
              <a:rPr lang="en-US" sz="2800" dirty="0"/>
              <a:t>in water.</a:t>
            </a:r>
          </a:p>
          <a:p>
            <a:pPr lvl="1"/>
            <a:r>
              <a:rPr lang="en-US" sz="2800" b="1" dirty="0" smtClean="0">
                <a:solidFill>
                  <a:srgbClr val="FF0000"/>
                </a:solidFill>
              </a:rPr>
              <a:t>Leaching</a:t>
            </a:r>
            <a:r>
              <a:rPr lang="en-US" sz="2800" dirty="0" smtClean="0">
                <a:solidFill>
                  <a:srgbClr val="FF0000"/>
                </a:solidFill>
              </a:rPr>
              <a:t> </a:t>
            </a:r>
            <a:r>
              <a:rPr lang="en-US" sz="2800" dirty="0"/>
              <a:t>– water carries dissolved minerals to lower layers of rock.</a:t>
            </a:r>
          </a:p>
          <a:p>
            <a:pPr marL="457200" lvl="1" indent="0">
              <a:buNone/>
            </a:pPr>
            <a:r>
              <a:rPr lang="en-US" sz="2800" dirty="0"/>
              <a:t>Feldspar combines with water to produce kaolin.</a:t>
            </a:r>
          </a:p>
          <a:p>
            <a:endParaRPr lang="en-US" dirty="0"/>
          </a:p>
        </p:txBody>
      </p:sp>
      <p:pic>
        <p:nvPicPr>
          <p:cNvPr id="4" name="Picture 3"/>
          <p:cNvPicPr>
            <a:picLocks noChangeAspect="1"/>
          </p:cNvPicPr>
          <p:nvPr/>
        </p:nvPicPr>
        <p:blipFill>
          <a:blip r:embed="rId2" cstate="print"/>
          <a:stretch>
            <a:fillRect/>
          </a:stretch>
        </p:blipFill>
        <p:spPr>
          <a:xfrm>
            <a:off x="509466" y="1967173"/>
            <a:ext cx="2667096" cy="4383544"/>
          </a:xfrm>
          <a:prstGeom prst="rect">
            <a:avLst/>
          </a:prstGeom>
        </p:spPr>
      </p:pic>
    </p:spTree>
    <p:extLst>
      <p:ext uri="{BB962C8B-B14F-4D97-AF65-F5344CB8AC3E}">
        <p14:creationId xmlns:p14="http://schemas.microsoft.com/office/powerpoint/2010/main" val="383830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 </a:t>
            </a:r>
            <a:r>
              <a:rPr lang="en-US" b="1" dirty="0">
                <a:solidFill>
                  <a:srgbClr val="FF0000"/>
                </a:solidFill>
              </a:rPr>
              <a:t>OXIDATION</a:t>
            </a:r>
          </a:p>
        </p:txBody>
      </p:sp>
      <p:sp>
        <p:nvSpPr>
          <p:cNvPr id="3" name="Content Placeholder 2"/>
          <p:cNvSpPr>
            <a:spLocks noGrp="1"/>
          </p:cNvSpPr>
          <p:nvPr>
            <p:ph idx="1"/>
          </p:nvPr>
        </p:nvSpPr>
        <p:spPr>
          <a:xfrm>
            <a:off x="4507142" y="1705430"/>
            <a:ext cx="4366926" cy="4789714"/>
          </a:xfrm>
        </p:spPr>
        <p:txBody>
          <a:bodyPr>
            <a:normAutofit/>
          </a:bodyPr>
          <a:lstStyle/>
          <a:p>
            <a:r>
              <a:rPr lang="en-US" dirty="0"/>
              <a:t>Elements combine with </a:t>
            </a:r>
            <a:r>
              <a:rPr lang="en-US" b="1" dirty="0">
                <a:solidFill>
                  <a:srgbClr val="FF0000"/>
                </a:solidFill>
              </a:rPr>
              <a:t>oxygen</a:t>
            </a:r>
            <a:r>
              <a:rPr lang="en-US" dirty="0">
                <a:solidFill>
                  <a:srgbClr val="FF0000"/>
                </a:solidFill>
              </a:rPr>
              <a:t> </a:t>
            </a:r>
            <a:r>
              <a:rPr lang="en-US" dirty="0"/>
              <a:t>in chemical process.</a:t>
            </a:r>
          </a:p>
          <a:p>
            <a:pPr lvl="1"/>
            <a:r>
              <a:rPr lang="en-US" sz="2400" dirty="0"/>
              <a:t>Rust!</a:t>
            </a:r>
          </a:p>
          <a:p>
            <a:pPr lvl="1"/>
            <a:r>
              <a:rPr lang="en-US" sz="2400" dirty="0"/>
              <a:t>Common in rocks containing </a:t>
            </a:r>
            <a:r>
              <a:rPr lang="en-US" sz="2400" b="1" dirty="0">
                <a:solidFill>
                  <a:srgbClr val="FF0000"/>
                </a:solidFill>
              </a:rPr>
              <a:t>iron</a:t>
            </a:r>
            <a:r>
              <a:rPr lang="en-US" sz="2400" dirty="0"/>
              <a:t> bearing minerals – ex: hematite, magnetite.</a:t>
            </a:r>
          </a:p>
          <a:p>
            <a:r>
              <a:rPr lang="en-US" dirty="0">
                <a:ea typeface="Lucida Grande"/>
                <a:cs typeface="Lucida Grande"/>
              </a:rPr>
              <a:t>Turns iron minerals a </a:t>
            </a:r>
            <a:r>
              <a:rPr lang="en-US" b="1" dirty="0">
                <a:solidFill>
                  <a:srgbClr val="FF0000"/>
                </a:solidFill>
                <a:ea typeface="Lucida Grande"/>
                <a:cs typeface="Lucida Grande"/>
              </a:rPr>
              <a:t>brown-red</a:t>
            </a:r>
            <a:r>
              <a:rPr lang="en-US" dirty="0">
                <a:ea typeface="Lucida Grande"/>
                <a:cs typeface="Lucida Grande"/>
              </a:rPr>
              <a:t> color </a:t>
            </a:r>
            <a:r>
              <a:rPr lang="en-US" dirty="0">
                <a:ea typeface="Arial"/>
                <a:cs typeface="Arial"/>
              </a:rPr>
              <a:t>because the minerals react with oxygen in the air.</a:t>
            </a:r>
            <a:endParaRPr lang="en-US" dirty="0"/>
          </a:p>
        </p:txBody>
      </p:sp>
      <p:pic>
        <p:nvPicPr>
          <p:cNvPr id="5" name="Picture 4"/>
          <p:cNvPicPr>
            <a:picLocks noChangeAspect="1"/>
          </p:cNvPicPr>
          <p:nvPr/>
        </p:nvPicPr>
        <p:blipFill>
          <a:blip r:embed="rId2" cstate="print"/>
          <a:stretch>
            <a:fillRect/>
          </a:stretch>
        </p:blipFill>
        <p:spPr>
          <a:xfrm>
            <a:off x="687478" y="1858746"/>
            <a:ext cx="3819664" cy="4445134"/>
          </a:xfrm>
          <a:prstGeom prst="rect">
            <a:avLst/>
          </a:prstGeom>
        </p:spPr>
      </p:pic>
    </p:spTree>
    <p:extLst>
      <p:ext uri="{BB962C8B-B14F-4D97-AF65-F5344CB8AC3E}">
        <p14:creationId xmlns:p14="http://schemas.microsoft.com/office/powerpoint/2010/main" val="136304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 </a:t>
            </a:r>
            <a:r>
              <a:rPr lang="en-US" b="1" dirty="0">
                <a:solidFill>
                  <a:srgbClr val="FF0000"/>
                </a:solidFill>
              </a:rPr>
              <a:t>CARBONATION</a:t>
            </a:r>
          </a:p>
        </p:txBody>
      </p:sp>
      <p:sp>
        <p:nvSpPr>
          <p:cNvPr id="3" name="Content Placeholder 2"/>
          <p:cNvSpPr>
            <a:spLocks noGrp="1"/>
          </p:cNvSpPr>
          <p:nvPr>
            <p:ph idx="1"/>
          </p:nvPr>
        </p:nvSpPr>
        <p:spPr>
          <a:xfrm>
            <a:off x="3332370" y="2177143"/>
            <a:ext cx="5559208" cy="4535713"/>
          </a:xfrm>
        </p:spPr>
        <p:txBody>
          <a:bodyPr>
            <a:normAutofit/>
          </a:bodyPr>
          <a:lstStyle/>
          <a:p>
            <a:r>
              <a:rPr lang="en-US" sz="3200" dirty="0" smtClean="0"/>
              <a:t>Carbonation is when a compound is changed into a carbonate compound.</a:t>
            </a:r>
          </a:p>
          <a:p>
            <a:r>
              <a:rPr lang="en-US" sz="3200" b="1" dirty="0" smtClean="0">
                <a:solidFill>
                  <a:srgbClr val="FF0000"/>
                </a:solidFill>
              </a:rPr>
              <a:t>Carbon </a:t>
            </a:r>
            <a:r>
              <a:rPr lang="en-US" sz="3200" b="1" dirty="0" smtClean="0">
                <a:solidFill>
                  <a:srgbClr val="FF0000"/>
                </a:solidFill>
              </a:rPr>
              <a:t>dioxide</a:t>
            </a:r>
            <a:r>
              <a:rPr lang="en-US" sz="3200" dirty="0" smtClean="0"/>
              <a:t>, CO</a:t>
            </a:r>
            <a:r>
              <a:rPr lang="en-US" sz="3200" baseline="-25000" dirty="0" smtClean="0"/>
              <a:t>2</a:t>
            </a:r>
            <a:r>
              <a:rPr lang="en-US" sz="3200" dirty="0" smtClean="0"/>
              <a:t>, </a:t>
            </a:r>
            <a:r>
              <a:rPr lang="en-US" sz="3200" dirty="0"/>
              <a:t>dissolves in H</a:t>
            </a:r>
            <a:r>
              <a:rPr lang="en-US" sz="3200" baseline="-25000" dirty="0"/>
              <a:t>2</a:t>
            </a:r>
            <a:r>
              <a:rPr lang="en-US" sz="3200" dirty="0"/>
              <a:t>O to form </a:t>
            </a:r>
            <a:r>
              <a:rPr lang="en-US" sz="3200" b="1" dirty="0">
                <a:solidFill>
                  <a:srgbClr val="FF0000"/>
                </a:solidFill>
              </a:rPr>
              <a:t>Carbonic Acid </a:t>
            </a:r>
            <a:r>
              <a:rPr lang="en-US" sz="3200" dirty="0"/>
              <a:t>(H</a:t>
            </a:r>
            <a:r>
              <a:rPr lang="en-US" sz="3200" baseline="-25000" dirty="0"/>
              <a:t>2</a:t>
            </a:r>
            <a:r>
              <a:rPr lang="en-US" sz="3200" dirty="0"/>
              <a:t>CO</a:t>
            </a:r>
            <a:r>
              <a:rPr lang="en-US" sz="3200" baseline="-25000" dirty="0"/>
              <a:t>3</a:t>
            </a:r>
            <a:r>
              <a:rPr lang="en-US" sz="3200" dirty="0"/>
              <a:t>). </a:t>
            </a:r>
            <a:r>
              <a:rPr lang="en-US" sz="3200" dirty="0" smtClean="0"/>
              <a:t>Carbonic acid breaks down compounds chemically.</a:t>
            </a:r>
            <a:endParaRPr lang="en-US" sz="3200" dirty="0"/>
          </a:p>
        </p:txBody>
      </p:sp>
      <p:pic>
        <p:nvPicPr>
          <p:cNvPr id="5" name="Picture 4"/>
          <p:cNvPicPr>
            <a:picLocks noChangeAspect="1"/>
          </p:cNvPicPr>
          <p:nvPr/>
        </p:nvPicPr>
        <p:blipFill>
          <a:blip r:embed="rId2" cstate="print"/>
          <a:stretch>
            <a:fillRect/>
          </a:stretch>
        </p:blipFill>
        <p:spPr>
          <a:xfrm>
            <a:off x="365342" y="2509387"/>
            <a:ext cx="2933700" cy="2768600"/>
          </a:xfrm>
          <a:prstGeom prst="rect">
            <a:avLst/>
          </a:prstGeom>
        </p:spPr>
      </p:pic>
    </p:spTree>
    <p:extLst>
      <p:ext uri="{BB962C8B-B14F-4D97-AF65-F5344CB8AC3E}">
        <p14:creationId xmlns:p14="http://schemas.microsoft.com/office/powerpoint/2010/main" val="248991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 </a:t>
            </a:r>
            <a:r>
              <a:rPr lang="en-US" b="1" dirty="0">
                <a:solidFill>
                  <a:srgbClr val="FF0000"/>
                </a:solidFill>
              </a:rPr>
              <a:t>CARBONATION</a:t>
            </a:r>
          </a:p>
        </p:txBody>
      </p:sp>
      <p:sp>
        <p:nvSpPr>
          <p:cNvPr id="3" name="Content Placeholder 2"/>
          <p:cNvSpPr>
            <a:spLocks noGrp="1"/>
          </p:cNvSpPr>
          <p:nvPr>
            <p:ph idx="1"/>
          </p:nvPr>
        </p:nvSpPr>
        <p:spPr>
          <a:xfrm>
            <a:off x="3332370" y="2177143"/>
            <a:ext cx="5559208" cy="4535713"/>
          </a:xfrm>
        </p:spPr>
        <p:txBody>
          <a:bodyPr>
            <a:normAutofit/>
          </a:bodyPr>
          <a:lstStyle/>
          <a:p>
            <a:pPr lvl="1"/>
            <a:r>
              <a:rPr lang="en-US" sz="2800" dirty="0" smtClean="0"/>
              <a:t>Example </a:t>
            </a:r>
            <a:r>
              <a:rPr lang="en-US" sz="2800" dirty="0"/>
              <a:t>– calcite in limestone  - </a:t>
            </a:r>
            <a:r>
              <a:rPr lang="en-US" sz="2800" dirty="0" smtClean="0"/>
              <a:t>dissolves </a:t>
            </a:r>
            <a:r>
              <a:rPr lang="en-US" sz="2800" dirty="0"/>
              <a:t>and weathers.</a:t>
            </a:r>
          </a:p>
          <a:p>
            <a:r>
              <a:rPr lang="en-US" sz="2800" dirty="0"/>
              <a:t>Carbonic Acid:  </a:t>
            </a:r>
            <a:r>
              <a:rPr lang="en-US" sz="2800" dirty="0">
                <a:solidFill>
                  <a:srgbClr val="000000"/>
                </a:solidFill>
                <a:ea typeface="Arial"/>
                <a:cs typeface="Arial"/>
              </a:rPr>
              <a:t>most </a:t>
            </a:r>
            <a:r>
              <a:rPr lang="en-US" sz="2800" b="1" dirty="0">
                <a:solidFill>
                  <a:srgbClr val="FF0000"/>
                </a:solidFill>
                <a:ea typeface="Arial"/>
                <a:cs typeface="Arial"/>
              </a:rPr>
              <a:t>common</a:t>
            </a:r>
            <a:r>
              <a:rPr lang="en-US" sz="2800" dirty="0">
                <a:solidFill>
                  <a:srgbClr val="FF0000"/>
                </a:solidFill>
                <a:ea typeface="Arial"/>
                <a:cs typeface="Arial"/>
              </a:rPr>
              <a:t> </a:t>
            </a:r>
            <a:r>
              <a:rPr lang="en-US" sz="2800" b="1" dirty="0">
                <a:solidFill>
                  <a:srgbClr val="FF0000"/>
                </a:solidFill>
                <a:ea typeface="Arial"/>
                <a:cs typeface="Arial"/>
              </a:rPr>
              <a:t>natural</a:t>
            </a:r>
            <a:r>
              <a:rPr lang="en-US" sz="2800" dirty="0">
                <a:solidFill>
                  <a:srgbClr val="FF0000"/>
                </a:solidFill>
                <a:ea typeface="Arial"/>
                <a:cs typeface="Arial"/>
              </a:rPr>
              <a:t> </a:t>
            </a:r>
            <a:r>
              <a:rPr lang="en-US" sz="2800" dirty="0">
                <a:solidFill>
                  <a:srgbClr val="000000"/>
                </a:solidFill>
                <a:ea typeface="Arial"/>
                <a:cs typeface="Arial"/>
              </a:rPr>
              <a:t>acid on the Earth's surface. </a:t>
            </a:r>
            <a:endParaRPr lang="en-US" sz="2800" dirty="0"/>
          </a:p>
          <a:p>
            <a:endParaRPr lang="en-US" dirty="0"/>
          </a:p>
        </p:txBody>
      </p:sp>
      <p:pic>
        <p:nvPicPr>
          <p:cNvPr id="5" name="Picture 4"/>
          <p:cNvPicPr>
            <a:picLocks noChangeAspect="1"/>
          </p:cNvPicPr>
          <p:nvPr/>
        </p:nvPicPr>
        <p:blipFill>
          <a:blip r:embed="rId2" cstate="print"/>
          <a:stretch>
            <a:fillRect/>
          </a:stretch>
        </p:blipFill>
        <p:spPr>
          <a:xfrm>
            <a:off x="365342" y="2509387"/>
            <a:ext cx="2933700" cy="2768600"/>
          </a:xfrm>
          <a:prstGeom prst="rect">
            <a:avLst/>
          </a:prstGeom>
        </p:spPr>
      </p:pic>
    </p:spTree>
    <p:extLst>
      <p:ext uri="{BB962C8B-B14F-4D97-AF65-F5344CB8AC3E}">
        <p14:creationId xmlns:p14="http://schemas.microsoft.com/office/powerpoint/2010/main" val="145911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74638"/>
            <a:ext cx="8626022" cy="1143000"/>
          </a:xfrm>
        </p:spPr>
        <p:txBody>
          <a:bodyPr/>
          <a:lstStyle/>
          <a:p>
            <a:r>
              <a:rPr lang="en-US" sz="4800" b="1" dirty="0"/>
              <a:t>D.  </a:t>
            </a:r>
            <a:r>
              <a:rPr lang="en-US" sz="4800" b="1" dirty="0">
                <a:solidFill>
                  <a:srgbClr val="FF0000"/>
                </a:solidFill>
              </a:rPr>
              <a:t>ACID PRECIPITATION</a:t>
            </a:r>
          </a:p>
        </p:txBody>
      </p:sp>
      <p:sp>
        <p:nvSpPr>
          <p:cNvPr id="3" name="Content Placeholder 2"/>
          <p:cNvSpPr>
            <a:spLocks noGrp="1"/>
          </p:cNvSpPr>
          <p:nvPr>
            <p:ph idx="1"/>
          </p:nvPr>
        </p:nvSpPr>
        <p:spPr>
          <a:xfrm>
            <a:off x="439049" y="4408714"/>
            <a:ext cx="8419202" cy="2159000"/>
          </a:xfrm>
        </p:spPr>
        <p:txBody>
          <a:bodyPr>
            <a:normAutofit fontScale="92500"/>
          </a:bodyPr>
          <a:lstStyle/>
          <a:p>
            <a:pPr>
              <a:spcAft>
                <a:spcPts val="0"/>
              </a:spcAft>
            </a:pPr>
            <a:r>
              <a:rPr lang="en-US" sz="2600" b="1" dirty="0">
                <a:solidFill>
                  <a:srgbClr val="FF0000"/>
                </a:solidFill>
                <a:ea typeface="Arial"/>
                <a:cs typeface="Arial"/>
              </a:rPr>
              <a:t>Rainwater</a:t>
            </a:r>
            <a:r>
              <a:rPr lang="en-US" sz="2600" dirty="0">
                <a:solidFill>
                  <a:srgbClr val="FF0000"/>
                </a:solidFill>
                <a:ea typeface="Arial"/>
                <a:cs typeface="Arial"/>
              </a:rPr>
              <a:t> </a:t>
            </a:r>
            <a:r>
              <a:rPr lang="en-US" sz="2600" dirty="0">
                <a:solidFill>
                  <a:srgbClr val="000000"/>
                </a:solidFill>
                <a:ea typeface="Arial"/>
                <a:cs typeface="Arial"/>
              </a:rPr>
              <a:t>naturally contains a weak carbonic acid.</a:t>
            </a:r>
            <a:endParaRPr lang="en-US" sz="2600" dirty="0"/>
          </a:p>
          <a:p>
            <a:pPr lvl="1">
              <a:spcAft>
                <a:spcPts val="0"/>
              </a:spcAft>
            </a:pPr>
            <a:r>
              <a:rPr lang="en-US" sz="2600" dirty="0"/>
              <a:t>Some rocks </a:t>
            </a:r>
            <a:r>
              <a:rPr lang="en-US" sz="2600" dirty="0" smtClean="0"/>
              <a:t>are </a:t>
            </a:r>
            <a:r>
              <a:rPr lang="en-US" sz="2600" b="1" dirty="0" smtClean="0">
                <a:solidFill>
                  <a:srgbClr val="FF0000"/>
                </a:solidFill>
              </a:rPr>
              <a:t>more</a:t>
            </a:r>
            <a:r>
              <a:rPr lang="en-US" sz="2600" dirty="0" smtClean="0">
                <a:solidFill>
                  <a:srgbClr val="FF0000"/>
                </a:solidFill>
              </a:rPr>
              <a:t> </a:t>
            </a:r>
            <a:r>
              <a:rPr lang="en-US" sz="2600" dirty="0"/>
              <a:t>affected than others – ex:  limestone and chalk.</a:t>
            </a:r>
          </a:p>
          <a:p>
            <a:pPr>
              <a:spcAft>
                <a:spcPts val="0"/>
              </a:spcAft>
            </a:pPr>
            <a:r>
              <a:rPr lang="en-US" sz="2600" dirty="0"/>
              <a:t>Acid Precipitation – compounds that combine with water in the atmosphere to produce </a:t>
            </a:r>
            <a:r>
              <a:rPr lang="en-US" sz="2600" b="1" dirty="0">
                <a:solidFill>
                  <a:srgbClr val="FF0000"/>
                </a:solidFill>
              </a:rPr>
              <a:t>weak acids </a:t>
            </a:r>
            <a:r>
              <a:rPr lang="en-US" sz="2600" dirty="0"/>
              <a:t>and fall to Earth.</a:t>
            </a:r>
          </a:p>
          <a:p>
            <a:endParaRPr lang="en-US" dirty="0"/>
          </a:p>
        </p:txBody>
      </p:sp>
      <p:pic>
        <p:nvPicPr>
          <p:cNvPr id="4" name="Picture 3"/>
          <p:cNvPicPr>
            <a:picLocks noChangeAspect="1"/>
          </p:cNvPicPr>
          <p:nvPr/>
        </p:nvPicPr>
        <p:blipFill>
          <a:blip r:embed="rId2" cstate="print"/>
          <a:stretch>
            <a:fillRect/>
          </a:stretch>
        </p:blipFill>
        <p:spPr>
          <a:xfrm>
            <a:off x="571500" y="1836494"/>
            <a:ext cx="3679382" cy="2293136"/>
          </a:xfrm>
          <a:prstGeom prst="rect">
            <a:avLst/>
          </a:prstGeom>
        </p:spPr>
      </p:pic>
      <p:pic>
        <p:nvPicPr>
          <p:cNvPr id="5" name="Picture 4"/>
          <p:cNvPicPr>
            <a:picLocks noChangeAspect="1"/>
          </p:cNvPicPr>
          <p:nvPr/>
        </p:nvPicPr>
        <p:blipFill>
          <a:blip r:embed="rId3" cstate="print"/>
          <a:stretch>
            <a:fillRect/>
          </a:stretch>
        </p:blipFill>
        <p:spPr>
          <a:xfrm>
            <a:off x="4673600" y="2046830"/>
            <a:ext cx="3898900" cy="2082800"/>
          </a:xfrm>
          <a:prstGeom prst="rect">
            <a:avLst/>
          </a:prstGeom>
        </p:spPr>
      </p:pic>
    </p:spTree>
    <p:extLst>
      <p:ext uri="{BB962C8B-B14F-4D97-AF65-F5344CB8AC3E}">
        <p14:creationId xmlns:p14="http://schemas.microsoft.com/office/powerpoint/2010/main" val="260992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MEASURING ACIDITY</a:t>
            </a:r>
          </a:p>
        </p:txBody>
      </p:sp>
      <p:sp>
        <p:nvSpPr>
          <p:cNvPr id="3" name="Content Placeholder 2"/>
          <p:cNvSpPr>
            <a:spLocks noGrp="1"/>
          </p:cNvSpPr>
          <p:nvPr>
            <p:ph idx="1"/>
          </p:nvPr>
        </p:nvSpPr>
        <p:spPr>
          <a:xfrm>
            <a:off x="803827" y="3779452"/>
            <a:ext cx="8001000" cy="2695182"/>
          </a:xfrm>
        </p:spPr>
        <p:txBody>
          <a:bodyPr>
            <a:normAutofit/>
          </a:bodyPr>
          <a:lstStyle/>
          <a:p>
            <a:pPr eaLnBrk="0" hangingPunct="0">
              <a:lnSpc>
                <a:spcPct val="120000"/>
              </a:lnSpc>
              <a:spcBef>
                <a:spcPct val="0"/>
              </a:spcBef>
              <a:spcAft>
                <a:spcPts val="0"/>
              </a:spcAft>
              <a:buClrTx/>
              <a:buSzTx/>
              <a:buFontTx/>
              <a:buNone/>
            </a:pPr>
            <a:r>
              <a:rPr lang="en-US" sz="2800" dirty="0"/>
              <a:t>The </a:t>
            </a:r>
            <a:r>
              <a:rPr lang="en-US" sz="2800" b="1" dirty="0">
                <a:solidFill>
                  <a:srgbClr val="FF0000"/>
                </a:solidFill>
              </a:rPr>
              <a:t>pH scale</a:t>
            </a:r>
            <a:r>
              <a:rPr lang="en-US" sz="2800" dirty="0">
                <a:solidFill>
                  <a:srgbClr val="FF0000"/>
                </a:solidFill>
              </a:rPr>
              <a:t> </a:t>
            </a:r>
            <a:r>
              <a:rPr lang="en-US" sz="2800" dirty="0" smtClean="0"/>
              <a:t>is used</a:t>
            </a:r>
            <a:r>
              <a:rPr lang="en-US" sz="2800" dirty="0" smtClean="0">
                <a:solidFill>
                  <a:srgbClr val="FF0000"/>
                </a:solidFill>
              </a:rPr>
              <a:t> </a:t>
            </a:r>
            <a:r>
              <a:rPr lang="en-US" sz="2800" dirty="0" smtClean="0"/>
              <a:t>to </a:t>
            </a:r>
            <a:r>
              <a:rPr lang="en-US" sz="2800" dirty="0"/>
              <a:t>measure how acidic or basic a liquid is. Distilled water is a </a:t>
            </a:r>
            <a:r>
              <a:rPr lang="en-US" sz="2800" b="1" dirty="0">
                <a:solidFill>
                  <a:srgbClr val="FF0000"/>
                </a:solidFill>
              </a:rPr>
              <a:t>neutral 7</a:t>
            </a:r>
            <a:r>
              <a:rPr lang="en-US" sz="2800" dirty="0"/>
              <a:t> (right in the middle). </a:t>
            </a:r>
          </a:p>
          <a:p>
            <a:pPr eaLnBrk="0" hangingPunct="0">
              <a:lnSpc>
                <a:spcPct val="120000"/>
              </a:lnSpc>
              <a:spcBef>
                <a:spcPct val="0"/>
              </a:spcBef>
              <a:spcAft>
                <a:spcPts val="0"/>
              </a:spcAft>
              <a:buFontTx/>
              <a:buChar char="•"/>
            </a:pPr>
            <a:r>
              <a:rPr lang="en-US" sz="2800" dirty="0"/>
              <a:t>Acids are from </a:t>
            </a:r>
            <a:r>
              <a:rPr lang="en-US" sz="2800" b="1" dirty="0">
                <a:solidFill>
                  <a:srgbClr val="FF0000"/>
                </a:solidFill>
              </a:rPr>
              <a:t>0 to 7</a:t>
            </a:r>
            <a:r>
              <a:rPr lang="en-US" sz="2800" dirty="0"/>
              <a:t>.</a:t>
            </a:r>
          </a:p>
          <a:p>
            <a:pPr eaLnBrk="0" hangingPunct="0">
              <a:lnSpc>
                <a:spcPct val="120000"/>
              </a:lnSpc>
              <a:spcBef>
                <a:spcPct val="0"/>
              </a:spcBef>
              <a:spcAft>
                <a:spcPts val="0"/>
              </a:spcAft>
              <a:buFontTx/>
              <a:buChar char="•"/>
            </a:pPr>
            <a:r>
              <a:rPr lang="en-US" sz="2800" dirty="0"/>
              <a:t>Bases are from </a:t>
            </a:r>
            <a:r>
              <a:rPr lang="en-US" sz="2800" b="1" dirty="0">
                <a:solidFill>
                  <a:srgbClr val="FF0000"/>
                </a:solidFill>
              </a:rPr>
              <a:t>7 to 14</a:t>
            </a:r>
            <a:r>
              <a:rPr lang="en-US" sz="2800" dirty="0"/>
              <a:t>.</a:t>
            </a:r>
          </a:p>
          <a:p>
            <a:endParaRPr lang="en-US" dirty="0"/>
          </a:p>
        </p:txBody>
      </p:sp>
      <p:grpSp>
        <p:nvGrpSpPr>
          <p:cNvPr id="4" name="Group 4"/>
          <p:cNvGrpSpPr>
            <a:grpSpLocks/>
          </p:cNvGrpSpPr>
          <p:nvPr/>
        </p:nvGrpSpPr>
        <p:grpSpPr bwMode="auto">
          <a:xfrm>
            <a:off x="1095685" y="1840706"/>
            <a:ext cx="6661150" cy="1611313"/>
            <a:chOff x="48" y="2495"/>
            <a:chExt cx="4196" cy="1015"/>
          </a:xfrm>
        </p:grpSpPr>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 y="2529"/>
              <a:ext cx="3856" cy="49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6"/>
            <p:cNvSpPr txBox="1">
              <a:spLocks noChangeArrowheads="1"/>
            </p:cNvSpPr>
            <p:nvPr/>
          </p:nvSpPr>
          <p:spPr bwMode="auto">
            <a:xfrm>
              <a:off x="214" y="2770"/>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0</a:t>
              </a:r>
            </a:p>
          </p:txBody>
        </p:sp>
        <p:sp>
          <p:nvSpPr>
            <p:cNvPr id="7" name="Text Box 7"/>
            <p:cNvSpPr txBox="1">
              <a:spLocks noChangeArrowheads="1"/>
            </p:cNvSpPr>
            <p:nvPr/>
          </p:nvSpPr>
          <p:spPr bwMode="auto">
            <a:xfrm>
              <a:off x="726" y="2770"/>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2</a:t>
              </a:r>
            </a:p>
          </p:txBody>
        </p:sp>
        <p:sp>
          <p:nvSpPr>
            <p:cNvPr id="8" name="Text Box 8"/>
            <p:cNvSpPr txBox="1">
              <a:spLocks noChangeArrowheads="1"/>
            </p:cNvSpPr>
            <p:nvPr/>
          </p:nvSpPr>
          <p:spPr bwMode="auto">
            <a:xfrm>
              <a:off x="1238" y="2770"/>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4</a:t>
              </a:r>
            </a:p>
          </p:txBody>
        </p:sp>
        <p:sp>
          <p:nvSpPr>
            <p:cNvPr id="9" name="Text Box 9"/>
            <p:cNvSpPr txBox="1">
              <a:spLocks noChangeArrowheads="1"/>
            </p:cNvSpPr>
            <p:nvPr/>
          </p:nvSpPr>
          <p:spPr bwMode="auto">
            <a:xfrm>
              <a:off x="1742" y="2770"/>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6</a:t>
              </a:r>
            </a:p>
          </p:txBody>
        </p:sp>
        <p:sp>
          <p:nvSpPr>
            <p:cNvPr id="10" name="Text Box 10"/>
            <p:cNvSpPr txBox="1">
              <a:spLocks noChangeArrowheads="1"/>
            </p:cNvSpPr>
            <p:nvPr/>
          </p:nvSpPr>
          <p:spPr bwMode="auto">
            <a:xfrm>
              <a:off x="2742" y="2770"/>
              <a:ext cx="29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10</a:t>
              </a:r>
            </a:p>
          </p:txBody>
        </p:sp>
        <p:sp>
          <p:nvSpPr>
            <p:cNvPr id="11" name="Text Box 11"/>
            <p:cNvSpPr txBox="1">
              <a:spLocks noChangeArrowheads="1"/>
            </p:cNvSpPr>
            <p:nvPr/>
          </p:nvSpPr>
          <p:spPr bwMode="auto">
            <a:xfrm>
              <a:off x="3238" y="2770"/>
              <a:ext cx="29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12</a:t>
              </a:r>
            </a:p>
          </p:txBody>
        </p:sp>
        <p:sp>
          <p:nvSpPr>
            <p:cNvPr id="12" name="Text Box 12"/>
            <p:cNvSpPr txBox="1">
              <a:spLocks noChangeArrowheads="1"/>
            </p:cNvSpPr>
            <p:nvPr/>
          </p:nvSpPr>
          <p:spPr bwMode="auto">
            <a:xfrm>
              <a:off x="3766" y="2770"/>
              <a:ext cx="29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14</a:t>
              </a:r>
            </a:p>
          </p:txBody>
        </p:sp>
        <p:sp>
          <p:nvSpPr>
            <p:cNvPr id="13" name="Text Box 13"/>
            <p:cNvSpPr txBox="1">
              <a:spLocks noChangeArrowheads="1"/>
            </p:cNvSpPr>
            <p:nvPr/>
          </p:nvSpPr>
          <p:spPr bwMode="auto">
            <a:xfrm>
              <a:off x="2262" y="2770"/>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8</a:t>
              </a:r>
            </a:p>
          </p:txBody>
        </p:sp>
        <p:sp>
          <p:nvSpPr>
            <p:cNvPr id="14" name="Text Box 14"/>
            <p:cNvSpPr txBox="1">
              <a:spLocks noChangeArrowheads="1"/>
            </p:cNvSpPr>
            <p:nvPr/>
          </p:nvSpPr>
          <p:spPr bwMode="auto">
            <a:xfrm>
              <a:off x="158" y="2495"/>
              <a:ext cx="3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pH</a:t>
              </a:r>
              <a:endParaRPr lang="en-US" sz="2400" b="1"/>
            </a:p>
          </p:txBody>
        </p:sp>
        <p:sp>
          <p:nvSpPr>
            <p:cNvPr id="15" name="Text Box 15"/>
            <p:cNvSpPr txBox="1">
              <a:spLocks noChangeArrowheads="1"/>
            </p:cNvSpPr>
            <p:nvPr/>
          </p:nvSpPr>
          <p:spPr bwMode="auto">
            <a:xfrm>
              <a:off x="3758" y="2495"/>
              <a:ext cx="3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bg1"/>
                  </a:solidFill>
                </a:rPr>
                <a:t>pH</a:t>
              </a:r>
              <a:endParaRPr lang="en-US" sz="2400" b="1"/>
            </a:p>
          </p:txBody>
        </p:sp>
        <p:sp>
          <p:nvSpPr>
            <p:cNvPr id="16" name="Rectangle 16"/>
            <p:cNvSpPr>
              <a:spLocks noChangeArrowheads="1"/>
            </p:cNvSpPr>
            <p:nvPr/>
          </p:nvSpPr>
          <p:spPr bwMode="auto">
            <a:xfrm>
              <a:off x="2848" y="3106"/>
              <a:ext cx="13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b="1"/>
                <a:t>Basic:  Low H</a:t>
              </a:r>
              <a:r>
                <a:rPr lang="en-US" b="1" baseline="30000"/>
                <a:t>+</a:t>
              </a:r>
              <a:r>
                <a:rPr lang="en-US" b="1"/>
                <a:t> concentration</a:t>
              </a:r>
              <a:endParaRPr lang="en-US" sz="1600" b="1"/>
            </a:p>
          </p:txBody>
        </p:sp>
        <p:sp>
          <p:nvSpPr>
            <p:cNvPr id="17" name="Rectangle 17"/>
            <p:cNvSpPr>
              <a:spLocks noChangeArrowheads="1"/>
            </p:cNvSpPr>
            <p:nvPr/>
          </p:nvSpPr>
          <p:spPr bwMode="auto">
            <a:xfrm>
              <a:off x="48" y="3106"/>
              <a:ext cx="135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b="1"/>
                <a:t>Acidic:  High H</a:t>
              </a:r>
              <a:r>
                <a:rPr lang="en-US" b="1" baseline="30000"/>
                <a:t>+</a:t>
              </a:r>
              <a:r>
                <a:rPr lang="en-US" b="1"/>
                <a:t> concentration</a:t>
              </a:r>
              <a:endParaRPr lang="en-US" sz="1600" b="1"/>
            </a:p>
          </p:txBody>
        </p:sp>
      </p:grpSp>
    </p:spTree>
    <p:extLst>
      <p:ext uri="{BB962C8B-B14F-4D97-AF65-F5344CB8AC3E}">
        <p14:creationId xmlns:p14="http://schemas.microsoft.com/office/powerpoint/2010/main" val="370249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HOW ACID RAIN FORMS</a:t>
            </a:r>
          </a:p>
        </p:txBody>
      </p:sp>
      <p:sp>
        <p:nvSpPr>
          <p:cNvPr id="3" name="Content Placeholder 2"/>
          <p:cNvSpPr>
            <a:spLocks noGrp="1"/>
          </p:cNvSpPr>
          <p:nvPr>
            <p:ph idx="1"/>
          </p:nvPr>
        </p:nvSpPr>
        <p:spPr>
          <a:xfrm>
            <a:off x="571500" y="1688361"/>
            <a:ext cx="4769757" cy="4987637"/>
          </a:xfrm>
        </p:spPr>
        <p:txBody>
          <a:bodyPr>
            <a:normAutofit/>
          </a:bodyPr>
          <a:lstStyle/>
          <a:p>
            <a:pPr marL="0" indent="0">
              <a:lnSpc>
                <a:spcPct val="120000"/>
              </a:lnSpc>
              <a:spcAft>
                <a:spcPts val="0"/>
              </a:spcAft>
              <a:buNone/>
            </a:pPr>
            <a:r>
              <a:rPr lang="en-US" sz="2800" b="1" dirty="0">
                <a:solidFill>
                  <a:srgbClr val="FF0000"/>
                </a:solidFill>
              </a:rPr>
              <a:t>Natural</a:t>
            </a:r>
            <a:r>
              <a:rPr lang="en-US" sz="2800" b="1" dirty="0"/>
              <a:t> Process:</a:t>
            </a:r>
          </a:p>
          <a:p>
            <a:pPr>
              <a:lnSpc>
                <a:spcPct val="120000"/>
              </a:lnSpc>
              <a:spcAft>
                <a:spcPts val="0"/>
              </a:spcAft>
            </a:pPr>
            <a:r>
              <a:rPr lang="en-US" sz="2800" dirty="0"/>
              <a:t>CO</a:t>
            </a:r>
            <a:r>
              <a:rPr lang="en-US" sz="2800" baseline="-25000" dirty="0"/>
              <a:t>2</a:t>
            </a:r>
            <a:r>
              <a:rPr lang="en-US" sz="2800" dirty="0"/>
              <a:t> in atmosphere </a:t>
            </a:r>
            <a:r>
              <a:rPr lang="en-US" sz="2800" b="1" dirty="0">
                <a:solidFill>
                  <a:srgbClr val="FF0000"/>
                </a:solidFill>
              </a:rPr>
              <a:t>reacts</a:t>
            </a:r>
            <a:r>
              <a:rPr lang="en-US" sz="2800" dirty="0"/>
              <a:t> with water to form carbonic acid – most common natural acid.</a:t>
            </a:r>
          </a:p>
          <a:p>
            <a:pPr marL="0" indent="0">
              <a:lnSpc>
                <a:spcPct val="120000"/>
              </a:lnSpc>
              <a:spcAft>
                <a:spcPts val="0"/>
              </a:spcAft>
              <a:buNone/>
            </a:pPr>
            <a:endParaRPr lang="en-US" b="1" dirty="0"/>
          </a:p>
        </p:txBody>
      </p:sp>
      <p:pic>
        <p:nvPicPr>
          <p:cNvPr id="5" name="Picture 4"/>
          <p:cNvPicPr>
            <a:picLocks noChangeAspect="1"/>
          </p:cNvPicPr>
          <p:nvPr/>
        </p:nvPicPr>
        <p:blipFill>
          <a:blip r:embed="rId2" cstate="print"/>
          <a:stretch>
            <a:fillRect/>
          </a:stretch>
        </p:blipFill>
        <p:spPr>
          <a:xfrm>
            <a:off x="5529380" y="2389508"/>
            <a:ext cx="3425774" cy="2933700"/>
          </a:xfrm>
          <a:prstGeom prst="rect">
            <a:avLst/>
          </a:prstGeom>
        </p:spPr>
      </p:pic>
    </p:spTree>
    <p:extLst>
      <p:ext uri="{BB962C8B-B14F-4D97-AF65-F5344CB8AC3E}">
        <p14:creationId xmlns:p14="http://schemas.microsoft.com/office/powerpoint/2010/main" val="414916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HOW ACID RAIN FORMS</a:t>
            </a:r>
          </a:p>
        </p:txBody>
      </p:sp>
      <p:sp>
        <p:nvSpPr>
          <p:cNvPr id="3" name="Content Placeholder 2"/>
          <p:cNvSpPr>
            <a:spLocks noGrp="1"/>
          </p:cNvSpPr>
          <p:nvPr>
            <p:ph idx="1"/>
          </p:nvPr>
        </p:nvSpPr>
        <p:spPr>
          <a:xfrm>
            <a:off x="571500" y="1688361"/>
            <a:ext cx="4957880" cy="4987637"/>
          </a:xfrm>
        </p:spPr>
        <p:txBody>
          <a:bodyPr>
            <a:normAutofit/>
          </a:bodyPr>
          <a:lstStyle/>
          <a:p>
            <a:pPr marL="0" indent="0">
              <a:lnSpc>
                <a:spcPct val="120000"/>
              </a:lnSpc>
              <a:spcAft>
                <a:spcPts val="0"/>
              </a:spcAft>
              <a:buNone/>
            </a:pPr>
            <a:r>
              <a:rPr lang="en-US" b="1" dirty="0" smtClean="0"/>
              <a:t>Human </a:t>
            </a:r>
            <a:r>
              <a:rPr lang="en-US" b="1" dirty="0"/>
              <a:t>Impact:</a:t>
            </a:r>
          </a:p>
          <a:p>
            <a:pPr marL="0" indent="0">
              <a:lnSpc>
                <a:spcPct val="120000"/>
              </a:lnSpc>
              <a:spcAft>
                <a:spcPts val="0"/>
              </a:spcAft>
              <a:buNone/>
            </a:pPr>
            <a:r>
              <a:rPr lang="en-US" b="1" dirty="0">
                <a:solidFill>
                  <a:srgbClr val="FF0000"/>
                </a:solidFill>
              </a:rPr>
              <a:t>SO</a:t>
            </a:r>
            <a:r>
              <a:rPr lang="en-US" sz="2200" b="1" baseline="-25000" dirty="0">
                <a:solidFill>
                  <a:srgbClr val="FF0000"/>
                </a:solidFill>
              </a:rPr>
              <a:t>2</a:t>
            </a:r>
            <a:r>
              <a:rPr lang="en-US" dirty="0"/>
              <a:t> (sulfur dioxide) and </a:t>
            </a:r>
            <a:r>
              <a:rPr lang="en-US" b="1" dirty="0">
                <a:solidFill>
                  <a:srgbClr val="FF0000"/>
                </a:solidFill>
              </a:rPr>
              <a:t>NO</a:t>
            </a:r>
            <a:r>
              <a:rPr lang="en-US" b="1" baseline="-25000" dirty="0">
                <a:solidFill>
                  <a:srgbClr val="FF0000"/>
                </a:solidFill>
              </a:rPr>
              <a:t>X</a:t>
            </a:r>
            <a:r>
              <a:rPr lang="en-US" dirty="0"/>
              <a:t> (nitrous oxides) released into atmosphere.</a:t>
            </a:r>
          </a:p>
          <a:p>
            <a:pPr>
              <a:lnSpc>
                <a:spcPct val="120000"/>
              </a:lnSpc>
              <a:spcAft>
                <a:spcPts val="0"/>
              </a:spcAft>
            </a:pPr>
            <a:r>
              <a:rPr lang="en-US" dirty="0"/>
              <a:t>SO</a:t>
            </a:r>
            <a:r>
              <a:rPr lang="en-US" baseline="-25000" dirty="0"/>
              <a:t>2</a:t>
            </a:r>
            <a:r>
              <a:rPr lang="en-US" dirty="0"/>
              <a:t> sources include </a:t>
            </a:r>
            <a:r>
              <a:rPr lang="en-US" b="1" dirty="0"/>
              <a:t>coal-fired power plants</a:t>
            </a:r>
            <a:r>
              <a:rPr lang="en-US" dirty="0"/>
              <a:t>, industries, </a:t>
            </a:r>
            <a:r>
              <a:rPr lang="en-US" b="1" dirty="0">
                <a:solidFill>
                  <a:srgbClr val="FF0000"/>
                </a:solidFill>
              </a:rPr>
              <a:t>volcanoes</a:t>
            </a:r>
            <a:r>
              <a:rPr lang="en-US" dirty="0"/>
              <a:t>.</a:t>
            </a:r>
          </a:p>
          <a:p>
            <a:pPr>
              <a:lnSpc>
                <a:spcPct val="120000"/>
              </a:lnSpc>
              <a:spcAft>
                <a:spcPts val="0"/>
              </a:spcAft>
            </a:pPr>
            <a:r>
              <a:rPr lang="en-US" dirty="0"/>
              <a:t>NO</a:t>
            </a:r>
            <a:r>
              <a:rPr lang="en-US" baseline="-25000" dirty="0"/>
              <a:t>x</a:t>
            </a:r>
            <a:r>
              <a:rPr lang="en-US" dirty="0"/>
              <a:t> sources include </a:t>
            </a:r>
            <a:r>
              <a:rPr lang="en-US" b="1" dirty="0">
                <a:solidFill>
                  <a:srgbClr val="FF0000"/>
                </a:solidFill>
              </a:rPr>
              <a:t>vehicles</a:t>
            </a:r>
            <a:r>
              <a:rPr lang="en-US" dirty="0">
                <a:solidFill>
                  <a:srgbClr val="FF0000"/>
                </a:solidFill>
              </a:rPr>
              <a:t> </a:t>
            </a:r>
            <a:r>
              <a:rPr lang="en-US" dirty="0"/>
              <a:t>and </a:t>
            </a:r>
            <a:r>
              <a:rPr lang="en-US" b="1" dirty="0">
                <a:solidFill>
                  <a:srgbClr val="FF0000"/>
                </a:solidFill>
              </a:rPr>
              <a:t>fuel combustion</a:t>
            </a:r>
            <a:r>
              <a:rPr lang="en-US" dirty="0"/>
              <a:t>.</a:t>
            </a:r>
          </a:p>
          <a:p>
            <a:pPr marL="0" indent="0">
              <a:lnSpc>
                <a:spcPct val="120000"/>
              </a:lnSpc>
              <a:spcAft>
                <a:spcPts val="0"/>
              </a:spcAft>
              <a:buNone/>
            </a:pPr>
            <a:r>
              <a:rPr lang="en-US" dirty="0"/>
              <a:t>Pollution may move </a:t>
            </a:r>
            <a:r>
              <a:rPr lang="en-US" b="1" dirty="0">
                <a:solidFill>
                  <a:srgbClr val="FF0000"/>
                </a:solidFill>
              </a:rPr>
              <a:t>large</a:t>
            </a:r>
            <a:r>
              <a:rPr lang="en-US" dirty="0">
                <a:solidFill>
                  <a:srgbClr val="FF0000"/>
                </a:solidFill>
              </a:rPr>
              <a:t> </a:t>
            </a:r>
            <a:r>
              <a:rPr lang="en-US" b="1" dirty="0">
                <a:solidFill>
                  <a:srgbClr val="FF0000"/>
                </a:solidFill>
              </a:rPr>
              <a:t>distances</a:t>
            </a:r>
            <a:r>
              <a:rPr lang="en-US" dirty="0">
                <a:solidFill>
                  <a:srgbClr val="FF0000"/>
                </a:solidFill>
              </a:rPr>
              <a:t> </a:t>
            </a:r>
            <a:r>
              <a:rPr lang="en-US" dirty="0"/>
              <a:t>before acid rain falls.</a:t>
            </a:r>
          </a:p>
        </p:txBody>
      </p:sp>
      <p:pic>
        <p:nvPicPr>
          <p:cNvPr id="5" name="Picture 4"/>
          <p:cNvPicPr>
            <a:picLocks noChangeAspect="1"/>
          </p:cNvPicPr>
          <p:nvPr/>
        </p:nvPicPr>
        <p:blipFill>
          <a:blip r:embed="rId2" cstate="print"/>
          <a:stretch>
            <a:fillRect/>
          </a:stretch>
        </p:blipFill>
        <p:spPr>
          <a:xfrm>
            <a:off x="5529380" y="2389508"/>
            <a:ext cx="3425774" cy="2933700"/>
          </a:xfrm>
          <a:prstGeom prst="rect">
            <a:avLst/>
          </a:prstGeom>
        </p:spPr>
      </p:pic>
    </p:spTree>
    <p:extLst>
      <p:ext uri="{BB962C8B-B14F-4D97-AF65-F5344CB8AC3E}">
        <p14:creationId xmlns:p14="http://schemas.microsoft.com/office/powerpoint/2010/main" val="267284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pH OF ACID RAIN</a:t>
            </a:r>
          </a:p>
        </p:txBody>
      </p:sp>
      <p:sp>
        <p:nvSpPr>
          <p:cNvPr id="3" name="Content Placeholder 2"/>
          <p:cNvSpPr>
            <a:spLocks noGrp="1"/>
          </p:cNvSpPr>
          <p:nvPr>
            <p:ph idx="1"/>
          </p:nvPr>
        </p:nvSpPr>
        <p:spPr>
          <a:xfrm>
            <a:off x="272143" y="1905000"/>
            <a:ext cx="7899400" cy="4832956"/>
          </a:xfrm>
        </p:spPr>
        <p:txBody>
          <a:bodyPr>
            <a:normAutofit/>
          </a:bodyPr>
          <a:lstStyle/>
          <a:p>
            <a:r>
              <a:rPr lang="en-US" sz="2800" b="1" dirty="0" smtClean="0">
                <a:solidFill>
                  <a:srgbClr val="FF0000"/>
                </a:solidFill>
              </a:rPr>
              <a:t>Normal</a:t>
            </a:r>
            <a:r>
              <a:rPr lang="en-US" sz="2800" dirty="0" smtClean="0">
                <a:solidFill>
                  <a:srgbClr val="FF0000"/>
                </a:solidFill>
              </a:rPr>
              <a:t> </a:t>
            </a:r>
            <a:r>
              <a:rPr lang="en-US" sz="2800" dirty="0"/>
              <a:t>rainfall has a pH of 5.6 from reaction with CO</a:t>
            </a:r>
            <a:r>
              <a:rPr lang="en-US" sz="2800" baseline="-25000" dirty="0"/>
              <a:t>2</a:t>
            </a:r>
            <a:r>
              <a:rPr lang="en-US" sz="2800" dirty="0"/>
              <a:t> in atmosphere.</a:t>
            </a:r>
          </a:p>
          <a:p>
            <a:r>
              <a:rPr lang="en-US" sz="2800" b="1" dirty="0">
                <a:solidFill>
                  <a:srgbClr val="FF0000"/>
                </a:solidFill>
              </a:rPr>
              <a:t>Acid</a:t>
            </a:r>
            <a:r>
              <a:rPr lang="en-US" sz="2800" dirty="0">
                <a:solidFill>
                  <a:srgbClr val="FF0000"/>
                </a:solidFill>
              </a:rPr>
              <a:t> </a:t>
            </a:r>
            <a:r>
              <a:rPr lang="en-US" sz="2800" dirty="0"/>
              <a:t>rain has a pH less than 5.6 and has been found as low as 4.2 in the U.S</a:t>
            </a:r>
            <a:r>
              <a:rPr lang="en-US" sz="2800" dirty="0" smtClean="0"/>
              <a:t>.</a:t>
            </a:r>
          </a:p>
          <a:p>
            <a:r>
              <a:rPr lang="en-US" sz="2800" dirty="0"/>
              <a:t>Around Pike County, GA., the average rain pH is 4.6</a:t>
            </a:r>
            <a:r>
              <a:rPr lang="en-US" sz="2800" dirty="0" smtClean="0"/>
              <a:t>.</a:t>
            </a:r>
          </a:p>
          <a:p>
            <a:r>
              <a:rPr lang="en-US" sz="2800" dirty="0"/>
              <a:t>English chemist Robert Angus Smith first used the phrase "acid rain" in 1852.</a:t>
            </a:r>
          </a:p>
          <a:p>
            <a:endParaRPr lang="en-US" sz="2800" dirty="0"/>
          </a:p>
          <a:p>
            <a:endParaRPr lang="en-US" sz="2800" dirty="0"/>
          </a:p>
          <a:p>
            <a:pPr marL="0" indent="0">
              <a:buNone/>
            </a:pPr>
            <a:endParaRPr lang="en-US" dirty="0"/>
          </a:p>
        </p:txBody>
      </p:sp>
    </p:spTree>
    <p:extLst>
      <p:ext uri="{BB962C8B-B14F-4D97-AF65-F5344CB8AC3E}">
        <p14:creationId xmlns:p14="http://schemas.microsoft.com/office/powerpoint/2010/main" val="176266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pH OF ACID RAIN</a:t>
            </a:r>
          </a:p>
        </p:txBody>
      </p:sp>
      <p:pic>
        <p:nvPicPr>
          <p:cNvPr id="5" name="Picture 4"/>
          <p:cNvPicPr>
            <a:picLocks noChangeAspect="1"/>
          </p:cNvPicPr>
          <p:nvPr/>
        </p:nvPicPr>
        <p:blipFill>
          <a:blip r:embed="rId2" cstate="print"/>
          <a:stretch>
            <a:fillRect/>
          </a:stretch>
        </p:blipFill>
        <p:spPr>
          <a:xfrm>
            <a:off x="1190170" y="1788377"/>
            <a:ext cx="7170059" cy="4949580"/>
          </a:xfrm>
          <a:prstGeom prst="rect">
            <a:avLst/>
          </a:prstGeom>
        </p:spPr>
      </p:pic>
      <p:sp>
        <p:nvSpPr>
          <p:cNvPr id="6" name="TextBox 5"/>
          <p:cNvSpPr txBox="1"/>
          <p:nvPr/>
        </p:nvSpPr>
        <p:spPr>
          <a:xfrm>
            <a:off x="5276953" y="6363577"/>
            <a:ext cx="3252005" cy="369332"/>
          </a:xfrm>
          <a:prstGeom prst="rect">
            <a:avLst/>
          </a:prstGeom>
          <a:noFill/>
        </p:spPr>
        <p:txBody>
          <a:bodyPr wrap="none" rtlCol="0">
            <a:spAutoFit/>
          </a:bodyPr>
          <a:lstStyle/>
          <a:p>
            <a:r>
              <a:rPr lang="en-US" i="1" dirty="0"/>
              <a:t>Map &amp; DC average source: USGS</a:t>
            </a:r>
          </a:p>
        </p:txBody>
      </p:sp>
    </p:spTree>
    <p:extLst>
      <p:ext uri="{BB962C8B-B14F-4D97-AF65-F5344CB8AC3E}">
        <p14:creationId xmlns:p14="http://schemas.microsoft.com/office/powerpoint/2010/main" val="1441157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WEATHERING FROM ACID RAIN</a:t>
            </a:r>
          </a:p>
        </p:txBody>
      </p:sp>
      <p:sp>
        <p:nvSpPr>
          <p:cNvPr id="3" name="Content Placeholder 2"/>
          <p:cNvSpPr>
            <a:spLocks noGrp="1"/>
          </p:cNvSpPr>
          <p:nvPr>
            <p:ph idx="1"/>
          </p:nvPr>
        </p:nvSpPr>
        <p:spPr>
          <a:xfrm>
            <a:off x="571500" y="1905000"/>
            <a:ext cx="5577419" cy="4430228"/>
          </a:xfrm>
        </p:spPr>
        <p:txBody>
          <a:bodyPr>
            <a:normAutofit/>
          </a:bodyPr>
          <a:lstStyle/>
          <a:p>
            <a:r>
              <a:rPr lang="en-US" sz="2800" dirty="0"/>
              <a:t>Acid rain slowly </a:t>
            </a:r>
            <a:r>
              <a:rPr lang="en-US" sz="2800" b="1" dirty="0" smtClean="0">
                <a:solidFill>
                  <a:srgbClr val="FF0000"/>
                </a:solidFill>
              </a:rPr>
              <a:t>reacts with</a:t>
            </a:r>
            <a:r>
              <a:rPr lang="en-US" sz="2800" dirty="0" smtClean="0">
                <a:solidFill>
                  <a:srgbClr val="FF0000"/>
                </a:solidFill>
              </a:rPr>
              <a:t> </a:t>
            </a:r>
            <a:r>
              <a:rPr lang="en-US" sz="2800" dirty="0"/>
              <a:t>rocks due to chemical reactions between the acid and the minerals in the rock.</a:t>
            </a:r>
          </a:p>
          <a:p>
            <a:r>
              <a:rPr lang="en-US" sz="2800" b="1" dirty="0">
                <a:solidFill>
                  <a:srgbClr val="FF0000"/>
                </a:solidFill>
              </a:rPr>
              <a:t>Differential Weathering</a:t>
            </a:r>
            <a:r>
              <a:rPr lang="en-US" sz="2800" dirty="0"/>
              <a:t>:  Softer, less resistant rocks wear away at a faster rate than more weather resistant rocks.  </a:t>
            </a:r>
          </a:p>
        </p:txBody>
      </p:sp>
      <p:pic>
        <p:nvPicPr>
          <p:cNvPr id="4" name="Picture 3"/>
          <p:cNvPicPr>
            <a:picLocks noChangeAspect="1"/>
          </p:cNvPicPr>
          <p:nvPr/>
        </p:nvPicPr>
        <p:blipFill>
          <a:blip r:embed="rId2" cstate="print"/>
          <a:stretch>
            <a:fillRect/>
          </a:stretch>
        </p:blipFill>
        <p:spPr>
          <a:xfrm>
            <a:off x="6466588" y="1905000"/>
            <a:ext cx="1879600" cy="2222500"/>
          </a:xfrm>
          <a:prstGeom prst="rect">
            <a:avLst/>
          </a:prstGeom>
        </p:spPr>
      </p:pic>
      <p:pic>
        <p:nvPicPr>
          <p:cNvPr id="5" name="Picture 4"/>
          <p:cNvPicPr>
            <a:picLocks noChangeAspect="1"/>
          </p:cNvPicPr>
          <p:nvPr/>
        </p:nvPicPr>
        <p:blipFill>
          <a:blip r:embed="rId3" cstate="print"/>
          <a:stretch>
            <a:fillRect/>
          </a:stretch>
        </p:blipFill>
        <p:spPr>
          <a:xfrm>
            <a:off x="6466588" y="4138128"/>
            <a:ext cx="1879600" cy="2197100"/>
          </a:xfrm>
          <a:prstGeom prst="rect">
            <a:avLst/>
          </a:prstGeom>
        </p:spPr>
      </p:pic>
    </p:spTree>
    <p:extLst>
      <p:ext uri="{BB962C8B-B14F-4D97-AF65-F5344CB8AC3E}">
        <p14:creationId xmlns:p14="http://schemas.microsoft.com/office/powerpoint/2010/main" val="184968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WEATHERING FROM ACID RAIN</a:t>
            </a:r>
          </a:p>
        </p:txBody>
      </p:sp>
      <p:sp>
        <p:nvSpPr>
          <p:cNvPr id="3" name="Content Placeholder 2"/>
          <p:cNvSpPr>
            <a:spLocks noGrp="1"/>
          </p:cNvSpPr>
          <p:nvPr>
            <p:ph idx="1"/>
          </p:nvPr>
        </p:nvSpPr>
        <p:spPr>
          <a:xfrm>
            <a:off x="571500" y="1905000"/>
            <a:ext cx="5577419" cy="4430228"/>
          </a:xfrm>
        </p:spPr>
        <p:txBody>
          <a:bodyPr>
            <a:normAutofit/>
          </a:bodyPr>
          <a:lstStyle/>
          <a:p>
            <a:r>
              <a:rPr lang="en-US" sz="2800" b="1" dirty="0" smtClean="0">
                <a:solidFill>
                  <a:srgbClr val="FF0000"/>
                </a:solidFill>
              </a:rPr>
              <a:t>Limestone </a:t>
            </a:r>
            <a:r>
              <a:rPr lang="en-US" sz="2800" b="1" dirty="0">
                <a:solidFill>
                  <a:srgbClr val="FF0000"/>
                </a:solidFill>
              </a:rPr>
              <a:t>and chalk </a:t>
            </a:r>
            <a:r>
              <a:rPr lang="en-US" sz="2800" dirty="0"/>
              <a:t>are made of a mineral called calcium carbonate and weather more </a:t>
            </a:r>
            <a:r>
              <a:rPr lang="en-US" sz="2800" b="1" dirty="0">
                <a:solidFill>
                  <a:srgbClr val="FF0000"/>
                </a:solidFill>
              </a:rPr>
              <a:t>quickly</a:t>
            </a:r>
            <a:r>
              <a:rPr lang="en-US" sz="2800" dirty="0">
                <a:solidFill>
                  <a:srgbClr val="FF0000"/>
                </a:solidFill>
              </a:rPr>
              <a:t> </a:t>
            </a:r>
            <a:r>
              <a:rPr lang="en-US" sz="2800" dirty="0"/>
              <a:t>because rainwater contains a weak carbonic acid</a:t>
            </a:r>
          </a:p>
          <a:p>
            <a:r>
              <a:rPr lang="en-US" sz="2800" b="1" dirty="0">
                <a:solidFill>
                  <a:srgbClr val="FF0000"/>
                </a:solidFill>
              </a:rPr>
              <a:t>More</a:t>
            </a:r>
            <a:r>
              <a:rPr lang="en-US" sz="2800" dirty="0">
                <a:solidFill>
                  <a:srgbClr val="FF0000"/>
                </a:solidFill>
              </a:rPr>
              <a:t> </a:t>
            </a:r>
            <a:r>
              <a:rPr lang="en-US" sz="2800" dirty="0"/>
              <a:t>exposure to acid rain results in more </a:t>
            </a:r>
            <a:r>
              <a:rPr lang="en-US" sz="2800" b="1" dirty="0">
                <a:solidFill>
                  <a:srgbClr val="FF0000"/>
                </a:solidFill>
              </a:rPr>
              <a:t>rapid</a:t>
            </a:r>
            <a:r>
              <a:rPr lang="en-US" sz="2800" dirty="0">
                <a:solidFill>
                  <a:srgbClr val="FF0000"/>
                </a:solidFill>
              </a:rPr>
              <a:t> </a:t>
            </a:r>
            <a:r>
              <a:rPr lang="en-US" sz="2800" dirty="0"/>
              <a:t>weathering.</a:t>
            </a:r>
          </a:p>
        </p:txBody>
      </p:sp>
      <p:pic>
        <p:nvPicPr>
          <p:cNvPr id="4" name="Picture 3"/>
          <p:cNvPicPr>
            <a:picLocks noChangeAspect="1"/>
          </p:cNvPicPr>
          <p:nvPr/>
        </p:nvPicPr>
        <p:blipFill>
          <a:blip r:embed="rId2" cstate="print"/>
          <a:stretch>
            <a:fillRect/>
          </a:stretch>
        </p:blipFill>
        <p:spPr>
          <a:xfrm>
            <a:off x="6466588" y="1905000"/>
            <a:ext cx="1879600" cy="2222500"/>
          </a:xfrm>
          <a:prstGeom prst="rect">
            <a:avLst/>
          </a:prstGeom>
        </p:spPr>
      </p:pic>
      <p:pic>
        <p:nvPicPr>
          <p:cNvPr id="5" name="Picture 4"/>
          <p:cNvPicPr>
            <a:picLocks noChangeAspect="1"/>
          </p:cNvPicPr>
          <p:nvPr/>
        </p:nvPicPr>
        <p:blipFill>
          <a:blip r:embed="rId3" cstate="print"/>
          <a:stretch>
            <a:fillRect/>
          </a:stretch>
        </p:blipFill>
        <p:spPr>
          <a:xfrm>
            <a:off x="6466588" y="4138128"/>
            <a:ext cx="1879600" cy="2197100"/>
          </a:xfrm>
          <a:prstGeom prst="rect">
            <a:avLst/>
          </a:prstGeom>
        </p:spPr>
      </p:pic>
    </p:spTree>
    <p:extLst>
      <p:ext uri="{BB962C8B-B14F-4D97-AF65-F5344CB8AC3E}">
        <p14:creationId xmlns:p14="http://schemas.microsoft.com/office/powerpoint/2010/main" val="396010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WEATHERING AN OBELISK</a:t>
            </a:r>
          </a:p>
        </p:txBody>
      </p:sp>
      <p:sp>
        <p:nvSpPr>
          <p:cNvPr id="3" name="Content Placeholder 2"/>
          <p:cNvSpPr>
            <a:spLocks noGrp="1"/>
          </p:cNvSpPr>
          <p:nvPr>
            <p:ph idx="1"/>
          </p:nvPr>
        </p:nvSpPr>
        <p:spPr>
          <a:xfrm>
            <a:off x="2351314" y="1905000"/>
            <a:ext cx="4673600" cy="4755508"/>
          </a:xfrm>
        </p:spPr>
        <p:txBody>
          <a:bodyPr>
            <a:normAutofit fontScale="85000" lnSpcReduction="10000"/>
          </a:bodyPr>
          <a:lstStyle/>
          <a:p>
            <a:r>
              <a:rPr lang="en-US" dirty="0"/>
              <a:t>Cleopatra’s Needle was carved from granite, a hard tough, crystalline rock in Egypt around 1450B.C. </a:t>
            </a:r>
          </a:p>
          <a:p>
            <a:r>
              <a:rPr lang="en-US" dirty="0"/>
              <a:t>It stood in the dry, hot Egyptian desert for over 3000 years.  During that time, the hieroglyphs remained distinct.</a:t>
            </a:r>
          </a:p>
          <a:p>
            <a:r>
              <a:rPr lang="en-US" dirty="0"/>
              <a:t>In 1800, the monument was moved to New York City.  </a:t>
            </a:r>
          </a:p>
          <a:p>
            <a:r>
              <a:rPr lang="en-US" dirty="0"/>
              <a:t>Almost immediately, the hieroglyphs began to fade and the Egyptian writing became unreadable.</a:t>
            </a:r>
          </a:p>
          <a:p>
            <a:endParaRPr lang="en-US" dirty="0"/>
          </a:p>
        </p:txBody>
      </p:sp>
      <p:pic>
        <p:nvPicPr>
          <p:cNvPr id="4" name="Picture 3"/>
          <p:cNvPicPr>
            <a:picLocks noChangeAspect="1"/>
          </p:cNvPicPr>
          <p:nvPr/>
        </p:nvPicPr>
        <p:blipFill>
          <a:blip r:embed="rId2" cstate="print"/>
          <a:stretch>
            <a:fillRect/>
          </a:stretch>
        </p:blipFill>
        <p:spPr>
          <a:xfrm>
            <a:off x="322638" y="2129341"/>
            <a:ext cx="1908327" cy="3037746"/>
          </a:xfrm>
          <a:prstGeom prst="rect">
            <a:avLst/>
          </a:prstGeom>
        </p:spPr>
      </p:pic>
      <p:pic>
        <p:nvPicPr>
          <p:cNvPr id="5" name="Picture 4"/>
          <p:cNvPicPr>
            <a:picLocks noChangeAspect="1"/>
          </p:cNvPicPr>
          <p:nvPr/>
        </p:nvPicPr>
        <p:blipFill>
          <a:blip r:embed="rId3" cstate="print"/>
          <a:stretch>
            <a:fillRect/>
          </a:stretch>
        </p:blipFill>
        <p:spPr>
          <a:xfrm>
            <a:off x="7184571" y="2113850"/>
            <a:ext cx="1704602" cy="3053237"/>
          </a:xfrm>
          <a:prstGeom prst="rect">
            <a:avLst/>
          </a:prstGeom>
        </p:spPr>
      </p:pic>
      <p:sp>
        <p:nvSpPr>
          <p:cNvPr id="6" name="TextBox 5"/>
          <p:cNvSpPr txBox="1"/>
          <p:nvPr/>
        </p:nvSpPr>
        <p:spPr>
          <a:xfrm>
            <a:off x="6680546" y="5824023"/>
            <a:ext cx="2208627"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b="1" i="1" dirty="0">
                <a:hlinkClick r:id="rId4"/>
              </a:rPr>
              <a:t>Chemical Weathering Video</a:t>
            </a:r>
            <a:endParaRPr lang="en-US" b="1" i="1" dirty="0"/>
          </a:p>
        </p:txBody>
      </p:sp>
    </p:spTree>
    <p:extLst>
      <p:ext uri="{BB962C8B-B14F-4D97-AF65-F5344CB8AC3E}">
        <p14:creationId xmlns:p14="http://schemas.microsoft.com/office/powerpoint/2010/main" val="199359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a:t>
            </a:r>
          </a:p>
        </p:txBody>
      </p:sp>
      <p:sp>
        <p:nvSpPr>
          <p:cNvPr id="3" name="Content Placeholder 2"/>
          <p:cNvSpPr>
            <a:spLocks noGrp="1"/>
          </p:cNvSpPr>
          <p:nvPr>
            <p:ph idx="1"/>
          </p:nvPr>
        </p:nvSpPr>
        <p:spPr>
          <a:xfrm>
            <a:off x="571500" y="1905000"/>
            <a:ext cx="4833973" cy="4114800"/>
          </a:xfrm>
        </p:spPr>
        <p:txBody>
          <a:bodyPr/>
          <a:lstStyle/>
          <a:p>
            <a:pPr marL="0" indent="0">
              <a:buNone/>
            </a:pPr>
            <a:r>
              <a:rPr lang="en-US" dirty="0"/>
              <a:t>Which common acid is found naturally in rain?</a:t>
            </a:r>
          </a:p>
          <a:p>
            <a:pPr>
              <a:buAutoNum type="alphaUcPeriod"/>
            </a:pPr>
            <a:r>
              <a:rPr lang="en-US" dirty="0"/>
              <a:t>Carbonic Acid</a:t>
            </a:r>
          </a:p>
          <a:p>
            <a:pPr>
              <a:buAutoNum type="alphaUcPeriod"/>
            </a:pPr>
            <a:r>
              <a:rPr lang="en-US" dirty="0"/>
              <a:t>Ascorbic Acid</a:t>
            </a:r>
          </a:p>
          <a:p>
            <a:pPr>
              <a:buAutoNum type="alphaUcPeriod"/>
            </a:pPr>
            <a:r>
              <a:rPr lang="en-US" dirty="0"/>
              <a:t>Sulfuric Acid</a:t>
            </a:r>
          </a:p>
          <a:p>
            <a:pPr>
              <a:buAutoNum type="alphaUcPeriod"/>
            </a:pPr>
            <a:r>
              <a:rPr lang="en-US" dirty="0"/>
              <a:t>Acetic Acid</a:t>
            </a:r>
          </a:p>
          <a:p>
            <a:pPr>
              <a:buAutoNum type="alphaUcPeriod"/>
            </a:pPr>
            <a:endParaRPr lang="en-US" dirty="0"/>
          </a:p>
        </p:txBody>
      </p:sp>
      <p:pic>
        <p:nvPicPr>
          <p:cNvPr id="6" name="Picture 5"/>
          <p:cNvPicPr>
            <a:picLocks noChangeAspect="1"/>
          </p:cNvPicPr>
          <p:nvPr/>
        </p:nvPicPr>
        <p:blipFill>
          <a:blip r:embed="rId3" cstate="print"/>
          <a:stretch>
            <a:fillRect/>
          </a:stretch>
        </p:blipFill>
        <p:spPr>
          <a:xfrm>
            <a:off x="4893129" y="1879600"/>
            <a:ext cx="3679371" cy="4337036"/>
          </a:xfrm>
          <a:prstGeom prst="rect">
            <a:avLst/>
          </a:prstGeom>
        </p:spPr>
      </p:pic>
      <p:sp>
        <p:nvSpPr>
          <p:cNvPr id="4" name="Rectangle 3"/>
          <p:cNvSpPr/>
          <p:nvPr/>
        </p:nvSpPr>
        <p:spPr>
          <a:xfrm>
            <a:off x="571500" y="2838450"/>
            <a:ext cx="2562225" cy="542925"/>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58370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15" y="274638"/>
            <a:ext cx="8472188" cy="1143000"/>
          </a:xfrm>
        </p:spPr>
        <p:txBody>
          <a:bodyPr/>
          <a:lstStyle/>
          <a:p>
            <a:r>
              <a:rPr lang="en-US" sz="4000" b="1" dirty="0"/>
              <a:t>Activity 1: </a:t>
            </a:r>
            <a:br>
              <a:rPr lang="en-US" sz="4000" b="1" dirty="0"/>
            </a:br>
            <a:r>
              <a:rPr lang="en-US" sz="4000" b="1" dirty="0"/>
              <a:t>Weathering from Acid Rain</a:t>
            </a:r>
          </a:p>
        </p:txBody>
      </p:sp>
      <p:sp>
        <p:nvSpPr>
          <p:cNvPr id="3" name="Content Placeholder 2"/>
          <p:cNvSpPr>
            <a:spLocks noGrp="1"/>
          </p:cNvSpPr>
          <p:nvPr>
            <p:ph idx="1"/>
          </p:nvPr>
        </p:nvSpPr>
        <p:spPr>
          <a:xfrm>
            <a:off x="2677931" y="1904999"/>
            <a:ext cx="5887188" cy="4507675"/>
          </a:xfrm>
        </p:spPr>
        <p:txBody>
          <a:bodyPr>
            <a:normAutofit fontScale="92500" lnSpcReduction="20000"/>
          </a:bodyPr>
          <a:lstStyle/>
          <a:p>
            <a:r>
              <a:rPr lang="en-US" dirty="0"/>
              <a:t>Acid rain is one way in which rocks can be chemically weathered.  It can harm forests and crops, damage bodies of water, and contribute to the damage of statues and buildings. </a:t>
            </a:r>
          </a:p>
          <a:p>
            <a:r>
              <a:rPr lang="en-US" dirty="0"/>
              <a:t>In this activity you will simulate the chemical weathering of limestone, which is a soft, sedimentary rock that reacts easily to acid rain. </a:t>
            </a:r>
          </a:p>
          <a:p>
            <a:r>
              <a:rPr lang="en-US" dirty="0"/>
              <a:t>Review instructions – use the pH chart on the following slide with your pH strips</a:t>
            </a:r>
          </a:p>
          <a:p>
            <a:r>
              <a:rPr lang="en-US" dirty="0"/>
              <a:t>When finished with lab, complete the reading activity.</a:t>
            </a:r>
          </a:p>
        </p:txBody>
      </p:sp>
      <p:pic>
        <p:nvPicPr>
          <p:cNvPr id="4" name="Picture 3"/>
          <p:cNvPicPr>
            <a:picLocks noChangeAspect="1"/>
          </p:cNvPicPr>
          <p:nvPr/>
        </p:nvPicPr>
        <p:blipFill>
          <a:blip r:embed="rId2" cstate="print"/>
          <a:stretch>
            <a:fillRect/>
          </a:stretch>
        </p:blipFill>
        <p:spPr>
          <a:xfrm>
            <a:off x="670759" y="2633119"/>
            <a:ext cx="1697403" cy="2650331"/>
          </a:xfrm>
          <a:prstGeom prst="rect">
            <a:avLst/>
          </a:prstGeom>
        </p:spPr>
      </p:pic>
    </p:spTree>
    <p:extLst>
      <p:ext uri="{BB962C8B-B14F-4D97-AF65-F5344CB8AC3E}">
        <p14:creationId xmlns:p14="http://schemas.microsoft.com/office/powerpoint/2010/main" val="11628688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 Chart for Lab Activity</a:t>
            </a:r>
          </a:p>
        </p:txBody>
      </p:sp>
      <p:pic>
        <p:nvPicPr>
          <p:cNvPr id="7" name="Picture 6"/>
          <p:cNvPicPr>
            <a:picLocks noChangeAspect="1"/>
          </p:cNvPicPr>
          <p:nvPr/>
        </p:nvPicPr>
        <p:blipFill>
          <a:blip r:embed="rId2" cstate="print"/>
          <a:stretch>
            <a:fillRect/>
          </a:stretch>
        </p:blipFill>
        <p:spPr>
          <a:xfrm>
            <a:off x="1963201" y="1757225"/>
            <a:ext cx="4820745" cy="3972022"/>
          </a:xfrm>
          <a:prstGeom prst="rect">
            <a:avLst/>
          </a:prstGeom>
        </p:spPr>
      </p:pic>
      <p:sp>
        <p:nvSpPr>
          <p:cNvPr id="8" name="TextBox 7"/>
          <p:cNvSpPr txBox="1"/>
          <p:nvPr/>
        </p:nvSpPr>
        <p:spPr>
          <a:xfrm>
            <a:off x="136472" y="5729247"/>
            <a:ext cx="9023606" cy="954107"/>
          </a:xfrm>
          <a:prstGeom prst="rect">
            <a:avLst/>
          </a:prstGeom>
          <a:noFill/>
        </p:spPr>
        <p:txBody>
          <a:bodyPr wrap="square" rtlCol="0">
            <a:spAutoFit/>
          </a:bodyPr>
          <a:lstStyle/>
          <a:p>
            <a:pPr algn="ctr"/>
            <a:r>
              <a:rPr lang="en-US" sz="2800" dirty="0"/>
              <a:t>Use this chart to determine the pH of the vinegar before and after dilution</a:t>
            </a:r>
            <a:r>
              <a:rPr lang="en-US" dirty="0"/>
              <a:t>.</a:t>
            </a:r>
          </a:p>
        </p:txBody>
      </p:sp>
    </p:spTree>
    <p:extLst>
      <p:ext uri="{BB962C8B-B14F-4D97-AF65-F5344CB8AC3E}">
        <p14:creationId xmlns:p14="http://schemas.microsoft.com/office/powerpoint/2010/main" val="20574771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1524001" y="381000"/>
            <a:ext cx="7162800" cy="1336675"/>
          </a:xfrm>
        </p:spPr>
        <p:txBody>
          <a:bodyPr/>
          <a:lstStyle/>
          <a:p>
            <a:r>
              <a:rPr lang="en-US" b="1" dirty="0">
                <a:solidFill>
                  <a:srgbClr val="0F3661"/>
                </a:solidFill>
                <a:latin typeface="Euclid" charset="0"/>
              </a:rPr>
              <a:t>Activity #2</a:t>
            </a:r>
          </a:p>
        </p:txBody>
      </p:sp>
      <p:sp>
        <p:nvSpPr>
          <p:cNvPr id="31746" name="Content Placeholder 3"/>
          <p:cNvSpPr>
            <a:spLocks noGrp="1"/>
          </p:cNvSpPr>
          <p:nvPr>
            <p:ph sz="half" idx="1"/>
          </p:nvPr>
        </p:nvSpPr>
        <p:spPr>
          <a:xfrm>
            <a:off x="228600" y="3124200"/>
            <a:ext cx="3048000" cy="2971801"/>
          </a:xfrm>
        </p:spPr>
        <p:txBody>
          <a:bodyPr>
            <a:normAutofit/>
          </a:bodyPr>
          <a:lstStyle/>
          <a:p>
            <a:pPr marL="457200" indent="-457200">
              <a:buFont typeface="+mj-lt"/>
              <a:buAutoNum type="arabicPeriod"/>
            </a:pPr>
            <a:r>
              <a:rPr lang="en-US" sz="2800" dirty="0">
                <a:latin typeface="Euclid" charset="0"/>
              </a:rPr>
              <a:t>Water Cycle Illustration</a:t>
            </a:r>
          </a:p>
        </p:txBody>
      </p:sp>
      <p:pic>
        <p:nvPicPr>
          <p:cNvPr id="31747" name="Picture 2" descr="http://ga.water.usgs.gov/edu/animations/drippysacq.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52400"/>
            <a:ext cx="2006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cstate="print"/>
          <a:stretch>
            <a:fillRect/>
          </a:stretch>
        </p:blipFill>
        <p:spPr>
          <a:xfrm>
            <a:off x="3352800" y="2057400"/>
            <a:ext cx="5589333" cy="40386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689</TotalTime>
  <Words>805</Words>
  <Application>Microsoft Office PowerPoint</Application>
  <PresentationFormat>On-screen Show (4:3)</PresentationFormat>
  <Paragraphs>100</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Travelogue</vt:lpstr>
      <vt:lpstr>DO NOW</vt:lpstr>
      <vt:lpstr>REVIEW</vt:lpstr>
      <vt:lpstr>CHEMICAL WEATHERING</vt:lpstr>
      <vt:lpstr>TYPES OF WEATHERING</vt:lpstr>
      <vt:lpstr>TYPES OF CHEMICAL WEATHERING</vt:lpstr>
      <vt:lpstr>A. HYDROLYSIS</vt:lpstr>
      <vt:lpstr>A. HYDROLYSIS</vt:lpstr>
      <vt:lpstr>B. OXIDATION</vt:lpstr>
      <vt:lpstr>C. CARBONATION</vt:lpstr>
      <vt:lpstr>C. CARBONATION</vt:lpstr>
      <vt:lpstr>D.  ACID PRECIPITATION</vt:lpstr>
      <vt:lpstr>MEASURING ACIDITY</vt:lpstr>
      <vt:lpstr>HOW ACID RAIN FORMS</vt:lpstr>
      <vt:lpstr>HOW ACID RAIN FORMS</vt:lpstr>
      <vt:lpstr>pH OF ACID RAIN</vt:lpstr>
      <vt:lpstr>pH OF ACID RAIN</vt:lpstr>
      <vt:lpstr>WEATHERING FROM ACID RAIN</vt:lpstr>
      <vt:lpstr>WEATHERING FROM ACID RAIN</vt:lpstr>
      <vt:lpstr>WEATHERING AN OBELISK</vt:lpstr>
      <vt:lpstr>REVIEW</vt:lpstr>
      <vt:lpstr>Activity 1:  Weathering from Acid Rain</vt:lpstr>
      <vt:lpstr>pH Chart for Lab Activity</vt:lpstr>
      <vt:lpstr>Activity #2</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Weathering: Acid Rain</dc:title>
  <dc:creator>Donna Governor</dc:creator>
  <cp:lastModifiedBy>JCBOE</cp:lastModifiedBy>
  <cp:revision>43</cp:revision>
  <dcterms:created xsi:type="dcterms:W3CDTF">2014-01-05T19:43:39Z</dcterms:created>
  <dcterms:modified xsi:type="dcterms:W3CDTF">2016-10-21T11:15:37Z</dcterms:modified>
</cp:coreProperties>
</file>