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352" r:id="rId3"/>
    <p:sldId id="289" r:id="rId4"/>
    <p:sldId id="290" r:id="rId5"/>
    <p:sldId id="291" r:id="rId6"/>
    <p:sldId id="292" r:id="rId7"/>
    <p:sldId id="293" r:id="rId8"/>
    <p:sldId id="294" r:id="rId9"/>
    <p:sldId id="310" r:id="rId10"/>
    <p:sldId id="311" r:id="rId11"/>
    <p:sldId id="295" r:id="rId12"/>
    <p:sldId id="31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1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1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5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6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1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4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5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5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1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4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DO NOW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Pick up notes and handout</a:t>
            </a:r>
          </a:p>
          <a:p>
            <a:r>
              <a:rPr lang="en-US" altLang="en-US" sz="3200" dirty="0"/>
              <a:t>Do Ion Review NOW – use your ion sheet.</a:t>
            </a:r>
          </a:p>
        </p:txBody>
      </p:sp>
    </p:spTree>
    <p:extLst>
      <p:ext uri="{BB962C8B-B14F-4D97-AF65-F5344CB8AC3E}">
        <p14:creationId xmlns:p14="http://schemas.microsoft.com/office/powerpoint/2010/main" val="114937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ION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286" y="1775157"/>
            <a:ext cx="9072080" cy="47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12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 dirty="0"/>
              <a:t>COVALENT NOMENCLATURE</a:t>
            </a:r>
          </a:p>
        </p:txBody>
      </p:sp>
      <p:pic>
        <p:nvPicPr>
          <p:cNvPr id="72707" name="Picture 5" descr="Dert molecu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73238"/>
            <a:ext cx="3792538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44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NPR Report</a:t>
            </a:r>
          </a:p>
        </p:txBody>
      </p:sp>
    </p:spTree>
    <p:extLst>
      <p:ext uri="{BB962C8B-B14F-4D97-AF65-F5344CB8AC3E}">
        <p14:creationId xmlns:p14="http://schemas.microsoft.com/office/powerpoint/2010/main" val="1977924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6000" b="1" dirty="0"/>
              <a:t>MOLECULAR COMPOUNDS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200" b="1" dirty="0"/>
              <a:t>Another word for covalent molecules</a:t>
            </a:r>
            <a:endParaRPr lang="en-US" altLang="en-US" sz="3200" dirty="0"/>
          </a:p>
          <a:p>
            <a:pPr eaLnBrk="1" hangingPunct="1"/>
            <a:r>
              <a:rPr lang="en-US" altLang="en-US" sz="3200" dirty="0"/>
              <a:t>usually </a:t>
            </a:r>
            <a:r>
              <a:rPr lang="en-US" altLang="en-US" sz="3200" b="1" dirty="0">
                <a:solidFill>
                  <a:srgbClr val="FF0000"/>
                </a:solidFill>
              </a:rPr>
              <a:t>binary</a:t>
            </a:r>
            <a:r>
              <a:rPr lang="en-US" altLang="en-US" sz="3200" dirty="0"/>
              <a:t>;  called a </a:t>
            </a:r>
            <a:r>
              <a:rPr lang="en-US" altLang="en-US" sz="3200" b="1" dirty="0">
                <a:solidFill>
                  <a:srgbClr val="FF0000"/>
                </a:solidFill>
              </a:rPr>
              <a:t>molecule</a:t>
            </a:r>
            <a:r>
              <a:rPr lang="en-US" altLang="en-US" sz="3200" dirty="0"/>
              <a:t>.</a:t>
            </a:r>
          </a:p>
          <a:p>
            <a:pPr eaLnBrk="1" hangingPunct="1"/>
            <a:r>
              <a:rPr lang="en-US" altLang="en-US" sz="3200" dirty="0"/>
              <a:t>usually contain two </a:t>
            </a:r>
            <a:r>
              <a:rPr lang="en-US" altLang="en-US" sz="3200" b="1" dirty="0">
                <a:solidFill>
                  <a:srgbClr val="FF0000"/>
                </a:solidFill>
              </a:rPr>
              <a:t>nonmetals</a:t>
            </a:r>
            <a:r>
              <a:rPr lang="en-US" altLang="en-US" sz="3200" dirty="0"/>
              <a:t>; solid, liquid or gas</a:t>
            </a:r>
          </a:p>
          <a:p>
            <a:pPr eaLnBrk="1" hangingPunct="1"/>
            <a:r>
              <a:rPr lang="en-US" altLang="en-US" sz="3200" dirty="0"/>
              <a:t>need to be able to distinguish between molecular and ionic compounds.</a:t>
            </a:r>
          </a:p>
        </p:txBody>
      </p:sp>
    </p:spTree>
    <p:extLst>
      <p:ext uri="{BB962C8B-B14F-4D97-AF65-F5344CB8AC3E}">
        <p14:creationId xmlns:p14="http://schemas.microsoft.com/office/powerpoint/2010/main" val="245934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5969" y="305690"/>
            <a:ext cx="11064239" cy="9175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/>
              <a:t>NAMING MOLECULAR COMPOUNDS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711201" y="1409192"/>
            <a:ext cx="10609071" cy="4724400"/>
          </a:xfrm>
        </p:spPr>
        <p:txBody>
          <a:bodyPr>
            <a:noAutofit/>
          </a:bodyPr>
          <a:lstStyle/>
          <a:p>
            <a:pPr marL="552450" indent="-552450">
              <a:buNone/>
            </a:pPr>
            <a:r>
              <a:rPr lang="en-US" altLang="en-US" sz="3200" b="1" dirty="0"/>
              <a:t>Rules:</a:t>
            </a:r>
            <a:r>
              <a:rPr lang="en-US" altLang="en-US" sz="3200" dirty="0"/>
              <a:t>	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Happens between </a:t>
            </a:r>
            <a:r>
              <a:rPr lang="en-US" altLang="en-US" sz="3200" b="1" dirty="0">
                <a:solidFill>
                  <a:srgbClr val="FF0000"/>
                </a:solidFill>
              </a:rPr>
              <a:t>two</a:t>
            </a:r>
            <a:r>
              <a:rPr lang="en-US" altLang="en-US" sz="3200" dirty="0"/>
              <a:t> nonmetals (sometimes a metalloid).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Use </a:t>
            </a:r>
            <a:r>
              <a:rPr lang="en-US" altLang="en-US" sz="3200" b="1" dirty="0">
                <a:solidFill>
                  <a:srgbClr val="FF0000"/>
                </a:solidFill>
              </a:rPr>
              <a:t>prefixes</a:t>
            </a:r>
            <a:r>
              <a:rPr lang="en-US" altLang="en-US" sz="3200" dirty="0"/>
              <a:t> to identify the </a:t>
            </a:r>
            <a:r>
              <a:rPr lang="en-US" altLang="en-US" sz="3200" b="1" dirty="0">
                <a:solidFill>
                  <a:srgbClr val="FF0000"/>
                </a:solidFill>
              </a:rPr>
              <a:t>number</a:t>
            </a:r>
            <a:r>
              <a:rPr lang="en-US" altLang="en-US" sz="3200" dirty="0"/>
              <a:t> of atoms present.  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If only </a:t>
            </a:r>
            <a:r>
              <a:rPr lang="en-US" altLang="en-US" sz="3200" b="1" dirty="0">
                <a:solidFill>
                  <a:srgbClr val="FF0000"/>
                </a:solidFill>
              </a:rPr>
              <a:t>one</a:t>
            </a:r>
            <a:r>
              <a:rPr lang="en-US" altLang="en-US" sz="3200" dirty="0"/>
              <a:t> of the </a:t>
            </a:r>
            <a:r>
              <a:rPr lang="en-US" altLang="en-US" sz="3200" b="1" dirty="0">
                <a:solidFill>
                  <a:srgbClr val="FF0000"/>
                </a:solidFill>
              </a:rPr>
              <a:t>first</a:t>
            </a:r>
            <a:r>
              <a:rPr lang="en-US" altLang="en-US" sz="3200" dirty="0"/>
              <a:t> atom (nonmetal), then </a:t>
            </a:r>
            <a:r>
              <a:rPr lang="en-US" altLang="en-US" sz="3200" b="1" u="sng" dirty="0">
                <a:solidFill>
                  <a:srgbClr val="FF0000"/>
                </a:solidFill>
              </a:rPr>
              <a:t>NO</a:t>
            </a:r>
            <a:r>
              <a:rPr lang="en-US" altLang="en-US" sz="3200" dirty="0"/>
              <a:t> prefix is used.  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Last element ends in “</a:t>
            </a:r>
            <a:r>
              <a:rPr lang="en-US" altLang="en-US" sz="3200" b="1" dirty="0">
                <a:solidFill>
                  <a:srgbClr val="FF0000"/>
                </a:solidFill>
              </a:rPr>
              <a:t>ide</a:t>
            </a:r>
            <a:r>
              <a:rPr lang="en-US" altLang="en-US" sz="3200" dirty="0"/>
              <a:t>”.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Nonmetals can combine in </a:t>
            </a:r>
            <a:r>
              <a:rPr lang="en-US" altLang="en-US" sz="3200" b="1" dirty="0">
                <a:solidFill>
                  <a:srgbClr val="FF0000"/>
                </a:solidFill>
              </a:rPr>
              <a:t>different</a:t>
            </a:r>
            <a:r>
              <a:rPr lang="en-US" altLang="en-US" sz="3200" dirty="0"/>
              <a:t> ratios so you MUST use prefixes.</a:t>
            </a:r>
          </a:p>
        </p:txBody>
      </p:sp>
    </p:spTree>
    <p:extLst>
      <p:ext uri="{BB962C8B-B14F-4D97-AF65-F5344CB8AC3E}">
        <p14:creationId xmlns:p14="http://schemas.microsoft.com/office/powerpoint/2010/main" val="30927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589281" y="535306"/>
            <a:ext cx="11135359" cy="9175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/>
              <a:t>NAMING MOLECULAR COMPOUNDS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1412241" y="1617472"/>
            <a:ext cx="10058400" cy="502107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900" b="1" dirty="0"/>
              <a:t>Prefixes: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39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900" dirty="0"/>
              <a:t>1 - mono		6  -  </a:t>
            </a:r>
            <a:r>
              <a:rPr lang="en-US" altLang="en-US" sz="3900" dirty="0" err="1"/>
              <a:t>hexa</a:t>
            </a:r>
            <a:r>
              <a:rPr lang="en-US" altLang="en-US" sz="3900" dirty="0"/>
              <a:t> 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900" dirty="0"/>
              <a:t>2 - di		 	7  -  </a:t>
            </a:r>
            <a:r>
              <a:rPr lang="en-US" altLang="en-US" sz="3900" dirty="0" err="1"/>
              <a:t>hepta</a:t>
            </a:r>
            <a:r>
              <a:rPr lang="en-US" altLang="en-US" sz="3900" dirty="0"/>
              <a:t> 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900" dirty="0"/>
              <a:t>3 - tri		 	8  -  </a:t>
            </a:r>
            <a:r>
              <a:rPr lang="en-US" altLang="en-US" sz="3900" dirty="0" err="1"/>
              <a:t>octa</a:t>
            </a:r>
            <a:r>
              <a:rPr lang="en-US" altLang="en-US" sz="3900" dirty="0"/>
              <a:t> 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900" dirty="0"/>
              <a:t>4 – tetra			9  -  </a:t>
            </a:r>
            <a:r>
              <a:rPr lang="en-US" altLang="en-US" sz="3900" dirty="0" err="1"/>
              <a:t>nona</a:t>
            </a:r>
            <a:endParaRPr lang="en-US" altLang="en-US" sz="39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900" dirty="0"/>
              <a:t>5 - </a:t>
            </a:r>
            <a:r>
              <a:rPr lang="en-US" altLang="en-US" sz="3900" dirty="0" err="1"/>
              <a:t>penta</a:t>
            </a:r>
            <a:r>
              <a:rPr lang="en-US" altLang="en-US" sz="3900" dirty="0"/>
              <a:t> 		10  -  </a:t>
            </a:r>
            <a:r>
              <a:rPr lang="en-US" altLang="en-US" sz="3900" dirty="0" err="1"/>
              <a:t>deca</a:t>
            </a:r>
            <a:r>
              <a:rPr lang="en-US" altLang="en-US" sz="3900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4260153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3608" y="139192"/>
            <a:ext cx="10058400" cy="1609344"/>
          </a:xfrm>
        </p:spPr>
        <p:txBody>
          <a:bodyPr/>
          <a:lstStyle/>
          <a:p>
            <a:pPr eaLnBrk="1" hangingPunct="1"/>
            <a:r>
              <a:rPr lang="en-US" altLang="en-US" b="1" dirty="0"/>
              <a:t>MOLECULAR COMPOUNDS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73608" y="1867854"/>
            <a:ext cx="10837672" cy="472598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 dirty="0"/>
              <a:t>Examples:</a:t>
            </a:r>
            <a:endParaRPr lang="en-US" altLang="en-US" sz="2800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en-US" sz="2800" dirty="0"/>
              <a:t>CO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	carbon dioxide			N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	</a:t>
            </a:r>
            <a:r>
              <a:rPr lang="en-US" altLang="en-US" sz="2800" dirty="0" err="1"/>
              <a:t>dinitrogen</a:t>
            </a:r>
            <a:r>
              <a:rPr lang="en-US" altLang="en-US" sz="2800" dirty="0"/>
              <a:t> monoxide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en-US" sz="2800" dirty="0"/>
              <a:t>PCl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	phosphorus trichloride			</a:t>
            </a: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en-US" sz="2800" dirty="0"/>
              <a:t>	</a:t>
            </a:r>
          </a:p>
          <a:p>
            <a:pPr marL="0" indent="0" eaLnBrk="1" hangingPunct="1">
              <a:lnSpc>
                <a:spcPct val="130000"/>
              </a:lnSpc>
              <a:buNone/>
            </a:pPr>
            <a:r>
              <a:rPr lang="en-US" altLang="en-US" sz="2800" dirty="0"/>
              <a:t>			</a:t>
            </a:r>
            <a:endParaRPr lang="en-US" altLang="en-US" sz="2800" b="1" dirty="0"/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b="1" dirty="0"/>
              <a:t>COMMON NAMES</a:t>
            </a:r>
            <a:endParaRPr lang="en-US" altLang="en-US" sz="2800" dirty="0"/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 err="1"/>
              <a:t>Dihydrogen</a:t>
            </a:r>
            <a:r>
              <a:rPr lang="en-US" altLang="en-US" sz="2800" dirty="0"/>
              <a:t> monoxide,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O, WATER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Nitrogen </a:t>
            </a:r>
            <a:r>
              <a:rPr lang="en-US" altLang="en-US" sz="2800" dirty="0" err="1"/>
              <a:t>trihydride</a:t>
            </a:r>
            <a:r>
              <a:rPr lang="en-US" altLang="en-US" sz="2800" dirty="0"/>
              <a:t>, NH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, AMMONIA</a:t>
            </a:r>
          </a:p>
          <a:p>
            <a:pPr eaLnBrk="1" hangingPunct="1">
              <a:lnSpc>
                <a:spcPct val="90000"/>
              </a:lnSpc>
            </a:pP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491399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1.  NCl</a:t>
            </a:r>
            <a:r>
              <a:rPr lang="en-US" sz="3600" baseline="-25000" dirty="0"/>
              <a:t>3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2.  CS</a:t>
            </a:r>
            <a:r>
              <a:rPr lang="en-US" sz="3600" baseline="-25000" dirty="0"/>
              <a:t>2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3.  Si</a:t>
            </a:r>
            <a:r>
              <a:rPr lang="en-US" sz="3600" baseline="-25000" dirty="0"/>
              <a:t>2</a:t>
            </a:r>
            <a:r>
              <a:rPr lang="en-US" sz="3600" dirty="0"/>
              <a:t>Br</a:t>
            </a:r>
            <a:r>
              <a:rPr lang="en-US" sz="3600" baseline="-25000" dirty="0"/>
              <a:t>6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4.  S</a:t>
            </a:r>
            <a:r>
              <a:rPr lang="en-US" sz="3600" baseline="-25000" dirty="0"/>
              <a:t>4</a:t>
            </a:r>
            <a:r>
              <a:rPr lang="en-US" sz="3600" dirty="0"/>
              <a:t>N</a:t>
            </a:r>
            <a:r>
              <a:rPr lang="en-US" sz="3600" baseline="-25000" dirty="0"/>
              <a:t>4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5.  SF</a:t>
            </a:r>
            <a:r>
              <a:rPr lang="en-US" sz="3600" baseline="-25000" dirty="0"/>
              <a:t>6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6.  N</a:t>
            </a:r>
            <a:r>
              <a:rPr lang="en-US" sz="3600" baseline="-25000" dirty="0"/>
              <a:t>2</a:t>
            </a:r>
            <a:r>
              <a:rPr lang="en-US" sz="3600" dirty="0"/>
              <a:t>O</a:t>
            </a:r>
            <a:r>
              <a:rPr lang="en-US" sz="3600" baseline="-25000" dirty="0"/>
              <a:t>5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764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WRITING MOLECULAR FORMULAS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0563" indent="-690563">
              <a:buNone/>
            </a:pPr>
            <a:r>
              <a:rPr lang="en-US" sz="3200" dirty="0"/>
              <a:t>1. 	Write the </a:t>
            </a:r>
            <a:r>
              <a:rPr lang="en-US" sz="3200" b="1" dirty="0">
                <a:solidFill>
                  <a:srgbClr val="FF0000"/>
                </a:solidFill>
              </a:rPr>
              <a:t>symbol</a:t>
            </a:r>
            <a:r>
              <a:rPr lang="en-US" sz="3200" dirty="0"/>
              <a:t> of the </a:t>
            </a:r>
            <a:r>
              <a:rPr lang="en-US" sz="3200" b="1" dirty="0">
                <a:solidFill>
                  <a:srgbClr val="FF0000"/>
                </a:solidFill>
              </a:rPr>
              <a:t>first</a:t>
            </a:r>
            <a:r>
              <a:rPr lang="en-US" sz="3200" dirty="0"/>
              <a:t> element adding a </a:t>
            </a:r>
            <a:r>
              <a:rPr lang="en-US" sz="3200" b="1" dirty="0">
                <a:solidFill>
                  <a:srgbClr val="FF0000"/>
                </a:solidFill>
              </a:rPr>
              <a:t>subscript</a:t>
            </a:r>
            <a:r>
              <a:rPr lang="en-US" sz="3200" dirty="0"/>
              <a:t> of the number of atoms present.  If only one of the first atom (nonmetal), then </a:t>
            </a:r>
            <a:r>
              <a:rPr lang="en-US" sz="3200" b="1" u="sng" dirty="0"/>
              <a:t>NO</a:t>
            </a:r>
            <a:r>
              <a:rPr lang="en-US" sz="3200" dirty="0"/>
              <a:t> number is used.  </a:t>
            </a:r>
          </a:p>
          <a:p>
            <a:pPr marL="690563" indent="-690563">
              <a:buNone/>
            </a:pPr>
            <a:r>
              <a:rPr lang="en-US" sz="3200" dirty="0"/>
              <a:t>2. 	Write the </a:t>
            </a:r>
            <a:r>
              <a:rPr lang="en-US" sz="3200" b="1" dirty="0">
                <a:solidFill>
                  <a:srgbClr val="FF0000"/>
                </a:solidFill>
              </a:rPr>
              <a:t>symbol</a:t>
            </a:r>
            <a:r>
              <a:rPr lang="en-US" sz="3200" dirty="0"/>
              <a:t> of the </a:t>
            </a:r>
            <a:r>
              <a:rPr lang="en-US" sz="3200" b="1" dirty="0">
                <a:solidFill>
                  <a:srgbClr val="FF0000"/>
                </a:solidFill>
              </a:rPr>
              <a:t>second</a:t>
            </a:r>
            <a:r>
              <a:rPr lang="en-US" sz="3200" dirty="0"/>
              <a:t> element adding a </a:t>
            </a:r>
            <a:r>
              <a:rPr lang="en-US" sz="3200" b="1" dirty="0">
                <a:solidFill>
                  <a:srgbClr val="FF0000"/>
                </a:solidFill>
              </a:rPr>
              <a:t>subscript</a:t>
            </a:r>
            <a:r>
              <a:rPr lang="en-US" sz="3200" dirty="0"/>
              <a:t> of the number of atoms present.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1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40081" y="464312"/>
            <a:ext cx="10058400" cy="1609344"/>
          </a:xfrm>
        </p:spPr>
        <p:txBody>
          <a:bodyPr/>
          <a:lstStyle/>
          <a:p>
            <a:pPr eaLnBrk="1" hangingPunct="1"/>
            <a:r>
              <a:rPr lang="en-US" altLang="en-US" b="1"/>
              <a:t>PRACTICE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40081" y="1999932"/>
            <a:ext cx="11419839" cy="4675187"/>
          </a:xfrm>
        </p:spPr>
        <p:txBody>
          <a:bodyPr>
            <a:noAutofit/>
          </a:bodyPr>
          <a:lstStyle/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/>
            </a:pPr>
            <a:r>
              <a:rPr lang="en-US" altLang="en-US" sz="2800" dirty="0"/>
              <a:t>boron </a:t>
            </a:r>
            <a:r>
              <a:rPr lang="en-US" altLang="en-US" sz="2800" dirty="0" err="1"/>
              <a:t>trifluoride</a:t>
            </a:r>
            <a:r>
              <a:rPr lang="en-US" altLang="en-US" sz="2800" dirty="0"/>
              <a:t>				</a:t>
            </a:r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/>
            </a:pPr>
            <a:r>
              <a:rPr lang="en-US" altLang="en-US" sz="2800" dirty="0"/>
              <a:t>silicon tetrachloride			</a:t>
            </a:r>
            <a:endParaRPr lang="en-US" altLang="en-US" sz="2800" baseline="-25000" dirty="0"/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3"/>
            </a:pPr>
            <a:r>
              <a:rPr lang="en-US" altLang="en-US" sz="2800" dirty="0"/>
              <a:t>iodine </a:t>
            </a:r>
            <a:r>
              <a:rPr lang="en-US" altLang="en-US" sz="2800" dirty="0" err="1"/>
              <a:t>heptafluoride</a:t>
            </a:r>
            <a:r>
              <a:rPr lang="en-US" altLang="en-US" sz="2800" dirty="0"/>
              <a:t>			</a:t>
            </a:r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3"/>
            </a:pPr>
            <a:r>
              <a:rPr lang="en-US" altLang="en-US" sz="2800" dirty="0" err="1"/>
              <a:t>tetraphosphorus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decoxide</a:t>
            </a:r>
            <a:r>
              <a:rPr lang="en-US" altLang="en-US" sz="2800" dirty="0"/>
              <a:t>		</a:t>
            </a:r>
            <a:endParaRPr lang="en-US" altLang="en-US" sz="2800" baseline="-25000" dirty="0"/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5"/>
            </a:pPr>
            <a:r>
              <a:rPr lang="en-US" altLang="en-US" sz="2800" dirty="0"/>
              <a:t>chlorine </a:t>
            </a:r>
            <a:r>
              <a:rPr lang="en-US" altLang="en-US" sz="2800" dirty="0" err="1"/>
              <a:t>trifluoride</a:t>
            </a:r>
            <a:r>
              <a:rPr lang="en-US" altLang="en-US" sz="2800" dirty="0"/>
              <a:t>				</a:t>
            </a:r>
          </a:p>
          <a:p>
            <a:pPr marL="514350" indent="-514350" eaLnBrk="1" hangingPunct="1">
              <a:lnSpc>
                <a:spcPct val="130000"/>
              </a:lnSpc>
              <a:buFont typeface="Wingdings" panose="05000000000000000000" pitchFamily="2" charset="2"/>
              <a:buAutoNum type="alphaUcPeriod" startAt="5"/>
            </a:pPr>
            <a:r>
              <a:rPr lang="en-US" altLang="en-US" sz="2800" dirty="0"/>
              <a:t>sulfur dichloride				</a:t>
            </a:r>
            <a:endParaRPr lang="en-US" alt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39430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Nomenclature Study Sheet #1-40 due tomorrow.</a:t>
            </a:r>
          </a:p>
        </p:txBody>
      </p:sp>
    </p:spTree>
    <p:extLst>
      <p:ext uri="{BB962C8B-B14F-4D97-AF65-F5344CB8AC3E}">
        <p14:creationId xmlns:p14="http://schemas.microsoft.com/office/powerpoint/2010/main" val="3931861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1031</TotalTime>
  <Words>114</Words>
  <Application>Microsoft Office PowerPoint</Application>
  <PresentationFormat>Widescreen</PresentationFormat>
  <Paragraphs>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Rockwell</vt:lpstr>
      <vt:lpstr>Rockwell Condensed</vt:lpstr>
      <vt:lpstr>Wingdings</vt:lpstr>
      <vt:lpstr>Wood Type</vt:lpstr>
      <vt:lpstr>DO NOW</vt:lpstr>
      <vt:lpstr>ION REVIEW</vt:lpstr>
      <vt:lpstr>COVALENT NOMENCLATURE</vt:lpstr>
      <vt:lpstr>NPR Report</vt:lpstr>
      <vt:lpstr>MOLECULAR COMPOUNDS</vt:lpstr>
      <vt:lpstr>NAMING MOLECULAR COMPOUNDS</vt:lpstr>
      <vt:lpstr>NAMING MOLECULAR COMPOUNDS</vt:lpstr>
      <vt:lpstr>MOLECULAR COMPOUNDS </vt:lpstr>
      <vt:lpstr>PRACTICE</vt:lpstr>
      <vt:lpstr>WRITING MOLECULAR FORMULAS</vt:lpstr>
      <vt:lpstr>PRACTICE</vt:lpstr>
      <vt:lpstr>TO DO</vt:lpstr>
    </vt:vector>
  </TitlesOfParts>
  <Company>DeKalb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</cp:lastModifiedBy>
  <cp:revision>29</cp:revision>
  <dcterms:created xsi:type="dcterms:W3CDTF">2014-10-31T14:35:33Z</dcterms:created>
  <dcterms:modified xsi:type="dcterms:W3CDTF">2016-10-29T04:38:00Z</dcterms:modified>
</cp:coreProperties>
</file>