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handoutMasterIdLst>
    <p:handoutMasterId r:id="rId28"/>
  </p:handoutMasterIdLst>
  <p:sldIdLst>
    <p:sldId id="282" r:id="rId2"/>
    <p:sldId id="276" r:id="rId3"/>
    <p:sldId id="256" r:id="rId4"/>
    <p:sldId id="277" r:id="rId5"/>
    <p:sldId id="283" r:id="rId6"/>
    <p:sldId id="278" r:id="rId7"/>
    <p:sldId id="279" r:id="rId8"/>
    <p:sldId id="262" r:id="rId9"/>
    <p:sldId id="293" r:id="rId10"/>
    <p:sldId id="280" r:id="rId11"/>
    <p:sldId id="271" r:id="rId12"/>
    <p:sldId id="268" r:id="rId13"/>
    <p:sldId id="284" r:id="rId14"/>
    <p:sldId id="269" r:id="rId15"/>
    <p:sldId id="285" r:id="rId16"/>
    <p:sldId id="270" r:id="rId17"/>
    <p:sldId id="286" r:id="rId18"/>
    <p:sldId id="273" r:id="rId19"/>
    <p:sldId id="287" r:id="rId20"/>
    <p:sldId id="281" r:id="rId21"/>
    <p:sldId id="267" r:id="rId22"/>
    <p:sldId id="289" r:id="rId23"/>
    <p:sldId id="290" r:id="rId24"/>
    <p:sldId id="291" r:id="rId25"/>
    <p:sldId id="292" r:id="rId26"/>
    <p:sldId id="288" r:id="rId2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charset="0"/>
        <a:ea typeface="+mn-ea"/>
        <a:cs typeface="+mn-cs"/>
      </a:defRPr>
    </a:lvl1pPr>
    <a:lvl2pPr marL="457200" algn="l" rtl="0" eaLnBrk="0" fontAlgn="base" hangingPunct="0">
      <a:spcBef>
        <a:spcPct val="0"/>
      </a:spcBef>
      <a:spcAft>
        <a:spcPct val="0"/>
      </a:spcAft>
      <a:defRPr kern="1200">
        <a:solidFill>
          <a:schemeClr val="tx1"/>
        </a:solidFill>
        <a:latin typeface="Tahoma" charset="0"/>
        <a:ea typeface="+mn-ea"/>
        <a:cs typeface="+mn-cs"/>
      </a:defRPr>
    </a:lvl2pPr>
    <a:lvl3pPr marL="914400" algn="l" rtl="0" eaLnBrk="0" fontAlgn="base" hangingPunct="0">
      <a:spcBef>
        <a:spcPct val="0"/>
      </a:spcBef>
      <a:spcAft>
        <a:spcPct val="0"/>
      </a:spcAft>
      <a:defRPr kern="1200">
        <a:solidFill>
          <a:schemeClr val="tx1"/>
        </a:solidFill>
        <a:latin typeface="Tahoma" charset="0"/>
        <a:ea typeface="+mn-ea"/>
        <a:cs typeface="+mn-cs"/>
      </a:defRPr>
    </a:lvl3pPr>
    <a:lvl4pPr marL="1371600" algn="l" rtl="0" eaLnBrk="0" fontAlgn="base" hangingPunct="0">
      <a:spcBef>
        <a:spcPct val="0"/>
      </a:spcBef>
      <a:spcAft>
        <a:spcPct val="0"/>
      </a:spcAft>
      <a:defRPr kern="1200">
        <a:solidFill>
          <a:schemeClr val="tx1"/>
        </a:solidFill>
        <a:latin typeface="Tahoma" charset="0"/>
        <a:ea typeface="+mn-ea"/>
        <a:cs typeface="+mn-cs"/>
      </a:defRPr>
    </a:lvl4pPr>
    <a:lvl5pPr marL="1828800" algn="l" rtl="0" eaLnBrk="0" fontAlgn="base" hangingPunct="0">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36" autoAdjust="0"/>
  </p:normalViewPr>
  <p:slideViewPr>
    <p:cSldViewPr>
      <p:cViewPr varScale="1">
        <p:scale>
          <a:sx n="95" d="100"/>
          <a:sy n="95" d="100"/>
        </p:scale>
        <p:origin x="138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921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921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921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613CB85E-F53B-4C73-9F70-CAF3BEA33269}"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52063AF-E309-4427-93CA-0A11E43664E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E6DF80-8F56-4325-A8E3-23E846D19E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984CCD-FAF0-41F9-94FC-3DAA8DA827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8D645-1268-4C45-820C-5D4813996C2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51AA1A-960D-4B07-8C4C-616C68D46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EA4B9F-69D3-427C-9AD5-0C27D6E3C24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B0CC14-77A3-4DD6-A261-C26C935F83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54F5C0-3304-4EDE-9CE2-CA6F82D381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67579D2-BEA4-4DF2-BC87-8349C4E752C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C31017-1E86-4D5E-BDB7-21854DCAB2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95242-4724-4C36-98E3-FD29BF2FCD3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a:t>Click to edit Master title style</a:t>
            </a:r>
          </a:p>
        </p:txBody>
      </p:sp>
      <p:sp>
        <p:nvSpPr>
          <p:cNvPr id="3" name="Text Placeholder 2"/>
          <p:cNvSpPr>
            <a:spLocks noGrp="1"/>
          </p:cNvSpPr>
          <p:nvPr>
            <p:ph type="body" sz="half" idx="1"/>
          </p:nvPr>
        </p:nvSpPr>
        <p:spPr>
          <a:xfrm>
            <a:off x="457200" y="19050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0A0DC5CD-2171-4B6E-9C64-1E45E730C92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20DDCFE-E1D3-4410-AE5F-F10BE7AD2CE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 NOW</a:t>
            </a:r>
          </a:p>
        </p:txBody>
      </p:sp>
      <p:sp>
        <p:nvSpPr>
          <p:cNvPr id="3" name="Content Placeholder 2"/>
          <p:cNvSpPr>
            <a:spLocks noGrp="1"/>
          </p:cNvSpPr>
          <p:nvPr>
            <p:ph idx="1"/>
          </p:nvPr>
        </p:nvSpPr>
        <p:spPr/>
        <p:txBody>
          <a:bodyPr/>
          <a:lstStyle/>
          <a:p>
            <a:r>
              <a:rPr lang="en-US" dirty="0"/>
              <a:t>Turn in your Seasonal Changes lab if I did not get </a:t>
            </a:r>
            <a:r>
              <a:rPr lang="en-US" dirty="0" err="1"/>
              <a:t>iot</a:t>
            </a:r>
            <a:r>
              <a:rPr lang="en-US" dirty="0"/>
              <a:t> yesterday.</a:t>
            </a:r>
          </a:p>
          <a:p>
            <a:r>
              <a:rPr lang="en-US" dirty="0"/>
              <a:t>Pick up notes and Review #22.</a:t>
            </a:r>
          </a:p>
        </p:txBody>
      </p:sp>
    </p:spTree>
    <p:extLst>
      <p:ext uri="{BB962C8B-B14F-4D97-AF65-F5344CB8AC3E}">
        <p14:creationId xmlns:p14="http://schemas.microsoft.com/office/powerpoint/2010/main" val="1308761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REVIEW</a:t>
            </a:r>
          </a:p>
        </p:txBody>
      </p:sp>
      <p:sp>
        <p:nvSpPr>
          <p:cNvPr id="3" name="Content Placeholder 2"/>
          <p:cNvSpPr>
            <a:spLocks noGrp="1"/>
          </p:cNvSpPr>
          <p:nvPr>
            <p:ph idx="1"/>
          </p:nvPr>
        </p:nvSpPr>
        <p:spPr>
          <a:xfrm>
            <a:off x="457200" y="4267200"/>
            <a:ext cx="8229600" cy="2057400"/>
          </a:xfrm>
        </p:spPr>
        <p:txBody>
          <a:bodyPr>
            <a:normAutofit/>
          </a:bodyPr>
          <a:lstStyle/>
          <a:p>
            <a:pPr>
              <a:buNone/>
            </a:pPr>
            <a:r>
              <a:rPr lang="en-US" dirty="0"/>
              <a:t>We've seen that Earth's tilt is responsible for seasonal changes.  We have four distinct seasons in Georgia</a:t>
            </a:r>
          </a:p>
          <a:p>
            <a:r>
              <a:rPr lang="en-US" b="1" i="1" dirty="0"/>
              <a:t>Question:  </a:t>
            </a:r>
            <a:r>
              <a:rPr lang="en-US" i="1" dirty="0"/>
              <a:t>Are seasons experienced the same everywhere on Earth?</a:t>
            </a:r>
            <a:endParaRPr lang="en-US" dirty="0"/>
          </a:p>
          <a:p>
            <a:endParaRPr lang="en-US" dirty="0"/>
          </a:p>
        </p:txBody>
      </p:sp>
      <p:sp>
        <p:nvSpPr>
          <p:cNvPr id="39938" name="AutoShape 2" descr="https://apps.itslearning.com/lesson/Files/1248733/seasons.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9940" name="Picture 4" descr="https://encrypted-tbn0.gstatic.com/images?q=tbn:ANd9GcRcMeNb4UqwUUc32bOEPoOEu4rWBgGEOJfQ28FnDRyZLdOcejGj3w"/>
          <p:cNvPicPr>
            <a:picLocks noChangeAspect="1" noChangeArrowheads="1"/>
          </p:cNvPicPr>
          <p:nvPr/>
        </p:nvPicPr>
        <p:blipFill>
          <a:blip r:embed="rId2" cstate="print"/>
          <a:srcRect/>
          <a:stretch>
            <a:fillRect/>
          </a:stretch>
        </p:blipFill>
        <p:spPr bwMode="auto">
          <a:xfrm>
            <a:off x="457200" y="2133600"/>
            <a:ext cx="8119027" cy="1676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1371600"/>
            <a:ext cx="4724400" cy="2743200"/>
          </a:xfrm>
        </p:spPr>
        <p:txBody>
          <a:bodyPr>
            <a:normAutofit/>
          </a:bodyPr>
          <a:lstStyle/>
          <a:p>
            <a:r>
              <a:rPr lang="en-US" dirty="0"/>
              <a:t>CURRENTS AND OCEAN CIRCULATION</a:t>
            </a:r>
          </a:p>
        </p:txBody>
      </p:sp>
      <p:sp>
        <p:nvSpPr>
          <p:cNvPr id="2051" name="Rectangle 3"/>
          <p:cNvSpPr>
            <a:spLocks noGrp="1" noChangeArrowheads="1"/>
          </p:cNvSpPr>
          <p:nvPr>
            <p:ph type="subTitle" idx="1"/>
          </p:nvPr>
        </p:nvSpPr>
        <p:spPr>
          <a:xfrm>
            <a:off x="1066800" y="3962400"/>
            <a:ext cx="7162800" cy="1752600"/>
          </a:xfrm>
        </p:spPr>
        <p:txBody>
          <a:bodyPr>
            <a:normAutofit fontScale="92500" lnSpcReduction="10000"/>
          </a:bodyPr>
          <a:lstStyle/>
          <a:p>
            <a:endParaRPr lang="en-US" sz="2400" dirty="0"/>
          </a:p>
          <a:p>
            <a:r>
              <a:rPr lang="en-US" sz="2400" b="1" dirty="0"/>
              <a:t>SES5. Students will investigate the interaction of Earth systems to produce weather and climate. </a:t>
            </a:r>
          </a:p>
          <a:p>
            <a:r>
              <a:rPr lang="en-US" sz="2400" dirty="0"/>
              <a:t>c. Relate weather patterns to interactions among ocean currents, air masses, and topography. </a:t>
            </a:r>
          </a:p>
          <a:p>
            <a:pPr>
              <a:lnSpc>
                <a:spcPct val="90000"/>
              </a:lnSpc>
            </a:pPr>
            <a:endParaRPr lang="en-US" sz="2400" dirty="0"/>
          </a:p>
        </p:txBody>
      </p:sp>
      <p:pic>
        <p:nvPicPr>
          <p:cNvPr id="9218" name="Picture 2" descr="http://www.altenergystocks.com/archives/bigstock-Powerful-Blue-Ocean-Wave-17176880.jpg"/>
          <p:cNvPicPr>
            <a:picLocks noChangeAspect="1" noChangeArrowheads="1"/>
          </p:cNvPicPr>
          <p:nvPr/>
        </p:nvPicPr>
        <p:blipFill>
          <a:blip r:embed="rId2" cstate="print"/>
          <a:srcRect/>
          <a:stretch>
            <a:fillRect/>
          </a:stretch>
        </p:blipFill>
        <p:spPr bwMode="auto">
          <a:xfrm>
            <a:off x="5715000" y="1447800"/>
            <a:ext cx="2695956" cy="275097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5105400" y="1295400"/>
            <a:ext cx="3577551" cy="2133600"/>
          </a:xfrm>
          <a:prstGeom prst="rect">
            <a:avLst/>
          </a:prstGeom>
          <a:noFill/>
          <a:ln w="9525">
            <a:noFill/>
            <a:miter lim="800000"/>
            <a:headEnd/>
            <a:tailEnd/>
          </a:ln>
        </p:spPr>
      </p:pic>
      <p:sp>
        <p:nvSpPr>
          <p:cNvPr id="2" name="Title 1"/>
          <p:cNvSpPr>
            <a:spLocks noGrp="1"/>
          </p:cNvSpPr>
          <p:nvPr>
            <p:ph type="title"/>
          </p:nvPr>
        </p:nvSpPr>
        <p:spPr>
          <a:xfrm>
            <a:off x="458268" y="540935"/>
            <a:ext cx="5029200" cy="1600200"/>
          </a:xfrm>
        </p:spPr>
        <p:txBody>
          <a:bodyPr>
            <a:normAutofit/>
          </a:bodyPr>
          <a:lstStyle/>
          <a:p>
            <a:r>
              <a:rPr lang="en-US" sz="4800" b="1" dirty="0"/>
              <a:t>WHY ARE THEY DIFFERENT?</a:t>
            </a:r>
          </a:p>
        </p:txBody>
      </p:sp>
      <p:sp>
        <p:nvSpPr>
          <p:cNvPr id="3" name="Text Placeholder 2"/>
          <p:cNvSpPr>
            <a:spLocks noGrp="1"/>
          </p:cNvSpPr>
          <p:nvPr>
            <p:ph type="body" idx="1"/>
          </p:nvPr>
        </p:nvSpPr>
        <p:spPr>
          <a:xfrm>
            <a:off x="464130" y="2859586"/>
            <a:ext cx="4260270" cy="639762"/>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sz="2800" dirty="0">
                <a:solidFill>
                  <a:srgbClr val="FFFFFF"/>
                </a:solidFill>
              </a:rPr>
              <a:t>Newfoundland</a:t>
            </a:r>
          </a:p>
        </p:txBody>
      </p:sp>
      <p:sp>
        <p:nvSpPr>
          <p:cNvPr id="5" name="Content Placeholder 4"/>
          <p:cNvSpPr>
            <a:spLocks noGrp="1"/>
          </p:cNvSpPr>
          <p:nvPr>
            <p:ph sz="half" idx="2"/>
          </p:nvPr>
        </p:nvSpPr>
        <p:spPr>
          <a:xfrm>
            <a:off x="458268" y="4038600"/>
            <a:ext cx="4418532" cy="2667000"/>
          </a:xfrm>
        </p:spPr>
        <p:txBody>
          <a:bodyPr>
            <a:normAutofit lnSpcReduction="10000"/>
          </a:bodyPr>
          <a:lstStyle/>
          <a:p>
            <a:r>
              <a:rPr lang="en-US" sz="2400" dirty="0"/>
              <a:t>St. John - </a:t>
            </a:r>
            <a:r>
              <a:rPr lang="en-US" sz="2400" b="1" dirty="0">
                <a:solidFill>
                  <a:srgbClr val="FF0000"/>
                </a:solidFill>
              </a:rPr>
              <a:t>47° N  </a:t>
            </a:r>
            <a:r>
              <a:rPr lang="en-US" sz="2400" dirty="0"/>
              <a:t>Latitude</a:t>
            </a:r>
          </a:p>
          <a:p>
            <a:r>
              <a:rPr lang="en-US" sz="2400" dirty="0"/>
              <a:t>Average temperature range is </a:t>
            </a:r>
            <a:r>
              <a:rPr lang="en-US" sz="2400" b="1" dirty="0">
                <a:solidFill>
                  <a:srgbClr val="FF0000"/>
                </a:solidFill>
              </a:rPr>
              <a:t>17°F to 69°F.</a:t>
            </a:r>
          </a:p>
          <a:p>
            <a:r>
              <a:rPr lang="en-US" sz="2400" dirty="0"/>
              <a:t>Snowfall is up to </a:t>
            </a:r>
            <a:r>
              <a:rPr lang="en-US" sz="2400" b="1" dirty="0">
                <a:solidFill>
                  <a:srgbClr val="FF0000"/>
                </a:solidFill>
              </a:rPr>
              <a:t>20 feet </a:t>
            </a:r>
            <a:r>
              <a:rPr lang="en-US" sz="2400" dirty="0"/>
              <a:t>per year.</a:t>
            </a:r>
          </a:p>
          <a:p>
            <a:r>
              <a:rPr lang="en-US" sz="2400" dirty="0"/>
              <a:t>Total precipitation is </a:t>
            </a:r>
            <a:r>
              <a:rPr lang="en-US" sz="2400" b="1" dirty="0">
                <a:solidFill>
                  <a:srgbClr val="FF0000"/>
                </a:solidFill>
              </a:rPr>
              <a:t>45 inches</a:t>
            </a:r>
            <a:r>
              <a:rPr lang="en-US" sz="2400" dirty="0"/>
              <a:t> per year.</a:t>
            </a:r>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04506" y="4183465"/>
            <a:ext cx="3307045" cy="2209800"/>
          </a:xfrm>
          <a:prstGeom prst="rect">
            <a:avLst/>
          </a:prstGeom>
        </p:spPr>
      </p:pic>
      <p:sp>
        <p:nvSpPr>
          <p:cNvPr id="8" name="Text Placeholder 7"/>
          <p:cNvSpPr>
            <a:spLocks noGrp="1"/>
          </p:cNvSpPr>
          <p:nvPr>
            <p:ph type="body" sz="half" idx="3"/>
          </p:nvPr>
        </p:nvSpPr>
        <p:spPr>
          <a:xfrm>
            <a:off x="423099" y="2167069"/>
            <a:ext cx="4682301" cy="654843"/>
          </a:xfrm>
        </p:spPr>
        <p:txBody>
          <a:bodyPr/>
          <a:lstStyle/>
          <a:p>
            <a:pPr algn="ctr"/>
            <a:r>
              <a:rPr lang="en-US" dirty="0"/>
              <a:t>Newfoundland and Ireland</a:t>
            </a:r>
          </a:p>
        </p:txBody>
      </p:sp>
    </p:spTree>
    <p:extLst>
      <p:ext uri="{BB962C8B-B14F-4D97-AF65-F5344CB8AC3E}">
        <p14:creationId xmlns:p14="http://schemas.microsoft.com/office/powerpoint/2010/main" val="228481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 calcmode="lin" valueType="num">
                                      <p:cBhvr additive="base">
                                        <p:cTn id="3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 calcmode="lin" valueType="num">
                                      <p:cBhvr additive="base">
                                        <p:cTn id="3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anim calcmode="lin" valueType="num">
                                      <p:cBhvr additive="base">
                                        <p:cTn id="4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uild="p"/>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5334000" y="685800"/>
            <a:ext cx="3577551" cy="2133600"/>
          </a:xfrm>
          <a:prstGeom prst="rect">
            <a:avLst/>
          </a:prstGeom>
          <a:noFill/>
          <a:ln w="9525">
            <a:noFill/>
            <a:miter lim="800000"/>
            <a:headEnd/>
            <a:tailEnd/>
          </a:ln>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8775" y="3276600"/>
            <a:ext cx="3048000" cy="2209800"/>
          </a:xfrm>
          <a:prstGeom prst="rect">
            <a:avLst/>
          </a:prstGeom>
        </p:spPr>
      </p:pic>
      <p:sp>
        <p:nvSpPr>
          <p:cNvPr id="2" name="Title 1"/>
          <p:cNvSpPr>
            <a:spLocks noGrp="1"/>
          </p:cNvSpPr>
          <p:nvPr>
            <p:ph type="title"/>
          </p:nvPr>
        </p:nvSpPr>
        <p:spPr>
          <a:xfrm>
            <a:off x="293077" y="734350"/>
            <a:ext cx="5029200" cy="1600200"/>
          </a:xfrm>
        </p:spPr>
        <p:txBody>
          <a:bodyPr>
            <a:normAutofit/>
          </a:bodyPr>
          <a:lstStyle/>
          <a:p>
            <a:r>
              <a:rPr lang="en-US" sz="4800" b="1" dirty="0"/>
              <a:t>WHY ARE THEY DIFFERENT?</a:t>
            </a:r>
          </a:p>
        </p:txBody>
      </p:sp>
      <p:sp>
        <p:nvSpPr>
          <p:cNvPr id="6" name="Text Placeholder 5"/>
          <p:cNvSpPr>
            <a:spLocks noGrp="1"/>
          </p:cNvSpPr>
          <p:nvPr>
            <p:ph type="body" sz="quarter" idx="3"/>
          </p:nvPr>
        </p:nvSpPr>
        <p:spPr>
          <a:xfrm>
            <a:off x="425380" y="2636838"/>
            <a:ext cx="3822192" cy="63976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sz="2800" dirty="0">
                <a:solidFill>
                  <a:srgbClr val="FFFFFF"/>
                </a:solidFill>
              </a:rPr>
              <a:t>Ireland</a:t>
            </a:r>
          </a:p>
        </p:txBody>
      </p:sp>
      <p:sp>
        <p:nvSpPr>
          <p:cNvPr id="7" name="Content Placeholder 6"/>
          <p:cNvSpPr>
            <a:spLocks noGrp="1"/>
          </p:cNvSpPr>
          <p:nvPr>
            <p:ph sz="quarter" idx="4"/>
          </p:nvPr>
        </p:nvSpPr>
        <p:spPr>
          <a:xfrm>
            <a:off x="425380" y="3581400"/>
            <a:ext cx="3822192" cy="3276600"/>
          </a:xfrm>
        </p:spPr>
        <p:txBody>
          <a:bodyPr>
            <a:normAutofit/>
          </a:bodyPr>
          <a:lstStyle/>
          <a:p>
            <a:r>
              <a:rPr lang="en-US" sz="2400" dirty="0"/>
              <a:t>Dublin - </a:t>
            </a:r>
            <a:r>
              <a:rPr lang="en-US" sz="2400" b="1" dirty="0">
                <a:solidFill>
                  <a:srgbClr val="FF0000"/>
                </a:solidFill>
              </a:rPr>
              <a:t>53° N </a:t>
            </a:r>
            <a:r>
              <a:rPr lang="en-US" sz="2400" dirty="0"/>
              <a:t>Latitude</a:t>
            </a:r>
          </a:p>
          <a:p>
            <a:r>
              <a:rPr lang="en-US" sz="2400" dirty="0"/>
              <a:t>Average temperature range is </a:t>
            </a:r>
            <a:r>
              <a:rPr lang="en-US" sz="2400" b="1" dirty="0">
                <a:solidFill>
                  <a:srgbClr val="FF0000"/>
                </a:solidFill>
              </a:rPr>
              <a:t>44°F to 55°F.</a:t>
            </a:r>
          </a:p>
          <a:p>
            <a:r>
              <a:rPr lang="en-US" sz="2400" dirty="0"/>
              <a:t>Snowfall average is up to</a:t>
            </a:r>
            <a:r>
              <a:rPr lang="en-US" sz="2400" b="1" dirty="0">
                <a:solidFill>
                  <a:srgbClr val="FF0000"/>
                </a:solidFill>
              </a:rPr>
              <a:t> 1 foot</a:t>
            </a:r>
            <a:r>
              <a:rPr lang="en-US" sz="2400" dirty="0"/>
              <a:t> per year.</a:t>
            </a:r>
          </a:p>
          <a:p>
            <a:r>
              <a:rPr lang="en-US" sz="2400" dirty="0"/>
              <a:t>Total precipitation is </a:t>
            </a:r>
            <a:r>
              <a:rPr lang="en-US" sz="2400" b="1" dirty="0">
                <a:solidFill>
                  <a:srgbClr val="FF0000"/>
                </a:solidFill>
              </a:rPr>
              <a:t>40 inches</a:t>
            </a:r>
            <a:r>
              <a:rPr lang="en-US" sz="2400" dirty="0"/>
              <a:t> per year.</a:t>
            </a:r>
          </a:p>
        </p:txBody>
      </p:sp>
    </p:spTree>
    <p:extLst>
      <p:ext uri="{BB962C8B-B14F-4D97-AF65-F5344CB8AC3E}">
        <p14:creationId xmlns:p14="http://schemas.microsoft.com/office/powerpoint/2010/main" val="399280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8"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 calcmode="lin" valueType="num">
                                      <p:cBhvr additive="base">
                                        <p:cTn id="3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 calcmode="lin" valueType="num">
                                      <p:cBhvr additive="base">
                                        <p:cTn id="3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40825" y="727918"/>
            <a:ext cx="8229600" cy="1371600"/>
          </a:xfrm>
        </p:spPr>
        <p:txBody>
          <a:bodyPr>
            <a:noAutofit/>
          </a:bodyPr>
          <a:lstStyle/>
          <a:p>
            <a:r>
              <a:rPr lang="en-US" sz="4800" b="1" dirty="0"/>
              <a:t>OCEAN CURRENTS:  GULF STREAM!</a:t>
            </a:r>
          </a:p>
        </p:txBody>
      </p:sp>
      <p:pic>
        <p:nvPicPr>
          <p:cNvPr id="9" name="Picture 8"/>
          <p:cNvPicPr>
            <a:picLocks noChangeAspect="1"/>
          </p:cNvPicPr>
          <p:nvPr/>
        </p:nvPicPr>
        <p:blipFill>
          <a:blip r:embed="rId2" cstate="print"/>
          <a:stretch>
            <a:fillRect/>
          </a:stretch>
        </p:blipFill>
        <p:spPr>
          <a:xfrm>
            <a:off x="838200" y="2209800"/>
            <a:ext cx="7315200" cy="4137714"/>
          </a:xfrm>
          <a:prstGeom prst="rect">
            <a:avLst/>
          </a:prstGeom>
        </p:spPr>
      </p:pic>
      <p:sp>
        <p:nvSpPr>
          <p:cNvPr id="10" name="TextBox 9"/>
          <p:cNvSpPr txBox="1"/>
          <p:nvPr/>
        </p:nvSpPr>
        <p:spPr>
          <a:xfrm>
            <a:off x="838200" y="6013605"/>
            <a:ext cx="7315201"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400" b="1" dirty="0"/>
              <a:t>Ocean currents </a:t>
            </a:r>
            <a:r>
              <a:rPr lang="en-US" sz="2400" b="1" dirty="0">
                <a:solidFill>
                  <a:srgbClr val="FF0000"/>
                </a:solidFill>
              </a:rPr>
              <a:t>store</a:t>
            </a:r>
            <a:r>
              <a:rPr lang="en-US" sz="2400" b="1" dirty="0"/>
              <a:t> and </a:t>
            </a:r>
            <a:r>
              <a:rPr lang="en-US" sz="2400" b="1" dirty="0">
                <a:solidFill>
                  <a:srgbClr val="FF0000"/>
                </a:solidFill>
              </a:rPr>
              <a:t>transport</a:t>
            </a:r>
            <a:r>
              <a:rPr lang="en-US" sz="2400" b="1" dirty="0"/>
              <a:t> </a:t>
            </a:r>
            <a:r>
              <a:rPr lang="en-US" sz="2400" b="1" dirty="0">
                <a:solidFill>
                  <a:srgbClr val="FF0000"/>
                </a:solidFill>
              </a:rPr>
              <a:t>heat</a:t>
            </a:r>
            <a:r>
              <a:rPr lang="en-US" sz="2400" b="1" dirty="0"/>
              <a:t> from the equator to the poles!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CURRENTS AFFECT CLIMATE</a:t>
            </a:r>
          </a:p>
        </p:txBody>
      </p:sp>
      <p:sp>
        <p:nvSpPr>
          <p:cNvPr id="3" name="Content Placeholder 2"/>
          <p:cNvSpPr>
            <a:spLocks noGrp="1"/>
          </p:cNvSpPr>
          <p:nvPr>
            <p:ph idx="1"/>
          </p:nvPr>
        </p:nvSpPr>
        <p:spPr>
          <a:xfrm>
            <a:off x="457200" y="1935480"/>
            <a:ext cx="4114800" cy="4389120"/>
          </a:xfrm>
        </p:spPr>
        <p:txBody>
          <a:bodyPr>
            <a:normAutofit/>
          </a:bodyPr>
          <a:lstStyle/>
          <a:p>
            <a:pPr>
              <a:buNone/>
            </a:pPr>
            <a:r>
              <a:rPr lang="en-US" sz="2400" dirty="0"/>
              <a:t>The difference between weather and climate is a measure of time. </a:t>
            </a:r>
          </a:p>
          <a:p>
            <a:r>
              <a:rPr lang="en-US" sz="2400" b="1" dirty="0">
                <a:solidFill>
                  <a:srgbClr val="FF0000"/>
                </a:solidFill>
              </a:rPr>
              <a:t>Weather</a:t>
            </a:r>
            <a:r>
              <a:rPr lang="en-US" sz="2400" dirty="0"/>
              <a:t> is what conditions of the atmosphere are over a short period of time</a:t>
            </a:r>
          </a:p>
          <a:p>
            <a:r>
              <a:rPr lang="en-US" sz="2400" b="1" dirty="0">
                <a:solidFill>
                  <a:srgbClr val="FF0000"/>
                </a:solidFill>
              </a:rPr>
              <a:t>Climate</a:t>
            </a:r>
            <a:r>
              <a:rPr lang="en-US" sz="2400" dirty="0"/>
              <a:t> is how the atmosphere behaves over relatively long periods of time.</a:t>
            </a:r>
          </a:p>
        </p:txBody>
      </p:sp>
      <p:pic>
        <p:nvPicPr>
          <p:cNvPr id="57346" name="Picture 2" descr="http://a.static.trunity.net/files/188101_188200/188144/thumbs/screen-shot-2011-10-31-at-3-40-47-pm_438x0_scale.png"/>
          <p:cNvPicPr>
            <a:picLocks noChangeAspect="1" noChangeArrowheads="1"/>
          </p:cNvPicPr>
          <p:nvPr/>
        </p:nvPicPr>
        <p:blipFill>
          <a:blip r:embed="rId2" cstate="print"/>
          <a:srcRect/>
          <a:stretch>
            <a:fillRect/>
          </a:stretch>
        </p:blipFill>
        <p:spPr bwMode="auto">
          <a:xfrm>
            <a:off x="4724400" y="2057400"/>
            <a:ext cx="4171950" cy="411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52400" y="685800"/>
            <a:ext cx="8229600" cy="1384300"/>
          </a:xfrm>
        </p:spPr>
        <p:txBody>
          <a:bodyPr/>
          <a:lstStyle/>
          <a:p>
            <a:r>
              <a:rPr lang="en-US" b="1" dirty="0"/>
              <a:t>CURRENTS</a:t>
            </a:r>
          </a:p>
        </p:txBody>
      </p:sp>
      <p:sp>
        <p:nvSpPr>
          <p:cNvPr id="79876" name="Rectangle 4"/>
          <p:cNvSpPr>
            <a:spLocks noGrp="1" noChangeArrowheads="1"/>
          </p:cNvSpPr>
          <p:nvPr>
            <p:ph type="body" sz="half" idx="1"/>
          </p:nvPr>
        </p:nvSpPr>
        <p:spPr>
          <a:xfrm>
            <a:off x="304800" y="3581400"/>
            <a:ext cx="8534400" cy="3124200"/>
          </a:xfrm>
        </p:spPr>
        <p:txBody>
          <a:bodyPr>
            <a:normAutofit/>
          </a:bodyPr>
          <a:lstStyle/>
          <a:p>
            <a:pPr>
              <a:lnSpc>
                <a:spcPct val="80000"/>
              </a:lnSpc>
              <a:buFontTx/>
              <a:buNone/>
            </a:pPr>
            <a:r>
              <a:rPr lang="en-US" sz="2400" dirty="0"/>
              <a:t>- A </a:t>
            </a:r>
            <a:r>
              <a:rPr lang="en-US" sz="2400" b="1" dirty="0">
                <a:solidFill>
                  <a:srgbClr val="FF0000"/>
                </a:solidFill>
              </a:rPr>
              <a:t>current</a:t>
            </a:r>
            <a:r>
              <a:rPr lang="en-US" sz="2400" dirty="0"/>
              <a:t> is a permanent or continuous, directed movement of ocean water that flows in one of the Earth's</a:t>
            </a:r>
            <a:r>
              <a:rPr lang="en-US" sz="2400" b="1" dirty="0"/>
              <a:t> </a:t>
            </a:r>
            <a:r>
              <a:rPr lang="en-US" sz="2400" dirty="0"/>
              <a:t>oceans</a:t>
            </a:r>
          </a:p>
          <a:p>
            <a:pPr>
              <a:lnSpc>
                <a:spcPct val="80000"/>
              </a:lnSpc>
              <a:buFontTx/>
              <a:buNone/>
            </a:pPr>
            <a:r>
              <a:rPr lang="en-US" sz="2400" dirty="0"/>
              <a:t>- Ocean currents move in </a:t>
            </a:r>
            <a:r>
              <a:rPr lang="en-US" sz="2400" b="1" dirty="0">
                <a:solidFill>
                  <a:srgbClr val="FF0000"/>
                </a:solidFill>
              </a:rPr>
              <a:t>circular patterns </a:t>
            </a:r>
            <a:r>
              <a:rPr lang="en-US" sz="2400" dirty="0"/>
              <a:t>called </a:t>
            </a:r>
            <a:r>
              <a:rPr lang="en-US" sz="2400" b="1" dirty="0">
                <a:solidFill>
                  <a:srgbClr val="FF0000"/>
                </a:solidFill>
              </a:rPr>
              <a:t>gyres</a:t>
            </a:r>
            <a:r>
              <a:rPr lang="en-US" sz="2400" dirty="0"/>
              <a:t> - formed by Earth’s Rotation (</a:t>
            </a:r>
            <a:r>
              <a:rPr lang="en-US" sz="2400" b="1" dirty="0">
                <a:solidFill>
                  <a:srgbClr val="FF0000"/>
                </a:solidFill>
              </a:rPr>
              <a:t>Coriolis</a:t>
            </a:r>
            <a:r>
              <a:rPr lang="en-US" sz="2400" dirty="0"/>
              <a:t>) – like the wind belts!</a:t>
            </a:r>
          </a:p>
          <a:p>
            <a:pPr>
              <a:lnSpc>
                <a:spcPct val="80000"/>
              </a:lnSpc>
              <a:buNone/>
            </a:pPr>
            <a:r>
              <a:rPr lang="en-US" sz="2400" dirty="0"/>
              <a:t>- Currents controlled by:</a:t>
            </a:r>
          </a:p>
          <a:p>
            <a:pPr marL="512763" indent="-273050">
              <a:lnSpc>
                <a:spcPct val="80000"/>
              </a:lnSpc>
            </a:pPr>
            <a:r>
              <a:rPr lang="en-US" sz="2400" b="1" dirty="0">
                <a:solidFill>
                  <a:srgbClr val="FF0000"/>
                </a:solidFill>
              </a:rPr>
              <a:t>Air currents</a:t>
            </a:r>
            <a:r>
              <a:rPr lang="en-US" sz="2400" dirty="0"/>
              <a:t> – prevailing winds (Trades, Westerlies, etc.)</a:t>
            </a:r>
          </a:p>
          <a:p>
            <a:pPr marL="512763" indent="-273050">
              <a:lnSpc>
                <a:spcPct val="80000"/>
              </a:lnSpc>
            </a:pPr>
            <a:r>
              <a:rPr lang="en-US" sz="2400" b="1" dirty="0">
                <a:solidFill>
                  <a:srgbClr val="FF0000"/>
                </a:solidFill>
              </a:rPr>
              <a:t>Earth’s rotation </a:t>
            </a:r>
            <a:r>
              <a:rPr lang="en-US" sz="2400" dirty="0"/>
              <a:t>– Coriolis creates gyres (circle motion)</a:t>
            </a:r>
          </a:p>
          <a:p>
            <a:pPr marL="512763" indent="-273050">
              <a:lnSpc>
                <a:spcPct val="80000"/>
              </a:lnSpc>
            </a:pPr>
            <a:r>
              <a:rPr lang="en-US" sz="2400" b="1" dirty="0">
                <a:solidFill>
                  <a:srgbClr val="FF0000"/>
                </a:solidFill>
              </a:rPr>
              <a:t>Location of continents </a:t>
            </a:r>
            <a:r>
              <a:rPr lang="en-US" sz="2400" dirty="0"/>
              <a:t>- land masses act as barriers </a:t>
            </a:r>
          </a:p>
          <a:p>
            <a:pPr>
              <a:lnSpc>
                <a:spcPct val="80000"/>
              </a:lnSpc>
              <a:buFontTx/>
              <a:buNone/>
            </a:pPr>
            <a:endParaRPr lang="en-US" sz="2000" dirty="0"/>
          </a:p>
        </p:txBody>
      </p:sp>
      <p:pic>
        <p:nvPicPr>
          <p:cNvPr id="79883" name="Picture 11" descr="http://ts3.mm.bing.net/th?id=HN.608055541104118579&amp;w=342&amp;h=166&amp;c=7&amp;rs=1&amp;pid=1.7"/>
          <p:cNvPicPr>
            <a:picLocks noChangeAspect="1" noChangeArrowheads="1"/>
          </p:cNvPicPr>
          <p:nvPr/>
        </p:nvPicPr>
        <p:blipFill>
          <a:blip r:embed="rId2" cstate="print"/>
          <a:srcRect/>
          <a:stretch>
            <a:fillRect/>
          </a:stretch>
        </p:blipFill>
        <p:spPr bwMode="auto">
          <a:xfrm>
            <a:off x="3187581" y="304800"/>
            <a:ext cx="5965630" cy="2895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876">
                                            <p:txEl>
                                              <p:pRg st="0" end="0"/>
                                            </p:txEl>
                                          </p:spTgt>
                                        </p:tgtEl>
                                        <p:attrNameLst>
                                          <p:attrName>style.visibility</p:attrName>
                                        </p:attrNameLst>
                                      </p:cBhvr>
                                      <p:to>
                                        <p:strVal val="visible"/>
                                      </p:to>
                                    </p:set>
                                    <p:anim calcmode="lin" valueType="num">
                                      <p:cBhvr additive="base">
                                        <p:cTn id="7" dur="500" fill="hold"/>
                                        <p:tgtEl>
                                          <p:spTgt spid="7987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8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9876">
                                            <p:txEl>
                                              <p:pRg st="1" end="1"/>
                                            </p:txEl>
                                          </p:spTgt>
                                        </p:tgtEl>
                                        <p:attrNameLst>
                                          <p:attrName>style.visibility</p:attrName>
                                        </p:attrNameLst>
                                      </p:cBhvr>
                                      <p:to>
                                        <p:strVal val="visible"/>
                                      </p:to>
                                    </p:set>
                                    <p:anim calcmode="lin" valueType="num">
                                      <p:cBhvr additive="base">
                                        <p:cTn id="13" dur="500" fill="hold"/>
                                        <p:tgtEl>
                                          <p:spTgt spid="7987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987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9876">
                                            <p:txEl>
                                              <p:pRg st="2" end="2"/>
                                            </p:txEl>
                                          </p:spTgt>
                                        </p:tgtEl>
                                        <p:attrNameLst>
                                          <p:attrName>style.visibility</p:attrName>
                                        </p:attrNameLst>
                                      </p:cBhvr>
                                      <p:to>
                                        <p:strVal val="visible"/>
                                      </p:to>
                                    </p:set>
                                    <p:anim calcmode="lin" valueType="num">
                                      <p:cBhvr additive="base">
                                        <p:cTn id="19" dur="500" fill="hold"/>
                                        <p:tgtEl>
                                          <p:spTgt spid="7987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987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9876">
                                            <p:txEl>
                                              <p:pRg st="3" end="3"/>
                                            </p:txEl>
                                          </p:spTgt>
                                        </p:tgtEl>
                                        <p:attrNameLst>
                                          <p:attrName>style.visibility</p:attrName>
                                        </p:attrNameLst>
                                      </p:cBhvr>
                                      <p:to>
                                        <p:strVal val="visible"/>
                                      </p:to>
                                    </p:set>
                                    <p:anim calcmode="lin" valueType="num">
                                      <p:cBhvr additive="base">
                                        <p:cTn id="25" dur="500" fill="hold"/>
                                        <p:tgtEl>
                                          <p:spTgt spid="7987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987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9876">
                                            <p:txEl>
                                              <p:pRg st="4" end="4"/>
                                            </p:txEl>
                                          </p:spTgt>
                                        </p:tgtEl>
                                        <p:attrNameLst>
                                          <p:attrName>style.visibility</p:attrName>
                                        </p:attrNameLst>
                                      </p:cBhvr>
                                      <p:to>
                                        <p:strVal val="visible"/>
                                      </p:to>
                                    </p:set>
                                    <p:anim calcmode="lin" valueType="num">
                                      <p:cBhvr additive="base">
                                        <p:cTn id="31" dur="500" fill="hold"/>
                                        <p:tgtEl>
                                          <p:spTgt spid="7987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987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9876">
                                            <p:txEl>
                                              <p:pRg st="5" end="5"/>
                                            </p:txEl>
                                          </p:spTgt>
                                        </p:tgtEl>
                                        <p:attrNameLst>
                                          <p:attrName>style.visibility</p:attrName>
                                        </p:attrNameLst>
                                      </p:cBhvr>
                                      <p:to>
                                        <p:strVal val="visible"/>
                                      </p:to>
                                    </p:set>
                                    <p:anim calcmode="lin" valueType="num">
                                      <p:cBhvr additive="base">
                                        <p:cTn id="37" dur="500" fill="hold"/>
                                        <p:tgtEl>
                                          <p:spTgt spid="7987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987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506895"/>
            <a:ext cx="9144000" cy="5844209"/>
          </a:xfrm>
          <a:prstGeom prst="rect">
            <a:avLst/>
          </a:prstGeom>
        </p:spPr>
      </p:pic>
    </p:spTree>
    <p:extLst>
      <p:ext uri="{BB962C8B-B14F-4D97-AF65-F5344CB8AC3E}">
        <p14:creationId xmlns:p14="http://schemas.microsoft.com/office/powerpoint/2010/main" val="1843206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CURRENTS AND CORIOLIS</a:t>
            </a:r>
          </a:p>
        </p:txBody>
      </p:sp>
      <p:sp>
        <p:nvSpPr>
          <p:cNvPr id="3" name="Text Placeholder 2"/>
          <p:cNvSpPr>
            <a:spLocks noGrp="1"/>
          </p:cNvSpPr>
          <p:nvPr>
            <p:ph type="body" sz="half" idx="1"/>
          </p:nvPr>
        </p:nvSpPr>
        <p:spPr/>
        <p:txBody>
          <a:bodyPr>
            <a:normAutofit fontScale="92500" lnSpcReduction="10000"/>
          </a:bodyPr>
          <a:lstStyle/>
          <a:p>
            <a:r>
              <a:rPr lang="en-US" dirty="0"/>
              <a:t>Global </a:t>
            </a:r>
            <a:r>
              <a:rPr lang="en-US" b="1" dirty="0">
                <a:solidFill>
                  <a:srgbClr val="FF0000"/>
                </a:solidFill>
              </a:rPr>
              <a:t>winds drag </a:t>
            </a:r>
            <a:r>
              <a:rPr lang="en-US" dirty="0"/>
              <a:t>on the water’s </a:t>
            </a:r>
            <a:r>
              <a:rPr lang="en-US" b="1" dirty="0">
                <a:solidFill>
                  <a:srgbClr val="FF0000"/>
                </a:solidFill>
              </a:rPr>
              <a:t>surface</a:t>
            </a:r>
            <a:r>
              <a:rPr lang="en-US" dirty="0"/>
              <a:t>, causing it to </a:t>
            </a:r>
            <a:r>
              <a:rPr lang="en-US" b="1" dirty="0">
                <a:solidFill>
                  <a:srgbClr val="FF0000"/>
                </a:solidFill>
              </a:rPr>
              <a:t>move and build up </a:t>
            </a:r>
            <a:r>
              <a:rPr lang="en-US" dirty="0"/>
              <a:t>in the </a:t>
            </a:r>
            <a:r>
              <a:rPr lang="en-US" b="1" dirty="0">
                <a:solidFill>
                  <a:srgbClr val="FF0000"/>
                </a:solidFill>
              </a:rPr>
              <a:t>direction</a:t>
            </a:r>
            <a:r>
              <a:rPr lang="en-US" dirty="0"/>
              <a:t> that the wind is </a:t>
            </a:r>
            <a:r>
              <a:rPr lang="en-US" b="1" dirty="0">
                <a:solidFill>
                  <a:srgbClr val="FF0000"/>
                </a:solidFill>
              </a:rPr>
              <a:t>blowing</a:t>
            </a:r>
            <a:r>
              <a:rPr lang="en-US" dirty="0"/>
              <a:t>. </a:t>
            </a:r>
          </a:p>
          <a:p>
            <a:r>
              <a:rPr lang="en-US" dirty="0"/>
              <a:t>Major surface ocean currents deflected to the </a:t>
            </a:r>
            <a:r>
              <a:rPr lang="en-US" b="1" dirty="0">
                <a:solidFill>
                  <a:srgbClr val="FF0000"/>
                </a:solidFill>
              </a:rPr>
              <a:t>right</a:t>
            </a:r>
            <a:r>
              <a:rPr lang="en-US" dirty="0"/>
              <a:t> in the Northern Hemisphere (clockwise) and to the </a:t>
            </a:r>
            <a:r>
              <a:rPr lang="en-US" b="1" dirty="0">
                <a:solidFill>
                  <a:srgbClr val="FF0000"/>
                </a:solidFill>
              </a:rPr>
              <a:t>left</a:t>
            </a:r>
            <a:r>
              <a:rPr lang="en-US" dirty="0"/>
              <a:t> in the Southern Hemisphere (counter-clockwise ).</a:t>
            </a:r>
          </a:p>
        </p:txBody>
      </p:sp>
      <p:pic>
        <p:nvPicPr>
          <p:cNvPr id="59394" name="Picture 2" descr="http://science.kennesaw.edu/~jdirnber/oceanography/LecuturesOceanogr/LecCurrents/0902.jpg"/>
          <p:cNvPicPr>
            <a:picLocks noChangeAspect="1" noChangeArrowheads="1"/>
          </p:cNvPicPr>
          <p:nvPr/>
        </p:nvPicPr>
        <p:blipFill>
          <a:blip r:embed="rId2" cstate="print"/>
          <a:srcRect/>
          <a:stretch>
            <a:fillRect/>
          </a:stretch>
        </p:blipFill>
        <p:spPr bwMode="auto">
          <a:xfrm>
            <a:off x="5105400" y="2362200"/>
            <a:ext cx="3450360" cy="3505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152400" y="1752600"/>
            <a:ext cx="5562600" cy="4419600"/>
          </a:xfrm>
        </p:spPr>
        <p:txBody>
          <a:bodyPr/>
          <a:lstStyle/>
          <a:p>
            <a:pPr>
              <a:buNone/>
            </a:pPr>
            <a:r>
              <a:rPr lang="en-US" sz="2400" b="1" dirty="0">
                <a:solidFill>
                  <a:srgbClr val="FF0000"/>
                </a:solidFill>
              </a:rPr>
              <a:t>Density</a:t>
            </a:r>
            <a:r>
              <a:rPr lang="en-US" sz="2400" dirty="0"/>
              <a:t> of water depends on:</a:t>
            </a:r>
          </a:p>
          <a:p>
            <a:r>
              <a:rPr lang="en-US" sz="2400" b="1" dirty="0">
                <a:solidFill>
                  <a:srgbClr val="FF0000"/>
                </a:solidFill>
              </a:rPr>
              <a:t>Temperature</a:t>
            </a:r>
          </a:p>
          <a:p>
            <a:pPr lvl="1"/>
            <a:r>
              <a:rPr lang="en-US" b="1" dirty="0">
                <a:solidFill>
                  <a:srgbClr val="FF0000"/>
                </a:solidFill>
              </a:rPr>
              <a:t>Cold</a:t>
            </a:r>
            <a:r>
              <a:rPr lang="en-US" dirty="0"/>
              <a:t> water:  molecules pack together, </a:t>
            </a:r>
            <a:r>
              <a:rPr lang="en-US" b="1" dirty="0">
                <a:solidFill>
                  <a:srgbClr val="FF0000"/>
                </a:solidFill>
              </a:rPr>
              <a:t>greater</a:t>
            </a:r>
            <a:r>
              <a:rPr lang="en-US" dirty="0"/>
              <a:t> density.</a:t>
            </a:r>
          </a:p>
          <a:p>
            <a:pPr lvl="1"/>
            <a:r>
              <a:rPr lang="en-US" b="1" dirty="0">
                <a:solidFill>
                  <a:srgbClr val="FF0000"/>
                </a:solidFill>
              </a:rPr>
              <a:t>Warm</a:t>
            </a:r>
            <a:r>
              <a:rPr lang="en-US" dirty="0"/>
              <a:t> water: molecules spread out, </a:t>
            </a:r>
            <a:r>
              <a:rPr lang="en-US" b="1" dirty="0">
                <a:solidFill>
                  <a:srgbClr val="FF0000"/>
                </a:solidFill>
              </a:rPr>
              <a:t>less</a:t>
            </a:r>
            <a:r>
              <a:rPr lang="en-US" dirty="0"/>
              <a:t> dense.</a:t>
            </a:r>
          </a:p>
          <a:p>
            <a:r>
              <a:rPr lang="en-US" sz="2400" b="1" dirty="0">
                <a:solidFill>
                  <a:srgbClr val="FF0000"/>
                </a:solidFill>
              </a:rPr>
              <a:t>Salinity</a:t>
            </a:r>
          </a:p>
          <a:p>
            <a:pPr lvl="1"/>
            <a:r>
              <a:rPr lang="en-US" dirty="0"/>
              <a:t>Salt water is </a:t>
            </a:r>
            <a:r>
              <a:rPr lang="en-US" b="1" dirty="0">
                <a:solidFill>
                  <a:srgbClr val="FF0000"/>
                </a:solidFill>
              </a:rPr>
              <a:t>more dense </a:t>
            </a:r>
            <a:r>
              <a:rPr lang="en-US" dirty="0"/>
              <a:t>than fresh water.</a:t>
            </a:r>
          </a:p>
        </p:txBody>
      </p:sp>
      <p:pic>
        <p:nvPicPr>
          <p:cNvPr id="110595" name="Picture 3"/>
          <p:cNvPicPr>
            <a:picLocks noChangeAspect="1" noChangeArrowheads="1"/>
          </p:cNvPicPr>
          <p:nvPr/>
        </p:nvPicPr>
        <p:blipFill>
          <a:blip r:embed="rId2" cstate="print"/>
          <a:srcRect/>
          <a:stretch>
            <a:fillRect/>
          </a:stretch>
        </p:blipFill>
        <p:spPr bwMode="auto">
          <a:xfrm>
            <a:off x="5791200" y="990600"/>
            <a:ext cx="3137179" cy="3910012"/>
          </a:xfrm>
          <a:prstGeom prst="rect">
            <a:avLst/>
          </a:prstGeom>
          <a:noFill/>
          <a:ln w="9525">
            <a:noFill/>
            <a:miter lim="800000"/>
            <a:headEnd/>
            <a:tailEnd/>
          </a:ln>
        </p:spPr>
      </p:pic>
      <p:pic>
        <p:nvPicPr>
          <p:cNvPr id="110597" name="Picture 5" descr="http://ts1.mm.bing.net/th?id=HN.608047805875028629&amp;w=250&amp;h=158&amp;c=7&amp;rs=1&amp;qlt=80&amp;url=http%3a%2f%2fwww.scuba-tutor.com%2fdive-physics%2fwater-density%2fdensity.php&amp;pid=1.7"/>
          <p:cNvPicPr>
            <a:picLocks noChangeAspect="1" noChangeArrowheads="1"/>
          </p:cNvPicPr>
          <p:nvPr/>
        </p:nvPicPr>
        <p:blipFill>
          <a:blip r:embed="rId3" cstate="print"/>
          <a:srcRect/>
          <a:stretch>
            <a:fillRect/>
          </a:stretch>
        </p:blipFill>
        <p:spPr bwMode="auto">
          <a:xfrm>
            <a:off x="2019300" y="5205412"/>
            <a:ext cx="2743200" cy="1504951"/>
          </a:xfrm>
          <a:prstGeom prst="rect">
            <a:avLst/>
          </a:prstGeom>
          <a:noFill/>
        </p:spPr>
      </p:pic>
      <p:sp>
        <p:nvSpPr>
          <p:cNvPr id="8" name="TextBox 7"/>
          <p:cNvSpPr txBox="1"/>
          <p:nvPr/>
        </p:nvSpPr>
        <p:spPr>
          <a:xfrm>
            <a:off x="5204627" y="5205412"/>
            <a:ext cx="3733800" cy="1200329"/>
          </a:xfrm>
          <a:prstGeom prst="rect">
            <a:avLst/>
          </a:prstGeom>
          <a:noFill/>
        </p:spPr>
        <p:txBody>
          <a:bodyPr wrap="square" rtlCol="0">
            <a:spAutoFit/>
          </a:bodyPr>
          <a:lstStyle/>
          <a:p>
            <a:pPr algn="ctr"/>
            <a:r>
              <a:rPr lang="en-US" sz="2400" b="1" i="1" dirty="0"/>
              <a:t>How can differences in water density create currents?</a:t>
            </a:r>
          </a:p>
        </p:txBody>
      </p:sp>
      <p:sp>
        <p:nvSpPr>
          <p:cNvPr id="2" name="Title 1"/>
          <p:cNvSpPr>
            <a:spLocks noGrp="1"/>
          </p:cNvSpPr>
          <p:nvPr>
            <p:ph type="title"/>
          </p:nvPr>
        </p:nvSpPr>
        <p:spPr>
          <a:xfrm>
            <a:off x="381000" y="292100"/>
            <a:ext cx="8763000" cy="1155700"/>
          </a:xfrm>
        </p:spPr>
        <p:txBody>
          <a:bodyPr/>
          <a:lstStyle/>
          <a:p>
            <a:r>
              <a:rPr lang="en-US" b="1" dirty="0"/>
              <a:t>CURRENTS AND WATER DENSITY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44500"/>
            <a:ext cx="8229600" cy="1003300"/>
          </a:xfrm>
        </p:spPr>
        <p:txBody>
          <a:bodyPr/>
          <a:lstStyle/>
          <a:p>
            <a:r>
              <a:rPr lang="en-US" b="1" dirty="0"/>
              <a:t>SURFACE CURRENTS</a:t>
            </a:r>
          </a:p>
        </p:txBody>
      </p:sp>
      <p:sp>
        <p:nvSpPr>
          <p:cNvPr id="3" name="Text Placeholder 2"/>
          <p:cNvSpPr>
            <a:spLocks noGrp="1"/>
          </p:cNvSpPr>
          <p:nvPr>
            <p:ph type="body" sz="half" idx="1"/>
          </p:nvPr>
        </p:nvSpPr>
        <p:spPr>
          <a:xfrm>
            <a:off x="381000" y="4876800"/>
            <a:ext cx="8229600" cy="1847850"/>
          </a:xfrm>
        </p:spPr>
        <p:txBody>
          <a:bodyPr>
            <a:normAutofit/>
          </a:bodyPr>
          <a:lstStyle/>
          <a:p>
            <a:r>
              <a:rPr lang="en-US" sz="2400" b="1" dirty="0">
                <a:solidFill>
                  <a:srgbClr val="FF0000"/>
                </a:solidFill>
              </a:rPr>
              <a:t>Cold</a:t>
            </a:r>
            <a:r>
              <a:rPr lang="en-US" sz="2400" dirty="0"/>
              <a:t> currents flow </a:t>
            </a:r>
            <a:r>
              <a:rPr lang="en-US" sz="2400" b="1" dirty="0">
                <a:solidFill>
                  <a:srgbClr val="FF0000"/>
                </a:solidFill>
              </a:rPr>
              <a:t>toward equator.</a:t>
            </a:r>
          </a:p>
          <a:p>
            <a:r>
              <a:rPr lang="en-US" sz="2400" b="1" dirty="0">
                <a:solidFill>
                  <a:srgbClr val="FF0000"/>
                </a:solidFill>
              </a:rPr>
              <a:t>Warm</a:t>
            </a:r>
            <a:r>
              <a:rPr lang="en-US" sz="2400" dirty="0"/>
              <a:t> currents flow </a:t>
            </a:r>
            <a:r>
              <a:rPr lang="en-US" sz="2400" b="1" dirty="0">
                <a:solidFill>
                  <a:srgbClr val="FF0000"/>
                </a:solidFill>
              </a:rPr>
              <a:t>away from equator.</a:t>
            </a:r>
          </a:p>
          <a:p>
            <a:r>
              <a:rPr lang="en-US" sz="2400" b="1" dirty="0">
                <a:solidFill>
                  <a:srgbClr val="FF0000"/>
                </a:solidFill>
              </a:rPr>
              <a:t>Equatorial</a:t>
            </a:r>
            <a:r>
              <a:rPr lang="en-US" sz="2400" dirty="0"/>
              <a:t> – </a:t>
            </a:r>
            <a:r>
              <a:rPr lang="en-US" sz="2400" b="1" dirty="0">
                <a:solidFill>
                  <a:srgbClr val="FF0000"/>
                </a:solidFill>
              </a:rPr>
              <a:t>warm</a:t>
            </a:r>
            <a:r>
              <a:rPr lang="en-US" sz="2400" dirty="0"/>
              <a:t>, move westward.</a:t>
            </a:r>
          </a:p>
          <a:p>
            <a:pPr lvl="1"/>
            <a:r>
              <a:rPr lang="en-US" b="1" dirty="0">
                <a:solidFill>
                  <a:srgbClr val="FF0000"/>
                </a:solidFill>
              </a:rPr>
              <a:t>Countercurrent</a:t>
            </a:r>
            <a:r>
              <a:rPr lang="en-US" dirty="0"/>
              <a:t> lies between, moves east.</a:t>
            </a:r>
          </a:p>
        </p:txBody>
      </p:sp>
      <p:pic>
        <p:nvPicPr>
          <p:cNvPr id="4" name="Picture 3"/>
          <p:cNvPicPr>
            <a:picLocks noChangeAspect="1"/>
          </p:cNvPicPr>
          <p:nvPr/>
        </p:nvPicPr>
        <p:blipFill>
          <a:blip r:embed="rId2"/>
          <a:stretch>
            <a:fillRect/>
          </a:stretch>
        </p:blipFill>
        <p:spPr>
          <a:xfrm>
            <a:off x="1676400" y="1447800"/>
            <a:ext cx="6477000" cy="34133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44500"/>
            <a:ext cx="8229600" cy="1003300"/>
          </a:xfrm>
        </p:spPr>
        <p:txBody>
          <a:bodyPr/>
          <a:lstStyle/>
          <a:p>
            <a:r>
              <a:rPr lang="en-US" b="1" dirty="0"/>
              <a:t>SURFACE CURRENTS</a:t>
            </a:r>
          </a:p>
        </p:txBody>
      </p:sp>
      <p:sp>
        <p:nvSpPr>
          <p:cNvPr id="3" name="Text Placeholder 2"/>
          <p:cNvSpPr>
            <a:spLocks noGrp="1"/>
          </p:cNvSpPr>
          <p:nvPr>
            <p:ph type="body" sz="half" idx="1"/>
          </p:nvPr>
        </p:nvSpPr>
        <p:spPr>
          <a:xfrm>
            <a:off x="304800" y="4191000"/>
            <a:ext cx="8229600" cy="2667000"/>
          </a:xfrm>
        </p:spPr>
        <p:txBody>
          <a:bodyPr>
            <a:normAutofit/>
          </a:bodyPr>
          <a:lstStyle/>
          <a:p>
            <a:r>
              <a:rPr lang="en-US" sz="2000" dirty="0"/>
              <a:t>Southern –Antarctic Circumpolar (West Wind Drift)</a:t>
            </a:r>
          </a:p>
          <a:p>
            <a:r>
              <a:rPr lang="en-US" sz="2000" dirty="0"/>
              <a:t>Atlantic – Gulf Stream and Brazil (warm), Canary and Labrador (cold)</a:t>
            </a:r>
          </a:p>
          <a:p>
            <a:r>
              <a:rPr lang="en-US" sz="2000" dirty="0"/>
              <a:t>Pacific – Kuroshio and Eastern Australian (warm), California and Peru (cold)</a:t>
            </a:r>
          </a:p>
          <a:p>
            <a:r>
              <a:rPr lang="en-US" sz="2000" dirty="0"/>
              <a:t>The </a:t>
            </a:r>
            <a:r>
              <a:rPr lang="en-US" sz="2000" b="1" dirty="0">
                <a:solidFill>
                  <a:srgbClr val="FF0000"/>
                </a:solidFill>
              </a:rPr>
              <a:t>warm current </a:t>
            </a:r>
            <a:r>
              <a:rPr lang="en-US" sz="2000" dirty="0"/>
              <a:t>that flows northward along the east coast of the United State is the </a:t>
            </a:r>
            <a:r>
              <a:rPr lang="en-US" sz="2000" b="1" dirty="0">
                <a:solidFill>
                  <a:srgbClr val="FF0000"/>
                </a:solidFill>
              </a:rPr>
              <a:t>Gulf Stream </a:t>
            </a:r>
            <a:r>
              <a:rPr lang="en-US" sz="2000" dirty="0"/>
              <a:t>- warms the climate of </a:t>
            </a:r>
            <a:r>
              <a:rPr lang="en-US" sz="2000" b="1" dirty="0">
                <a:solidFill>
                  <a:srgbClr val="FF0000"/>
                </a:solidFill>
              </a:rPr>
              <a:t>northwestern </a:t>
            </a:r>
            <a:r>
              <a:rPr lang="en-US" sz="2000" dirty="0"/>
              <a:t>Europe.</a:t>
            </a:r>
          </a:p>
          <a:p>
            <a:endParaRPr lang="en-US" sz="2000" dirty="0"/>
          </a:p>
        </p:txBody>
      </p:sp>
      <p:pic>
        <p:nvPicPr>
          <p:cNvPr id="107522" name="Picture 2" descr="http://ts2.mm.bing.net/th?id=H.4679969428734867&amp;pid=1.7"/>
          <p:cNvPicPr>
            <a:picLocks noChangeAspect="1" noChangeArrowheads="1"/>
          </p:cNvPicPr>
          <p:nvPr/>
        </p:nvPicPr>
        <p:blipFill>
          <a:blip r:embed="rId2" cstate="print"/>
          <a:srcRect/>
          <a:stretch>
            <a:fillRect/>
          </a:stretch>
        </p:blipFill>
        <p:spPr bwMode="auto">
          <a:xfrm>
            <a:off x="2133600" y="1447800"/>
            <a:ext cx="5029199" cy="2724150"/>
          </a:xfrm>
          <a:prstGeom prst="rect">
            <a:avLst/>
          </a:prstGeom>
          <a:noFill/>
        </p:spPr>
      </p:pic>
    </p:spTree>
    <p:extLst>
      <p:ext uri="{BB962C8B-B14F-4D97-AF65-F5344CB8AC3E}">
        <p14:creationId xmlns:p14="http://schemas.microsoft.com/office/powerpoint/2010/main" val="132775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55700"/>
          </a:xfrm>
        </p:spPr>
        <p:txBody>
          <a:bodyPr>
            <a:normAutofit/>
          </a:bodyPr>
          <a:lstStyle/>
          <a:p>
            <a:r>
              <a:rPr lang="en-US" sz="5400" b="1" dirty="0"/>
              <a:t>DEEP OCEAN CURRENTS</a:t>
            </a:r>
          </a:p>
        </p:txBody>
      </p:sp>
      <p:sp>
        <p:nvSpPr>
          <p:cNvPr id="3" name="Text Placeholder 2"/>
          <p:cNvSpPr>
            <a:spLocks noGrp="1"/>
          </p:cNvSpPr>
          <p:nvPr>
            <p:ph type="body" sz="half" idx="1"/>
          </p:nvPr>
        </p:nvSpPr>
        <p:spPr>
          <a:xfrm>
            <a:off x="304800" y="2209800"/>
            <a:ext cx="4953000" cy="3810000"/>
          </a:xfrm>
        </p:spPr>
        <p:txBody>
          <a:bodyPr>
            <a:normAutofit/>
          </a:bodyPr>
          <a:lstStyle/>
          <a:p>
            <a:r>
              <a:rPr lang="en-US" sz="2400" dirty="0"/>
              <a:t>Have differences in </a:t>
            </a:r>
            <a:r>
              <a:rPr lang="en-US" sz="2400" b="1" dirty="0">
                <a:solidFill>
                  <a:srgbClr val="FF0000"/>
                </a:solidFill>
              </a:rPr>
              <a:t>density</a:t>
            </a:r>
            <a:r>
              <a:rPr lang="en-US" sz="2400" dirty="0"/>
              <a:t> and they move </a:t>
            </a:r>
            <a:r>
              <a:rPr lang="en-US" sz="2400" b="1" dirty="0">
                <a:solidFill>
                  <a:srgbClr val="FF0000"/>
                </a:solidFill>
              </a:rPr>
              <a:t>slower</a:t>
            </a:r>
            <a:r>
              <a:rPr lang="en-US" sz="2400" dirty="0"/>
              <a:t> than surface.</a:t>
            </a:r>
          </a:p>
          <a:p>
            <a:r>
              <a:rPr lang="en-US" sz="2400" dirty="0"/>
              <a:t>Temperature:</a:t>
            </a:r>
          </a:p>
          <a:p>
            <a:pPr lvl="1"/>
            <a:r>
              <a:rPr lang="en-US" sz="2400" dirty="0"/>
              <a:t>Polar water is </a:t>
            </a:r>
            <a:r>
              <a:rPr lang="en-US" sz="2400" b="1" dirty="0">
                <a:solidFill>
                  <a:srgbClr val="FF0000"/>
                </a:solidFill>
              </a:rPr>
              <a:t>cold</a:t>
            </a:r>
            <a:r>
              <a:rPr lang="en-US" sz="2400" dirty="0"/>
              <a:t> and </a:t>
            </a:r>
            <a:r>
              <a:rPr lang="en-US" sz="2400" b="1" dirty="0">
                <a:solidFill>
                  <a:srgbClr val="FF0000"/>
                </a:solidFill>
              </a:rPr>
              <a:t>dense</a:t>
            </a:r>
            <a:r>
              <a:rPr lang="en-US" sz="2400" dirty="0"/>
              <a:t>, and it </a:t>
            </a:r>
            <a:r>
              <a:rPr lang="en-US" sz="2400" b="1" dirty="0">
                <a:solidFill>
                  <a:srgbClr val="FF0000"/>
                </a:solidFill>
              </a:rPr>
              <a:t>sinks</a:t>
            </a:r>
            <a:r>
              <a:rPr lang="en-US" sz="2400" dirty="0"/>
              <a:t>.</a:t>
            </a:r>
          </a:p>
          <a:p>
            <a:pPr lvl="1"/>
            <a:r>
              <a:rPr lang="en-US" sz="2400" dirty="0"/>
              <a:t>Warm water is </a:t>
            </a:r>
            <a:r>
              <a:rPr lang="en-US" sz="2400" b="1" dirty="0">
                <a:solidFill>
                  <a:srgbClr val="FF0000"/>
                </a:solidFill>
              </a:rPr>
              <a:t>warm</a:t>
            </a:r>
            <a:r>
              <a:rPr lang="en-US" sz="2400" dirty="0"/>
              <a:t> and </a:t>
            </a:r>
            <a:r>
              <a:rPr lang="en-US" sz="2400" b="1" dirty="0">
                <a:solidFill>
                  <a:srgbClr val="FF0000"/>
                </a:solidFill>
              </a:rPr>
              <a:t>expands</a:t>
            </a:r>
            <a:r>
              <a:rPr lang="en-US" sz="2400" dirty="0"/>
              <a:t>, and it </a:t>
            </a:r>
            <a:r>
              <a:rPr lang="en-US" sz="2400" b="1" dirty="0">
                <a:solidFill>
                  <a:srgbClr val="FF0000"/>
                </a:solidFill>
              </a:rPr>
              <a:t>rises</a:t>
            </a:r>
            <a:r>
              <a:rPr lang="en-US" sz="2400" dirty="0"/>
              <a:t>.</a:t>
            </a:r>
          </a:p>
        </p:txBody>
      </p:sp>
      <p:pic>
        <p:nvPicPr>
          <p:cNvPr id="108546" name="Picture 2" descr="http://avhs2.ednet.ns.ca/staff/wile/deep_circ.jpg"/>
          <p:cNvPicPr>
            <a:picLocks noChangeAspect="1" noChangeArrowheads="1"/>
          </p:cNvPicPr>
          <p:nvPr/>
        </p:nvPicPr>
        <p:blipFill>
          <a:blip r:embed="rId2" cstate="print"/>
          <a:srcRect/>
          <a:stretch>
            <a:fillRect/>
          </a:stretch>
        </p:blipFill>
        <p:spPr bwMode="auto">
          <a:xfrm>
            <a:off x="5242727" y="2362200"/>
            <a:ext cx="3503241" cy="3276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55700"/>
          </a:xfrm>
        </p:spPr>
        <p:txBody>
          <a:bodyPr>
            <a:normAutofit/>
          </a:bodyPr>
          <a:lstStyle/>
          <a:p>
            <a:r>
              <a:rPr lang="en-US" sz="5400" b="1" dirty="0"/>
              <a:t>DEEP OCEAN CURRENTS</a:t>
            </a:r>
          </a:p>
        </p:txBody>
      </p:sp>
      <p:sp>
        <p:nvSpPr>
          <p:cNvPr id="3" name="Text Placeholder 2"/>
          <p:cNvSpPr>
            <a:spLocks noGrp="1"/>
          </p:cNvSpPr>
          <p:nvPr>
            <p:ph type="body" sz="half" idx="1"/>
          </p:nvPr>
        </p:nvSpPr>
        <p:spPr>
          <a:xfrm>
            <a:off x="304800" y="2350532"/>
            <a:ext cx="4953000" cy="3669268"/>
          </a:xfrm>
        </p:spPr>
        <p:txBody>
          <a:bodyPr>
            <a:normAutofit/>
          </a:bodyPr>
          <a:lstStyle/>
          <a:p>
            <a:r>
              <a:rPr lang="en-US" sz="2400" b="1" dirty="0"/>
              <a:t>Salinity</a:t>
            </a:r>
            <a:r>
              <a:rPr lang="en-US" sz="2400" dirty="0"/>
              <a:t>:</a:t>
            </a:r>
          </a:p>
          <a:p>
            <a:pPr lvl="1"/>
            <a:r>
              <a:rPr lang="en-US" sz="2400" b="1" dirty="0">
                <a:solidFill>
                  <a:srgbClr val="FF0000"/>
                </a:solidFill>
              </a:rPr>
              <a:t>Cold</a:t>
            </a:r>
            <a:r>
              <a:rPr lang="en-US" sz="2400" dirty="0"/>
              <a:t> polar water has </a:t>
            </a:r>
            <a:r>
              <a:rPr lang="en-US" sz="2400" b="1" dirty="0">
                <a:solidFill>
                  <a:srgbClr val="FF0000"/>
                </a:solidFill>
              </a:rPr>
              <a:t>greater</a:t>
            </a:r>
            <a:r>
              <a:rPr lang="en-US" sz="2400" dirty="0"/>
              <a:t> salinity because salt doesn’t freeze – </a:t>
            </a:r>
            <a:r>
              <a:rPr lang="en-US" sz="2400" b="1" dirty="0">
                <a:solidFill>
                  <a:srgbClr val="FF0000"/>
                </a:solidFill>
              </a:rPr>
              <a:t>greater</a:t>
            </a:r>
            <a:r>
              <a:rPr lang="en-US" sz="2400" dirty="0"/>
              <a:t> density.</a:t>
            </a:r>
          </a:p>
          <a:p>
            <a:pPr lvl="1"/>
            <a:r>
              <a:rPr lang="en-US" sz="2400" b="1" dirty="0">
                <a:solidFill>
                  <a:srgbClr val="FF0000"/>
                </a:solidFill>
              </a:rPr>
              <a:t>Fresh</a:t>
            </a:r>
            <a:r>
              <a:rPr lang="en-US" sz="2400" dirty="0"/>
              <a:t> water is </a:t>
            </a:r>
            <a:r>
              <a:rPr lang="en-US" sz="2400" b="1" dirty="0">
                <a:solidFill>
                  <a:srgbClr val="FF0000"/>
                </a:solidFill>
              </a:rPr>
              <a:t>less dense </a:t>
            </a:r>
            <a:r>
              <a:rPr lang="en-US" sz="2400" dirty="0"/>
              <a:t>than salty water.</a:t>
            </a:r>
          </a:p>
          <a:p>
            <a:pPr lvl="1"/>
            <a:endParaRPr lang="en-US" dirty="0"/>
          </a:p>
          <a:p>
            <a:pPr lvl="1"/>
            <a:endParaRPr lang="en-US" sz="2400" dirty="0"/>
          </a:p>
          <a:p>
            <a:pPr lvl="1"/>
            <a:endParaRPr lang="en-US" sz="2400" dirty="0"/>
          </a:p>
        </p:txBody>
      </p:sp>
      <p:pic>
        <p:nvPicPr>
          <p:cNvPr id="108546" name="Picture 2" descr="http://avhs2.ednet.ns.ca/staff/wile/deep_circ.jpg"/>
          <p:cNvPicPr>
            <a:picLocks noChangeAspect="1" noChangeArrowheads="1"/>
          </p:cNvPicPr>
          <p:nvPr/>
        </p:nvPicPr>
        <p:blipFill>
          <a:blip r:embed="rId2" cstate="print"/>
          <a:srcRect/>
          <a:stretch>
            <a:fillRect/>
          </a:stretch>
        </p:blipFill>
        <p:spPr bwMode="auto">
          <a:xfrm>
            <a:off x="5322561" y="2350532"/>
            <a:ext cx="3503241" cy="3276600"/>
          </a:xfrm>
          <a:prstGeom prst="rect">
            <a:avLst/>
          </a:prstGeom>
          <a:noFill/>
        </p:spPr>
      </p:pic>
    </p:spTree>
    <p:extLst>
      <p:ext uri="{BB962C8B-B14F-4D97-AF65-F5344CB8AC3E}">
        <p14:creationId xmlns:p14="http://schemas.microsoft.com/office/powerpoint/2010/main" val="204562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1384300"/>
          </a:xfrm>
        </p:spPr>
        <p:txBody>
          <a:bodyPr/>
          <a:lstStyle/>
          <a:p>
            <a:r>
              <a:rPr lang="en-US" b="1" dirty="0"/>
              <a:t>GREAT OCEAN CONVEYOR BELT</a:t>
            </a:r>
          </a:p>
        </p:txBody>
      </p:sp>
      <p:sp>
        <p:nvSpPr>
          <p:cNvPr id="3" name="Text Placeholder 2"/>
          <p:cNvSpPr>
            <a:spLocks noGrp="1"/>
          </p:cNvSpPr>
          <p:nvPr>
            <p:ph type="body" sz="half" idx="1"/>
          </p:nvPr>
        </p:nvSpPr>
        <p:spPr>
          <a:xfrm>
            <a:off x="304800" y="1600200"/>
            <a:ext cx="3962400" cy="5105400"/>
          </a:xfrm>
        </p:spPr>
        <p:txBody>
          <a:bodyPr>
            <a:normAutofit/>
          </a:bodyPr>
          <a:lstStyle/>
          <a:p>
            <a:pPr lvl="0"/>
            <a:r>
              <a:rPr lang="en-US" sz="2400" b="1" dirty="0">
                <a:solidFill>
                  <a:srgbClr val="FF0000"/>
                </a:solidFill>
              </a:rPr>
              <a:t>Deep Ocean </a:t>
            </a:r>
            <a:r>
              <a:rPr lang="en-US" sz="2400" dirty="0"/>
              <a:t>current that absorbs, stores, and redistributes </a:t>
            </a:r>
            <a:r>
              <a:rPr lang="en-US" sz="2400" b="1" dirty="0">
                <a:solidFill>
                  <a:srgbClr val="FF0000"/>
                </a:solidFill>
              </a:rPr>
              <a:t>heat</a:t>
            </a:r>
            <a:r>
              <a:rPr lang="en-US" sz="2400" dirty="0"/>
              <a:t> around the globe.</a:t>
            </a:r>
          </a:p>
          <a:p>
            <a:pPr lvl="0"/>
            <a:r>
              <a:rPr lang="en-US" sz="2400" dirty="0"/>
              <a:t>Transfers </a:t>
            </a:r>
            <a:r>
              <a:rPr lang="en-US" sz="2400" b="1" dirty="0">
                <a:solidFill>
                  <a:srgbClr val="FF0000"/>
                </a:solidFill>
              </a:rPr>
              <a:t>warm</a:t>
            </a:r>
            <a:r>
              <a:rPr lang="en-US" sz="2400" dirty="0"/>
              <a:t> water from the </a:t>
            </a:r>
            <a:r>
              <a:rPr lang="en-US" sz="2400" b="1" dirty="0">
                <a:solidFill>
                  <a:srgbClr val="FF0000"/>
                </a:solidFill>
              </a:rPr>
              <a:t>Pacific</a:t>
            </a:r>
            <a:r>
              <a:rPr lang="en-US" sz="2400" dirty="0"/>
              <a:t> Ocean to the </a:t>
            </a:r>
            <a:r>
              <a:rPr lang="en-US" sz="2400" b="1" dirty="0">
                <a:solidFill>
                  <a:srgbClr val="FF0000"/>
                </a:solidFill>
              </a:rPr>
              <a:t>Atlantic</a:t>
            </a:r>
            <a:r>
              <a:rPr lang="en-US" sz="2400" dirty="0"/>
              <a:t> Ocean as a </a:t>
            </a:r>
            <a:r>
              <a:rPr lang="en-US" sz="2400" b="1" dirty="0">
                <a:solidFill>
                  <a:srgbClr val="FF0000"/>
                </a:solidFill>
              </a:rPr>
              <a:t>shallow</a:t>
            </a:r>
            <a:r>
              <a:rPr lang="en-US" sz="2400" dirty="0"/>
              <a:t> current .</a:t>
            </a:r>
          </a:p>
          <a:p>
            <a:pPr lvl="0"/>
            <a:r>
              <a:rPr lang="en-US" sz="2400" dirty="0"/>
              <a:t>Returns </a:t>
            </a:r>
            <a:r>
              <a:rPr lang="en-US" sz="2400" b="1" dirty="0">
                <a:solidFill>
                  <a:srgbClr val="FF0000"/>
                </a:solidFill>
              </a:rPr>
              <a:t>cold</a:t>
            </a:r>
            <a:r>
              <a:rPr lang="en-US" sz="2400" dirty="0"/>
              <a:t> water from the </a:t>
            </a:r>
            <a:r>
              <a:rPr lang="en-US" sz="2400" b="1" dirty="0">
                <a:solidFill>
                  <a:srgbClr val="FF0000"/>
                </a:solidFill>
              </a:rPr>
              <a:t>Atlantic</a:t>
            </a:r>
            <a:r>
              <a:rPr lang="en-US" sz="2400" dirty="0"/>
              <a:t> Ocean to the </a:t>
            </a:r>
            <a:r>
              <a:rPr lang="en-US" sz="2400" b="1" dirty="0">
                <a:solidFill>
                  <a:srgbClr val="FF0000"/>
                </a:solidFill>
              </a:rPr>
              <a:t>Pacific</a:t>
            </a:r>
            <a:r>
              <a:rPr lang="en-US" sz="2400" dirty="0"/>
              <a:t> Ocean as a </a:t>
            </a:r>
            <a:r>
              <a:rPr lang="en-US" sz="2400" b="1" dirty="0">
                <a:solidFill>
                  <a:srgbClr val="FF0000"/>
                </a:solidFill>
              </a:rPr>
              <a:t>deep</a:t>
            </a:r>
            <a:r>
              <a:rPr lang="en-US" sz="2400" dirty="0"/>
              <a:t> current that flows further south. </a:t>
            </a:r>
          </a:p>
        </p:txBody>
      </p:sp>
      <p:pic>
        <p:nvPicPr>
          <p:cNvPr id="109570" name="Picture 2" descr="http://www.enviroliteracy.org/images/page-spec/conveyor%20belt4.jpg"/>
          <p:cNvPicPr>
            <a:picLocks noChangeAspect="1" noChangeArrowheads="1"/>
          </p:cNvPicPr>
          <p:nvPr/>
        </p:nvPicPr>
        <p:blipFill>
          <a:blip r:embed="rId2" cstate="print"/>
          <a:srcRect/>
          <a:stretch>
            <a:fillRect/>
          </a:stretch>
        </p:blipFill>
        <p:spPr bwMode="auto">
          <a:xfrm>
            <a:off x="4308231" y="2209800"/>
            <a:ext cx="4572000" cy="2903221"/>
          </a:xfrm>
          <a:prstGeom prst="rect">
            <a:avLst/>
          </a:prstGeom>
          <a:noFill/>
          <a:ln>
            <a:solidFill>
              <a:schemeClr val="bg2"/>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1384300"/>
          </a:xfrm>
        </p:spPr>
        <p:txBody>
          <a:bodyPr/>
          <a:lstStyle/>
          <a:p>
            <a:r>
              <a:rPr lang="en-US" b="1" dirty="0"/>
              <a:t>GREAT OCEAN CONVEYOR BELT</a:t>
            </a:r>
          </a:p>
        </p:txBody>
      </p:sp>
      <p:sp>
        <p:nvSpPr>
          <p:cNvPr id="3" name="Text Placeholder 2"/>
          <p:cNvSpPr>
            <a:spLocks noGrp="1"/>
          </p:cNvSpPr>
          <p:nvPr>
            <p:ph type="body" sz="half" idx="1"/>
          </p:nvPr>
        </p:nvSpPr>
        <p:spPr>
          <a:xfrm>
            <a:off x="304800" y="1600200"/>
            <a:ext cx="3962400" cy="5029200"/>
          </a:xfrm>
        </p:spPr>
        <p:txBody>
          <a:bodyPr>
            <a:normAutofit/>
          </a:bodyPr>
          <a:lstStyle/>
          <a:p>
            <a:r>
              <a:rPr lang="en-US" sz="2400" dirty="0"/>
              <a:t>Without the Great Ocean Conveyor Belt, </a:t>
            </a:r>
            <a:r>
              <a:rPr lang="en-US" sz="2400" b="1" dirty="0">
                <a:solidFill>
                  <a:srgbClr val="FF0000"/>
                </a:solidFill>
              </a:rPr>
              <a:t>places</a:t>
            </a:r>
            <a:r>
              <a:rPr lang="en-US" sz="2400" dirty="0"/>
              <a:t> at the </a:t>
            </a:r>
            <a:r>
              <a:rPr lang="en-US" sz="2400" b="1" dirty="0">
                <a:solidFill>
                  <a:srgbClr val="FF0000"/>
                </a:solidFill>
              </a:rPr>
              <a:t>same</a:t>
            </a:r>
            <a:r>
              <a:rPr lang="en-US" sz="2400" dirty="0"/>
              <a:t> latitude across the globe would generally have the </a:t>
            </a:r>
            <a:r>
              <a:rPr lang="en-US" sz="2400" b="1" dirty="0">
                <a:solidFill>
                  <a:srgbClr val="FF0000"/>
                </a:solidFill>
              </a:rPr>
              <a:t>same average </a:t>
            </a:r>
            <a:r>
              <a:rPr lang="en-US" sz="2400" dirty="0"/>
              <a:t>temperatures. </a:t>
            </a:r>
          </a:p>
          <a:p>
            <a:r>
              <a:rPr lang="en-US" sz="2400" dirty="0"/>
              <a:t>However, because of this </a:t>
            </a:r>
            <a:r>
              <a:rPr lang="en-US" sz="2400" b="1" dirty="0">
                <a:solidFill>
                  <a:srgbClr val="FF0000"/>
                </a:solidFill>
              </a:rPr>
              <a:t>circulation</a:t>
            </a:r>
            <a:r>
              <a:rPr lang="en-US" sz="2400" dirty="0"/>
              <a:t>, Norway, located at similar latitude to Manitoba, Canada has an average annual temperature that is </a:t>
            </a:r>
            <a:r>
              <a:rPr lang="en-US" sz="2400" b="1" dirty="0">
                <a:solidFill>
                  <a:srgbClr val="FF0000"/>
                </a:solidFill>
              </a:rPr>
              <a:t>nearly 20°F</a:t>
            </a:r>
            <a:r>
              <a:rPr lang="en-US" sz="2400" dirty="0"/>
              <a:t> warmer. </a:t>
            </a:r>
          </a:p>
        </p:txBody>
      </p:sp>
      <p:pic>
        <p:nvPicPr>
          <p:cNvPr id="109570" name="Picture 2" descr="http://www.enviroliteracy.org/images/page-spec/conveyor%20belt4.jpg"/>
          <p:cNvPicPr>
            <a:picLocks noChangeAspect="1" noChangeArrowheads="1"/>
          </p:cNvPicPr>
          <p:nvPr/>
        </p:nvPicPr>
        <p:blipFill>
          <a:blip r:embed="rId2" cstate="print"/>
          <a:srcRect/>
          <a:stretch>
            <a:fillRect/>
          </a:stretch>
        </p:blipFill>
        <p:spPr bwMode="auto">
          <a:xfrm>
            <a:off x="4349262" y="2286000"/>
            <a:ext cx="4572000" cy="2903221"/>
          </a:xfrm>
          <a:prstGeom prst="rect">
            <a:avLst/>
          </a:prstGeom>
          <a:noFill/>
          <a:ln>
            <a:solidFill>
              <a:schemeClr val="bg2"/>
            </a:solidFill>
          </a:ln>
        </p:spPr>
      </p:pic>
    </p:spTree>
    <p:extLst>
      <p:ext uri="{BB962C8B-B14F-4D97-AF65-F5344CB8AC3E}">
        <p14:creationId xmlns:p14="http://schemas.microsoft.com/office/powerpoint/2010/main" val="381966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MOVING ON A CURRENT…</a:t>
            </a:r>
          </a:p>
        </p:txBody>
      </p:sp>
      <p:sp>
        <p:nvSpPr>
          <p:cNvPr id="3" name="Text Placeholder 2"/>
          <p:cNvSpPr>
            <a:spLocks noGrp="1"/>
          </p:cNvSpPr>
          <p:nvPr>
            <p:ph type="body" sz="half" idx="1"/>
          </p:nvPr>
        </p:nvSpPr>
        <p:spPr>
          <a:xfrm>
            <a:off x="609598" y="4800600"/>
            <a:ext cx="8153401" cy="1676400"/>
          </a:xfrm>
        </p:spPr>
        <p:txBody>
          <a:bodyPr>
            <a:normAutofit/>
          </a:bodyPr>
          <a:lstStyle/>
          <a:p>
            <a:pPr>
              <a:buNone/>
            </a:pPr>
            <a:r>
              <a:rPr lang="en-US" dirty="0"/>
              <a:t>In 1992, a container ship spilled 29,000 toys in the Pacific.  The map shows where they have been found.</a:t>
            </a:r>
          </a:p>
          <a:p>
            <a:r>
              <a:rPr lang="en-US" dirty="0"/>
              <a:t>What currents have they followed?  </a:t>
            </a:r>
          </a:p>
        </p:txBody>
      </p:sp>
      <p:pic>
        <p:nvPicPr>
          <p:cNvPr id="113666" name="Picture 2" descr="http://strangemaps.files.wordpress.com/2008/05/floatees1.jpg?w=400&amp;h=239"/>
          <p:cNvPicPr>
            <a:picLocks noChangeAspect="1" noChangeArrowheads="1"/>
          </p:cNvPicPr>
          <p:nvPr/>
        </p:nvPicPr>
        <p:blipFill>
          <a:blip r:embed="rId2" cstate="print"/>
          <a:srcRect/>
          <a:stretch>
            <a:fillRect/>
          </a:stretch>
        </p:blipFill>
        <p:spPr bwMode="auto">
          <a:xfrm>
            <a:off x="304800" y="1828800"/>
            <a:ext cx="4267199" cy="2590800"/>
          </a:xfrm>
          <a:prstGeom prst="rect">
            <a:avLst/>
          </a:prstGeom>
          <a:noFill/>
        </p:spPr>
      </p:pic>
      <p:pic>
        <p:nvPicPr>
          <p:cNvPr id="113668" name="Picture 4" descr="http://ts1.mm.bing.net/th?id=H.4800112516597809&amp;w=317&amp;h=188&amp;c=7&amp;rs=1&amp;url=http%3a%2f%2fcprailmmsub.blogspot.com%2f2012_01_01_archive.html&amp;pid=1.7"/>
          <p:cNvPicPr>
            <a:picLocks noChangeAspect="1" noChangeArrowheads="1"/>
          </p:cNvPicPr>
          <p:nvPr/>
        </p:nvPicPr>
        <p:blipFill>
          <a:blip r:embed="rId3" cstate="print"/>
          <a:srcRect/>
          <a:stretch>
            <a:fillRect/>
          </a:stretch>
        </p:blipFill>
        <p:spPr bwMode="auto">
          <a:xfrm>
            <a:off x="4724400" y="1905000"/>
            <a:ext cx="4368527" cy="2590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8" name="Picture 4" descr="http://ts1.mm.bing.net/th?id=H.4800112516597809&amp;w=317&amp;h=188&amp;c=7&amp;rs=1&amp;url=http%3a%2f%2fcprailmmsub.blogspot.com%2f2012_01_01_archive.html&amp;pid=1.7"/>
          <p:cNvPicPr>
            <a:picLocks noChangeAspect="1" noChangeArrowheads="1"/>
          </p:cNvPicPr>
          <p:nvPr/>
        </p:nvPicPr>
        <p:blipFill>
          <a:blip r:embed="rId2" cstate="print"/>
          <a:srcRect/>
          <a:stretch>
            <a:fillRect/>
          </a:stretch>
        </p:blipFill>
        <p:spPr bwMode="auto">
          <a:xfrm>
            <a:off x="2514598" y="76200"/>
            <a:ext cx="4368527" cy="2590800"/>
          </a:xfrm>
          <a:prstGeom prst="rect">
            <a:avLst/>
          </a:prstGeom>
          <a:noFill/>
        </p:spPr>
      </p:pic>
      <p:pic>
        <p:nvPicPr>
          <p:cNvPr id="10" name="Picture 9"/>
          <p:cNvPicPr>
            <a:picLocks noChangeAspect="1"/>
          </p:cNvPicPr>
          <p:nvPr/>
        </p:nvPicPr>
        <p:blipFill>
          <a:blip r:embed="rId3"/>
          <a:stretch>
            <a:fillRect/>
          </a:stretch>
        </p:blipFill>
        <p:spPr>
          <a:xfrm>
            <a:off x="993636" y="2762250"/>
            <a:ext cx="7410450" cy="4095750"/>
          </a:xfrm>
          <a:prstGeom prst="rect">
            <a:avLst/>
          </a:prstGeom>
        </p:spPr>
      </p:pic>
    </p:spTree>
    <p:extLst>
      <p:ext uri="{BB962C8B-B14F-4D97-AF65-F5344CB8AC3E}">
        <p14:creationId xmlns:p14="http://schemas.microsoft.com/office/powerpoint/2010/main" val="570877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a:t>
            </a:r>
          </a:p>
        </p:txBody>
      </p:sp>
      <p:sp>
        <p:nvSpPr>
          <p:cNvPr id="3" name="Text Placeholder 2"/>
          <p:cNvSpPr>
            <a:spLocks noGrp="1"/>
          </p:cNvSpPr>
          <p:nvPr>
            <p:ph type="body" sz="half" idx="1"/>
          </p:nvPr>
        </p:nvSpPr>
        <p:spPr/>
        <p:txBody>
          <a:bodyPr/>
          <a:lstStyle/>
          <a:p>
            <a:pPr>
              <a:buNone/>
            </a:pPr>
            <a:r>
              <a:rPr lang="en-US" dirty="0"/>
              <a:t>Currents have an effect on:</a:t>
            </a:r>
          </a:p>
          <a:p>
            <a:pPr marL="0" indent="0">
              <a:buNone/>
            </a:pPr>
            <a:r>
              <a:rPr lang="en-US" dirty="0"/>
              <a:t>A.  Weather</a:t>
            </a:r>
          </a:p>
          <a:p>
            <a:pPr marL="0" indent="0">
              <a:buNone/>
            </a:pPr>
            <a:r>
              <a:rPr lang="en-US" dirty="0"/>
              <a:t>B.  Climate</a:t>
            </a:r>
          </a:p>
          <a:p>
            <a:pPr marL="0" indent="0">
              <a:buNone/>
            </a:pPr>
            <a:r>
              <a:rPr lang="en-US" dirty="0"/>
              <a:t>C.  Tornadoes</a:t>
            </a:r>
          </a:p>
          <a:p>
            <a:pPr marL="0" indent="0">
              <a:buNone/>
            </a:pPr>
            <a:r>
              <a:rPr lang="en-US" dirty="0"/>
              <a:t>D.  Cold Fronts</a:t>
            </a:r>
          </a:p>
        </p:txBody>
      </p:sp>
      <p:pic>
        <p:nvPicPr>
          <p:cNvPr id="60418" name="Picture 2" descr="http://www.sonoma.edu/users/f/freidel/global/figure%2002-24.jpg"/>
          <p:cNvPicPr>
            <a:picLocks noChangeAspect="1" noChangeArrowheads="1"/>
          </p:cNvPicPr>
          <p:nvPr/>
        </p:nvPicPr>
        <p:blipFill>
          <a:blip r:embed="rId2" cstate="print"/>
          <a:srcRect/>
          <a:stretch>
            <a:fillRect/>
          </a:stretch>
        </p:blipFill>
        <p:spPr bwMode="auto">
          <a:xfrm>
            <a:off x="4339362" y="1676400"/>
            <a:ext cx="4493362" cy="4267200"/>
          </a:xfrm>
          <a:prstGeom prst="rect">
            <a:avLst/>
          </a:prstGeom>
          <a:noFill/>
        </p:spPr>
      </p:pic>
      <p:sp>
        <p:nvSpPr>
          <p:cNvPr id="4" name="Rectangle 3"/>
          <p:cNvSpPr/>
          <p:nvPr/>
        </p:nvSpPr>
        <p:spPr>
          <a:xfrm>
            <a:off x="457200" y="2819400"/>
            <a:ext cx="19812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normAutofit/>
          </a:bodyPr>
          <a:lstStyle/>
          <a:p>
            <a:r>
              <a:rPr lang="en-US" sz="6000" b="1" dirty="0"/>
              <a:t>LAB</a:t>
            </a:r>
          </a:p>
        </p:txBody>
      </p:sp>
      <p:sp>
        <p:nvSpPr>
          <p:cNvPr id="90116" name="Rectangle 4"/>
          <p:cNvSpPr>
            <a:spLocks noGrp="1" noChangeArrowheads="1"/>
          </p:cNvSpPr>
          <p:nvPr>
            <p:ph type="body" sz="half" idx="1"/>
          </p:nvPr>
        </p:nvSpPr>
        <p:spPr>
          <a:xfrm>
            <a:off x="457199" y="2209800"/>
            <a:ext cx="4644969" cy="3810000"/>
          </a:xfrm>
        </p:spPr>
        <p:txBody>
          <a:bodyPr/>
          <a:lstStyle/>
          <a:p>
            <a:pPr marL="0" indent="0">
              <a:buNone/>
            </a:pPr>
            <a:r>
              <a:rPr lang="en-US" sz="3200" dirty="0"/>
              <a:t>Salinity and Temperature Currents Lab</a:t>
            </a:r>
          </a:p>
          <a:p>
            <a:endParaRPr lang="en-US" sz="2800" dirty="0"/>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49" name="Object 1"/>
          <p:cNvGraphicFramePr>
            <a:graphicFrameLocks noChangeAspect="1"/>
          </p:cNvGraphicFramePr>
          <p:nvPr/>
        </p:nvGraphicFramePr>
        <p:xfrm>
          <a:off x="5410200" y="914400"/>
          <a:ext cx="2968569" cy="5562600"/>
        </p:xfrm>
        <a:graphic>
          <a:graphicData uri="http://schemas.openxmlformats.org/presentationml/2006/ole">
            <mc:AlternateContent xmlns:mc="http://schemas.openxmlformats.org/markup-compatibility/2006">
              <mc:Choice xmlns:v="urn:schemas-microsoft-com:vml" Requires="v">
                <p:oleObj spid="_x0000_s2060" r:id="rId3" imgW="6542857" imgH="13304762" progId="Microsoft">
                  <p:embed/>
                </p:oleObj>
              </mc:Choice>
              <mc:Fallback>
                <p:oleObj r:id="rId3" imgW="6542857" imgH="13304762" progId="Microsoft">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914400"/>
                        <a:ext cx="2968569" cy="5562600"/>
                      </a:xfrm>
                      <a:prstGeom prst="rect">
                        <a:avLst/>
                      </a:prstGeom>
                      <a:solidFill>
                        <a:srgbClr val="FFFFFF"/>
                      </a:solidFill>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1143000"/>
          </a:xfrm>
        </p:spPr>
        <p:txBody>
          <a:bodyPr>
            <a:normAutofit/>
          </a:bodyPr>
          <a:lstStyle/>
          <a:p>
            <a:r>
              <a:rPr lang="en-US" sz="5400" b="1" dirty="0"/>
              <a:t>LAB</a:t>
            </a:r>
          </a:p>
        </p:txBody>
      </p:sp>
      <p:sp>
        <p:nvSpPr>
          <p:cNvPr id="6" name="Content Placeholder 5"/>
          <p:cNvSpPr>
            <a:spLocks noGrp="1"/>
          </p:cNvSpPr>
          <p:nvPr>
            <p:ph idx="1"/>
          </p:nvPr>
        </p:nvSpPr>
        <p:spPr/>
        <p:txBody>
          <a:bodyPr>
            <a:normAutofit lnSpcReduction="10000"/>
          </a:bodyPr>
          <a:lstStyle/>
          <a:p>
            <a:pPr marL="231775" indent="-231775">
              <a:buNone/>
            </a:pPr>
            <a:r>
              <a:rPr lang="en-US" b="1" dirty="0"/>
              <a:t>Purpose:</a:t>
            </a:r>
            <a:r>
              <a:rPr lang="en-US" dirty="0"/>
              <a:t>  Surface currents are swift and driven by the wind. Density-driven currents are slow, and result from changes in seawater density which occurs because of </a:t>
            </a:r>
            <a:r>
              <a:rPr lang="en-US" b="1" dirty="0"/>
              <a:t>temperature</a:t>
            </a:r>
            <a:r>
              <a:rPr lang="en-US" dirty="0"/>
              <a:t> and </a:t>
            </a:r>
            <a:r>
              <a:rPr lang="en-US" b="1" dirty="0"/>
              <a:t>salinity</a:t>
            </a:r>
            <a:r>
              <a:rPr lang="en-US" dirty="0"/>
              <a:t> changes. Surface currents are subject to large deflections due to the Coriolis effect; density-driven currents are less influenced by the Coriolis effect because they are so slow moving. Landmasses can create barriers to the flow of surface currents while the landscape of the ocean floor impedes the flow of deep-water currents.  In this lab, you will investigate currents caused by temperature and salinity differences.</a:t>
            </a:r>
          </a:p>
          <a:p>
            <a:endParaRPr lang="en-US" dirty="0"/>
          </a:p>
        </p:txBody>
      </p:sp>
    </p:spTree>
    <p:extLst>
      <p:ext uri="{BB962C8B-B14F-4D97-AF65-F5344CB8AC3E}">
        <p14:creationId xmlns:p14="http://schemas.microsoft.com/office/powerpoint/2010/main" val="1133491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1143000"/>
          </a:xfrm>
        </p:spPr>
        <p:txBody>
          <a:bodyPr>
            <a:normAutofit/>
          </a:bodyPr>
          <a:lstStyle/>
          <a:p>
            <a:r>
              <a:rPr lang="en-US" sz="5400" b="1" dirty="0"/>
              <a:t>LAB</a:t>
            </a:r>
          </a:p>
        </p:txBody>
      </p:sp>
      <p:sp>
        <p:nvSpPr>
          <p:cNvPr id="6" name="Content Placeholder 5"/>
          <p:cNvSpPr>
            <a:spLocks noGrp="1"/>
          </p:cNvSpPr>
          <p:nvPr>
            <p:ph idx="1"/>
          </p:nvPr>
        </p:nvSpPr>
        <p:spPr/>
        <p:txBody>
          <a:bodyPr>
            <a:normAutofit/>
          </a:bodyPr>
          <a:lstStyle/>
          <a:p>
            <a:pPr marL="0" indent="0">
              <a:buNone/>
            </a:pPr>
            <a:r>
              <a:rPr lang="en-US" b="1" dirty="0"/>
              <a:t>Materials</a:t>
            </a:r>
            <a:r>
              <a:rPr lang="en-US" dirty="0"/>
              <a:t>: 	</a:t>
            </a:r>
          </a:p>
          <a:p>
            <a:r>
              <a:rPr lang="en-US" dirty="0"/>
              <a:t>2 plastic bottles	</a:t>
            </a:r>
          </a:p>
          <a:p>
            <a:r>
              <a:rPr lang="en-US" dirty="0"/>
              <a:t>1 tornado tube	</a:t>
            </a:r>
          </a:p>
          <a:p>
            <a:r>
              <a:rPr lang="en-US" dirty="0"/>
              <a:t>water	</a:t>
            </a:r>
          </a:p>
          <a:p>
            <a:r>
              <a:rPr lang="en-US" dirty="0"/>
              <a:t>cup</a:t>
            </a:r>
          </a:p>
          <a:p>
            <a:r>
              <a:rPr lang="en-US" dirty="0"/>
              <a:t>4 tablespoons salt	</a:t>
            </a:r>
          </a:p>
          <a:p>
            <a:r>
              <a:rPr lang="en-US" dirty="0"/>
              <a:t>food coloring	</a:t>
            </a:r>
          </a:p>
          <a:p>
            <a:r>
              <a:rPr lang="en-US" dirty="0"/>
              <a:t>paper towels</a:t>
            </a:r>
          </a:p>
          <a:p>
            <a:endParaRPr lang="en-US" dirty="0"/>
          </a:p>
        </p:txBody>
      </p:sp>
    </p:spTree>
    <p:extLst>
      <p:ext uri="{BB962C8B-B14F-4D97-AF65-F5344CB8AC3E}">
        <p14:creationId xmlns:p14="http://schemas.microsoft.com/office/powerpoint/2010/main" val="2611856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905000" y="1219200"/>
            <a:ext cx="5255503" cy="4410869"/>
          </a:xfrm>
          <a:prstGeom prst="rect">
            <a:avLst/>
          </a:prstGeom>
        </p:spPr>
      </p:pic>
    </p:spTree>
    <p:extLst>
      <p:ext uri="{BB962C8B-B14F-4D97-AF65-F5344CB8AC3E}">
        <p14:creationId xmlns:p14="http://schemas.microsoft.com/office/powerpoint/2010/main" val="781668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52600" y="381000"/>
            <a:ext cx="5010150" cy="6096689"/>
          </a:xfrm>
          <a:prstGeom prst="rect">
            <a:avLst/>
          </a:prstGeom>
        </p:spPr>
      </p:pic>
    </p:spTree>
    <p:extLst>
      <p:ext uri="{BB962C8B-B14F-4D97-AF65-F5344CB8AC3E}">
        <p14:creationId xmlns:p14="http://schemas.microsoft.com/office/powerpoint/2010/main" val="1708698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5400" b="1" dirty="0"/>
              <a:t>TO DO</a:t>
            </a:r>
          </a:p>
        </p:txBody>
      </p:sp>
      <p:sp>
        <p:nvSpPr>
          <p:cNvPr id="6" name="Content Placeholder 5"/>
          <p:cNvSpPr>
            <a:spLocks noGrp="1"/>
          </p:cNvSpPr>
          <p:nvPr>
            <p:ph idx="1"/>
          </p:nvPr>
        </p:nvSpPr>
        <p:spPr/>
        <p:txBody>
          <a:bodyPr/>
          <a:lstStyle/>
          <a:p>
            <a:r>
              <a:rPr lang="en-US" dirty="0"/>
              <a:t>Lab due by Friday.</a:t>
            </a:r>
          </a:p>
          <a:p>
            <a:r>
              <a:rPr lang="en-US" dirty="0"/>
              <a:t>Review #22 due tomorrow.</a:t>
            </a:r>
          </a:p>
        </p:txBody>
      </p:sp>
    </p:spTree>
    <p:extLst>
      <p:ext uri="{BB962C8B-B14F-4D97-AF65-F5344CB8AC3E}">
        <p14:creationId xmlns:p14="http://schemas.microsoft.com/office/powerpoint/2010/main" val="30641038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468</TotalTime>
  <Words>790</Words>
  <Application>Microsoft Office PowerPoint</Application>
  <PresentationFormat>On-screen Show (4:3)</PresentationFormat>
  <Paragraphs>99</Paragraphs>
  <Slides>26</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3" baseType="lpstr">
      <vt:lpstr>Arial</vt:lpstr>
      <vt:lpstr>Calibri</vt:lpstr>
      <vt:lpstr>Constantia</vt:lpstr>
      <vt:lpstr>Tahoma</vt:lpstr>
      <vt:lpstr>Wingdings 2</vt:lpstr>
      <vt:lpstr>Flow</vt:lpstr>
      <vt:lpstr>Microsoft</vt:lpstr>
      <vt:lpstr>DO NOW</vt:lpstr>
      <vt:lpstr>REVIEW</vt:lpstr>
      <vt:lpstr>CURRENTS AND OCEAN CIRCULATION</vt:lpstr>
      <vt:lpstr>WHY ARE THEY DIFFERENT?</vt:lpstr>
      <vt:lpstr>WHY ARE THEY DIFFERENT?</vt:lpstr>
      <vt:lpstr>OCEAN CURRENTS:  GULF STREAM!</vt:lpstr>
      <vt:lpstr>CURRENTS AFFECT CLIMATE</vt:lpstr>
      <vt:lpstr>CURRENTS</vt:lpstr>
      <vt:lpstr>PowerPoint Presentation</vt:lpstr>
      <vt:lpstr>CURRENTS AND CORIOLIS</vt:lpstr>
      <vt:lpstr>CURRENTS AND WATER DENSITY</vt:lpstr>
      <vt:lpstr>SURFACE CURRENTS</vt:lpstr>
      <vt:lpstr>SURFACE CURRENTS</vt:lpstr>
      <vt:lpstr>DEEP OCEAN CURRENTS</vt:lpstr>
      <vt:lpstr>DEEP OCEAN CURRENTS</vt:lpstr>
      <vt:lpstr>GREAT OCEAN CONVEYOR BELT</vt:lpstr>
      <vt:lpstr>GREAT OCEAN CONVEYOR BELT</vt:lpstr>
      <vt:lpstr>MOVING ON A CURRENT…</vt:lpstr>
      <vt:lpstr>PowerPoint Presentation</vt:lpstr>
      <vt:lpstr>Review</vt:lpstr>
      <vt:lpstr>LAB</vt:lpstr>
      <vt:lpstr>LAB</vt:lpstr>
      <vt:lpstr>LAB</vt:lpstr>
      <vt:lpstr>PowerPoint Presentation</vt:lpstr>
      <vt:lpstr>PowerPoint Presentation</vt:lpstr>
      <vt:lpstr>TO DO</vt:lpstr>
    </vt:vector>
  </TitlesOfParts>
  <Company>Forsyth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Oceans in Motion</dc:title>
  <dc:creator>Forsyth County School System</dc:creator>
  <cp:lastModifiedBy>Nancy Brim</cp:lastModifiedBy>
  <cp:revision>57</cp:revision>
  <dcterms:created xsi:type="dcterms:W3CDTF">2007-04-30T14:39:37Z</dcterms:created>
  <dcterms:modified xsi:type="dcterms:W3CDTF">2017-03-20T00:47:43Z</dcterms:modified>
</cp:coreProperties>
</file>