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handoutMasterIdLst>
    <p:handoutMasterId r:id="rId16"/>
  </p:handoutMasterIdLst>
  <p:sldIdLst>
    <p:sldId id="331" r:id="rId2"/>
    <p:sldId id="338" r:id="rId3"/>
    <p:sldId id="332" r:id="rId4"/>
    <p:sldId id="303" r:id="rId5"/>
    <p:sldId id="333" r:id="rId6"/>
    <p:sldId id="319" r:id="rId7"/>
    <p:sldId id="305" r:id="rId8"/>
    <p:sldId id="334" r:id="rId9"/>
    <p:sldId id="335" r:id="rId10"/>
    <p:sldId id="306" r:id="rId11"/>
    <p:sldId id="307" r:id="rId12"/>
    <p:sldId id="336" r:id="rId13"/>
    <p:sldId id="308" r:id="rId14"/>
    <p:sldId id="337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69" autoAdjust="0"/>
    <p:restoredTop sz="94660"/>
  </p:normalViewPr>
  <p:slideViewPr>
    <p:cSldViewPr>
      <p:cViewPr varScale="1">
        <p:scale>
          <a:sx n="107" d="100"/>
          <a:sy n="107" d="100"/>
        </p:scale>
        <p:origin x="7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E34D250-13F6-4028-BB3E-99379AC0E3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94545-B77D-4F16-8142-5653E141C0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56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ACFEB-20E2-49D0-B943-A228F39232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304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8C69F-ED8C-42AD-9D9A-4C4DAEBCEE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315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5F223-B11D-488D-956C-6D4BF8A50A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8125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4EE3B-81DD-46C8-A947-742E354EDB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47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CA5FF-4C0A-4493-9355-AF2F2A85FA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739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8D824-6390-4BBF-A77D-77A837CF9D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820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836F5-67E9-4043-B373-BAA483CF9F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9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F052F-C0FE-4F39-AD74-4563442F69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043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650C9-2C9A-4EF7-8B49-696F38A56C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156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38865-E867-40ED-AD26-758E5F906E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702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0028AA81-66B0-42EA-AFD9-ED9029FA82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/>
              <a:t>DO NOW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Pick up notes.</a:t>
            </a:r>
          </a:p>
          <a:p>
            <a:r>
              <a:rPr lang="en-US" altLang="en-US"/>
              <a:t>Turn in National Chemical Week Extra Credit.</a:t>
            </a:r>
          </a:p>
          <a:p>
            <a:r>
              <a:rPr lang="en-US" altLang="en-US"/>
              <a:t>Get our Bonding handout form yesterday.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BONDING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89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/>
              <a:t>VIDEO: BONDING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altLang="en-US"/>
              <a:t>How are the atoms arranged in crystalline sodium chloride?</a:t>
            </a:r>
          </a:p>
          <a:p>
            <a:pPr>
              <a:buFontTx/>
              <a:buChar char="-"/>
            </a:pPr>
            <a:r>
              <a:rPr lang="en-US" altLang="en-US"/>
              <a:t>What is a polar covalent bond?</a:t>
            </a:r>
          </a:p>
          <a:p>
            <a:pPr>
              <a:buFontTx/>
              <a:buChar char="-"/>
            </a:pP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/>
              <a:t>HOW TO DETERMINE THE TYPE OF BOND</a:t>
            </a:r>
            <a:endParaRPr lang="en-US" altLang="en-US" sz="44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0325" y="1752600"/>
            <a:ext cx="7313613" cy="43418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/>
              <a:t>How can you tell what type of bond it is? 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/>
              <a:t>The table of electronegativities can help you.  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/>
              <a:t>Look up the two element’s </a:t>
            </a:r>
            <a:r>
              <a:rPr lang="en-US" altLang="en-US" b="1" dirty="0">
                <a:solidFill>
                  <a:srgbClr val="FF0000"/>
                </a:solidFill>
              </a:rPr>
              <a:t>electronegativities</a:t>
            </a:r>
            <a:r>
              <a:rPr lang="en-US" altLang="en-US" dirty="0"/>
              <a:t> and then </a:t>
            </a:r>
            <a:r>
              <a:rPr lang="en-US" altLang="en-US" b="1" dirty="0">
                <a:solidFill>
                  <a:srgbClr val="FF0000"/>
                </a:solidFill>
              </a:rPr>
              <a:t>subtract</a:t>
            </a:r>
            <a:r>
              <a:rPr lang="en-US" altLang="en-US" dirty="0"/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/>
              <a:t>HOW TO DETERMINE THE TYPE OF BOND</a:t>
            </a:r>
            <a:endParaRPr lang="en-US" altLang="en-US" sz="440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8001000" cy="43418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/>
              <a:t>The answer is ALWAYS </a:t>
            </a:r>
            <a:r>
              <a:rPr lang="en-US" u="sng" dirty="0"/>
              <a:t>positive</a:t>
            </a:r>
            <a:r>
              <a:rPr lang="en-US" dirty="0"/>
              <a:t>.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/>
              <a:t>If the difference is: 	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/>
              <a:t>	&gt;1.67		</a:t>
            </a:r>
            <a:r>
              <a:rPr lang="en-US" b="1" dirty="0">
                <a:solidFill>
                  <a:srgbClr val="FF0000"/>
                </a:solidFill>
              </a:rPr>
              <a:t>ionic</a:t>
            </a:r>
            <a:r>
              <a:rPr lang="en-US" dirty="0"/>
              <a:t> bond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/>
              <a:t>	0.5 to 1.67 	</a:t>
            </a:r>
            <a:r>
              <a:rPr lang="en-US" b="1" dirty="0">
                <a:solidFill>
                  <a:srgbClr val="FF0000"/>
                </a:solidFill>
              </a:rPr>
              <a:t>polar covalent </a:t>
            </a:r>
            <a:r>
              <a:rPr lang="en-US" dirty="0"/>
              <a:t>bond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/>
              <a:t>	&lt; 0.5		</a:t>
            </a:r>
            <a:r>
              <a:rPr lang="en-US" b="1" dirty="0">
                <a:solidFill>
                  <a:srgbClr val="FF0000"/>
                </a:solidFill>
              </a:rPr>
              <a:t>nonpolar covalent </a:t>
            </a:r>
            <a:r>
              <a:rPr lang="en-US" dirty="0"/>
              <a:t>bond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Electronegativites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093788"/>
            <a:ext cx="8039100" cy="47736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/>
              <a:t>POLAR COVALENT BONDS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500" dirty="0"/>
              <a:t>A </a:t>
            </a:r>
            <a:r>
              <a:rPr lang="en-US" altLang="en-US" sz="2500" b="1" dirty="0">
                <a:solidFill>
                  <a:srgbClr val="FF0000"/>
                </a:solidFill>
              </a:rPr>
              <a:t>POLAR covalent </a:t>
            </a:r>
            <a:r>
              <a:rPr lang="en-US" altLang="en-US" sz="2500" dirty="0"/>
              <a:t>bond happens when one atom is </a:t>
            </a:r>
            <a:r>
              <a:rPr lang="en-US" altLang="en-US" sz="2500" b="1" dirty="0">
                <a:solidFill>
                  <a:srgbClr val="FF0000"/>
                </a:solidFill>
              </a:rPr>
              <a:t>significantly</a:t>
            </a:r>
            <a:r>
              <a:rPr lang="en-US" altLang="en-US" sz="2500" dirty="0"/>
              <a:t> more electronegative than the other atom in the bond. 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500" dirty="0"/>
              <a:t>This means that one of the atoms has a slight </a:t>
            </a:r>
            <a:r>
              <a:rPr lang="en-US" altLang="en-US" sz="2500" b="1" dirty="0">
                <a:solidFill>
                  <a:srgbClr val="FF0000"/>
                </a:solidFill>
              </a:rPr>
              <a:t>negative</a:t>
            </a:r>
            <a:r>
              <a:rPr lang="en-US" altLang="en-US" sz="2500" dirty="0"/>
              <a:t> charge and one atom has a slight </a:t>
            </a:r>
            <a:r>
              <a:rPr lang="en-US" altLang="en-US" sz="2500" b="1" dirty="0">
                <a:solidFill>
                  <a:srgbClr val="FF0000"/>
                </a:solidFill>
              </a:rPr>
              <a:t>positive</a:t>
            </a:r>
            <a:r>
              <a:rPr lang="en-US" altLang="en-US" sz="2500" dirty="0"/>
              <a:t> charge.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500" dirty="0"/>
              <a:t>A polar covalent bond means that there is a </a:t>
            </a:r>
            <a:r>
              <a:rPr lang="en-US" altLang="en-US" sz="2500" b="1" dirty="0">
                <a:solidFill>
                  <a:srgbClr val="FF0000"/>
                </a:solidFill>
              </a:rPr>
              <a:t>slight</a:t>
            </a:r>
            <a:r>
              <a:rPr lang="en-US" altLang="en-US" sz="2500" dirty="0"/>
              <a:t> electronegativity difference, but not enough to make the bond </a:t>
            </a:r>
            <a:r>
              <a:rPr lang="en-US" altLang="en-US" sz="2500" b="1" dirty="0">
                <a:solidFill>
                  <a:srgbClr val="FF0000"/>
                </a:solidFill>
              </a:rPr>
              <a:t>ionic</a:t>
            </a:r>
            <a:r>
              <a:rPr lang="en-US" altLang="en-US" sz="25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/>
              <a:t>BOND TYPE?</a:t>
            </a:r>
          </a:p>
        </p:txBody>
      </p:sp>
      <p:pic>
        <p:nvPicPr>
          <p:cNvPr id="1024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2133600"/>
            <a:ext cx="902335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/>
              <a:t>BOND TYPE?</a:t>
            </a:r>
          </a:p>
        </p:txBody>
      </p:sp>
      <p:pic>
        <p:nvPicPr>
          <p:cNvPr id="1126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981200"/>
            <a:ext cx="8594725" cy="312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PREDICTING BOND TYPES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725987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400" dirty="0"/>
              <a:t>There are two ways:</a:t>
            </a:r>
          </a:p>
          <a:p>
            <a:pPr marL="114300" lvl="1" indent="342900" eaLnBrk="1" hangingPunct="1">
              <a:defRPr/>
            </a:pPr>
            <a:r>
              <a:rPr lang="en-US" altLang="en-US" sz="2400" dirty="0"/>
              <a:t>Just by the </a:t>
            </a:r>
            <a:r>
              <a:rPr lang="en-US" altLang="en-US" sz="2400" b="1" dirty="0">
                <a:solidFill>
                  <a:srgbClr val="FF0000"/>
                </a:solidFill>
              </a:rPr>
              <a:t>periodic table</a:t>
            </a:r>
            <a:r>
              <a:rPr lang="en-US" altLang="en-US" sz="2400" dirty="0"/>
              <a:t>:</a:t>
            </a:r>
          </a:p>
          <a:p>
            <a:pPr marL="571500" lvl="2" indent="342900" eaLnBrk="1" hangingPunct="1">
              <a:defRPr/>
            </a:pPr>
            <a:r>
              <a:rPr lang="en-US" altLang="en-US" sz="2400" b="1" dirty="0"/>
              <a:t>Metallic</a:t>
            </a:r>
            <a:r>
              <a:rPr lang="en-US" altLang="en-US" sz="2400" dirty="0"/>
              <a:t> – two metals</a:t>
            </a:r>
          </a:p>
          <a:p>
            <a:pPr marL="571500" lvl="2" indent="342900" eaLnBrk="1" hangingPunct="1">
              <a:defRPr/>
            </a:pPr>
            <a:r>
              <a:rPr lang="en-US" altLang="en-US" sz="2400" b="1" dirty="0"/>
              <a:t>Ionic</a:t>
            </a:r>
            <a:r>
              <a:rPr lang="en-US" altLang="en-US" sz="2400" dirty="0"/>
              <a:t> – metal and nonmetal</a:t>
            </a:r>
          </a:p>
          <a:p>
            <a:pPr marL="571500" lvl="2" indent="342900" eaLnBrk="1" hangingPunct="1">
              <a:defRPr/>
            </a:pPr>
            <a:r>
              <a:rPr lang="en-US" altLang="en-US" sz="2400" b="1" dirty="0"/>
              <a:t>Covalent</a:t>
            </a:r>
            <a:r>
              <a:rPr lang="en-US" altLang="en-US" sz="2400" dirty="0"/>
              <a:t> – two nonmetals</a:t>
            </a:r>
          </a:p>
          <a:p>
            <a:pPr marL="114300" lvl="1" indent="342900" eaLnBrk="1" hangingPunct="1">
              <a:defRPr/>
            </a:pPr>
            <a:r>
              <a:rPr lang="en-US" altLang="en-US" sz="2400" dirty="0"/>
              <a:t>By </a:t>
            </a:r>
            <a:r>
              <a:rPr lang="en-US" altLang="en-US" sz="2400" b="1" dirty="0">
                <a:solidFill>
                  <a:srgbClr val="FF0000"/>
                </a:solidFill>
              </a:rPr>
              <a:t>electronegativities</a:t>
            </a:r>
            <a:r>
              <a:rPr lang="en-US" altLang="en-US" sz="2400" dirty="0"/>
              <a:t>:</a:t>
            </a:r>
          </a:p>
          <a:p>
            <a:pPr marL="571500" lvl="2" indent="342900" eaLnBrk="1" hangingPunct="1">
              <a:defRPr/>
            </a:pPr>
            <a:r>
              <a:rPr lang="en-US" altLang="en-US" sz="2400" dirty="0"/>
              <a:t>&gt;1.67	    ionic bond</a:t>
            </a:r>
          </a:p>
          <a:p>
            <a:pPr marL="571500" lvl="2" indent="342900" eaLnBrk="1" hangingPunct="1">
              <a:defRPr/>
            </a:pPr>
            <a:r>
              <a:rPr lang="en-US" altLang="en-US" sz="2400" dirty="0"/>
              <a:t>0.5 to 1.67     polar covalent</a:t>
            </a:r>
          </a:p>
          <a:p>
            <a:pPr marL="571500" lvl="2" indent="342900" eaLnBrk="1" hangingPunct="1">
              <a:defRPr/>
            </a:pPr>
            <a:r>
              <a:rPr lang="en-US" altLang="en-US" sz="2400" dirty="0"/>
              <a:t>&lt; 0.5	    nonpolar covalent</a:t>
            </a:r>
          </a:p>
          <a:p>
            <a:pPr marL="0" lvl="2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400" dirty="0"/>
              <a:t>Be sure you are clear what the question is asking for.</a:t>
            </a:r>
            <a:endParaRPr lang="en-US" altLang="en-US" sz="20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3810000" y="2743200"/>
            <a:ext cx="2133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352800" y="3200400"/>
            <a:ext cx="3505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962400" y="3648635"/>
            <a:ext cx="2743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267200" y="4573587"/>
            <a:ext cx="2743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67200" y="4960657"/>
            <a:ext cx="2743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733800" y="5369858"/>
            <a:ext cx="2895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PREDICTING BOND TYPES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/>
              <a:t>IONIC BONDS</a:t>
            </a:r>
            <a:endParaRPr lang="en-US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high</a:t>
            </a:r>
            <a:r>
              <a:rPr lang="en-US" altLang="en-US" sz="2800" dirty="0"/>
              <a:t> reactivity.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usually between </a:t>
            </a:r>
            <a:r>
              <a:rPr lang="en-US" altLang="en-US" sz="2800" b="1" dirty="0">
                <a:solidFill>
                  <a:srgbClr val="FF0000"/>
                </a:solidFill>
              </a:rPr>
              <a:t>metals</a:t>
            </a:r>
            <a:r>
              <a:rPr lang="en-US" altLang="en-US" sz="2800" dirty="0"/>
              <a:t> (loses electrons) and </a:t>
            </a:r>
            <a:r>
              <a:rPr lang="en-US" altLang="en-US" sz="2800" b="1" dirty="0">
                <a:solidFill>
                  <a:srgbClr val="FF0000"/>
                </a:solidFill>
              </a:rPr>
              <a:t>nonmetals</a:t>
            </a:r>
            <a:r>
              <a:rPr lang="en-US" altLang="en-US" sz="2800" dirty="0"/>
              <a:t> (gains electrons).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electronegativity difference more than 1.67.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1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PREDICTING BOND TYPES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/>
              <a:t>COVALENT BONDS</a:t>
            </a:r>
            <a:endParaRPr lang="en-US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two elements who both want to </a:t>
            </a:r>
            <a:r>
              <a:rPr lang="en-US" altLang="en-US" sz="2800" b="1" dirty="0">
                <a:solidFill>
                  <a:srgbClr val="FF0000"/>
                </a:solidFill>
              </a:rPr>
              <a:t>gain</a:t>
            </a:r>
            <a:r>
              <a:rPr lang="en-US" altLang="en-US" sz="2800" dirty="0"/>
              <a:t> electrons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usually </a:t>
            </a:r>
            <a:r>
              <a:rPr lang="en-US" altLang="en-US" sz="2800" b="1" dirty="0">
                <a:solidFill>
                  <a:srgbClr val="FF0000"/>
                </a:solidFill>
              </a:rPr>
              <a:t>nonmetals.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/>
              <a:t>POLAR</a:t>
            </a:r>
            <a:r>
              <a:rPr lang="en-US" altLang="en-US" sz="2800" dirty="0"/>
              <a:t> bonds have an electronegativity difference between </a:t>
            </a:r>
            <a:r>
              <a:rPr lang="en-US" altLang="en-US" sz="2800" b="1" dirty="0">
                <a:solidFill>
                  <a:srgbClr val="FF0000"/>
                </a:solidFill>
              </a:rPr>
              <a:t>0.5 and 1.67.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/>
              <a:t>NONPOLAR</a:t>
            </a:r>
            <a:r>
              <a:rPr lang="en-US" altLang="en-US" sz="2800" dirty="0"/>
              <a:t> bonds have an electronegativity difference less than </a:t>
            </a:r>
            <a:r>
              <a:rPr lang="en-US" altLang="en-US" sz="2800" b="1" dirty="0">
                <a:solidFill>
                  <a:srgbClr val="FF0000"/>
                </a:solidFill>
              </a:rPr>
              <a:t>0.5.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PREDICTING BOND TYPES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en-US" b="1" dirty="0"/>
              <a:t>METALLIC BONDS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all </a:t>
            </a:r>
            <a:r>
              <a:rPr lang="en-US" altLang="en-US" b="1" dirty="0">
                <a:solidFill>
                  <a:srgbClr val="FF0000"/>
                </a:solidFill>
              </a:rPr>
              <a:t>metals</a:t>
            </a:r>
            <a:r>
              <a:rPr lang="en-US" altLang="en-US" dirty="0"/>
              <a:t> (exception:  alloys with carbon)</a:t>
            </a:r>
            <a:endParaRPr lang="en-US" altLang="en-US" i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i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i="1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/>
              <a:t>TO DO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Do Bonding Predictions handout for Thursday.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2">
      <a:dk1>
        <a:srgbClr val="000000"/>
      </a:dk1>
      <a:lt1>
        <a:srgbClr val="FFFFFF"/>
      </a:lt1>
      <a:dk2>
        <a:srgbClr val="333366"/>
      </a:dk2>
      <a:lt2>
        <a:srgbClr val="5F5F5F"/>
      </a:lt2>
      <a:accent1>
        <a:srgbClr val="CC99FF"/>
      </a:accent1>
      <a:accent2>
        <a:srgbClr val="99CCCC"/>
      </a:accent2>
      <a:accent3>
        <a:srgbClr val="FFFFFF"/>
      </a:accent3>
      <a:accent4>
        <a:srgbClr val="000000"/>
      </a:accent4>
      <a:accent5>
        <a:srgbClr val="E2CAFF"/>
      </a:accent5>
      <a:accent6>
        <a:srgbClr val="8AB9B9"/>
      </a:accent6>
      <a:hlink>
        <a:srgbClr val="666699"/>
      </a:hlink>
      <a:folHlink>
        <a:srgbClr val="660066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2169</TotalTime>
  <Words>287</Words>
  <Application>Microsoft Office PowerPoint</Application>
  <PresentationFormat>On-screen Show (4:3)</PresentationFormat>
  <Paragraphs>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Verdana</vt:lpstr>
      <vt:lpstr>Arial</vt:lpstr>
      <vt:lpstr>Wingdings</vt:lpstr>
      <vt:lpstr>Calibri</vt:lpstr>
      <vt:lpstr>Eclipse</vt:lpstr>
      <vt:lpstr>DO NOW</vt:lpstr>
      <vt:lpstr>BONDING</vt:lpstr>
      <vt:lpstr>VIDEO: BONDING</vt:lpstr>
      <vt:lpstr>HOW TO DETERMINE THE TYPE OF BOND</vt:lpstr>
      <vt:lpstr>HOW TO DETERMINE THE TYPE OF BOND</vt:lpstr>
      <vt:lpstr>PowerPoint Presentation</vt:lpstr>
      <vt:lpstr>POLAR COVALENT BONDS</vt:lpstr>
      <vt:lpstr>BOND TYPE?</vt:lpstr>
      <vt:lpstr>BOND TYPE?</vt:lpstr>
      <vt:lpstr>PREDICTING BOND TYPES</vt:lpstr>
      <vt:lpstr>PREDICTING BOND TYPES</vt:lpstr>
      <vt:lpstr>PREDICTING BOND TYPES</vt:lpstr>
      <vt:lpstr>PREDICTING BOND TYPES</vt:lpstr>
      <vt:lpstr>TO DO</vt:lpstr>
    </vt:vector>
  </TitlesOfParts>
  <Company>DCSS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 and Nomenclature</dc:title>
  <dc:creator>DCSS</dc:creator>
  <cp:lastModifiedBy>Nancy</cp:lastModifiedBy>
  <cp:revision>40</cp:revision>
  <dcterms:created xsi:type="dcterms:W3CDTF">2010-10-18T17:52:12Z</dcterms:created>
  <dcterms:modified xsi:type="dcterms:W3CDTF">2016-10-15T01:41:30Z</dcterms:modified>
</cp:coreProperties>
</file>