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345" r:id="rId2"/>
    <p:sldId id="274" r:id="rId3"/>
    <p:sldId id="410" r:id="rId4"/>
    <p:sldId id="275" r:id="rId5"/>
    <p:sldId id="347" r:id="rId6"/>
    <p:sldId id="342" r:id="rId7"/>
    <p:sldId id="411" r:id="rId8"/>
    <p:sldId id="276" r:id="rId9"/>
    <p:sldId id="412" r:id="rId10"/>
    <p:sldId id="343" r:id="rId11"/>
    <p:sldId id="36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6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05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B08FF6-C050-4330-BCBA-3756C2C2AA9B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6EABEB8-EBA8-4F1C-97A5-9F30441A3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7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A941-30D8-4B60-BCDA-F62DCE2A706C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FFE1-8D72-4E51-A6C5-41F39CBDF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D7D64-85AF-402A-B862-1EE73EC24E6A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717ED-B58A-4766-8B7A-3F832CDC4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A9339-2820-4C9D-B81D-B895F8D46CCC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FC518-C749-4882-958C-DFF55BFA3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B8DA-08C1-4947-B013-AAC6DF813E12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DCCF4-A504-4A5F-AD37-E41588330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104E9-35DF-47AC-998B-6B4662422878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29E6A-412E-49DE-9936-DBFA37F61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DD3E6-9130-40EC-A26B-E724964FB8D0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1573F-3491-48C6-AC9E-7DE27F64D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2C5E-6EF3-4F7C-A63D-47BC5383FCC7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6C38-5597-4F4A-97C7-59338B81E4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3D2C-EEE9-494B-B9C9-1F81C68921F5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ACC6-3A3E-4910-8689-D515C1C73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7BE9F-B289-46F5-AF00-23C977120F37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96E33-A4F6-4912-99EA-C16EE7C22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C65D4-C44C-4D5E-9C82-457AACC1A849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6804B-839A-466A-A342-6DCC1135F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05534-D9C6-4347-8823-DBB71B2CA1CB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09E9-59EE-4AAF-BC76-CB805A813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5FB9B8-3950-46E7-B78C-0E20F69C01FF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33676140-648B-4391-BB54-156F08147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67" r:id="rId9"/>
    <p:sldLayoutId id="2147483666" r:id="rId10"/>
    <p:sldLayoutId id="21474836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google.com/url?sa=i&amp;rct=j&amp;q=number+line&amp;source=images&amp;cd=&amp;cad=rja&amp;docid=MTACXuB1_Psu4M&amp;tbnid=CN7gXs7E3aL65M:&amp;ved=0CAUQjRw&amp;url=http://www.sparknotes.com/math/algebra1/inequalities/section4.rhtml&amp;ei=NDxbUcKEHs3LrQfTgoGoBw&amp;bvm=bv.44697112,d.bmk&amp;psig=AFQjCNF7Z1aDkXHPBpu7GwkG_vvl2IkkoQ&amp;ust=136502007697679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1963" indent="-444500" eaLnBrk="1" fontAlgn="auto" hangingPunct="1">
              <a:spcAft>
                <a:spcPts val="0"/>
              </a:spcAft>
              <a:defRPr/>
            </a:pPr>
            <a:r>
              <a:rPr lang="en-US" sz="3200" dirty="0"/>
              <a:t>Pick up notes.</a:t>
            </a:r>
          </a:p>
          <a:p>
            <a:pPr marL="457200" indent="-457200"/>
            <a:r>
              <a:rPr lang="en-US" sz="3200" dirty="0"/>
              <a:t>Get out Study Guide for Content Mastery.</a:t>
            </a:r>
          </a:p>
        </p:txBody>
      </p:sp>
    </p:spTree>
    <p:extLst>
      <p:ext uri="{BB962C8B-B14F-4D97-AF65-F5344CB8AC3E}">
        <p14:creationId xmlns:p14="http://schemas.microsoft.com/office/powerpoint/2010/main" val="141575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REACTION QUOTIENT,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It is not </a:t>
            </a:r>
            <a:r>
              <a:rPr lang="en-US" sz="2800" b="1" dirty="0">
                <a:solidFill>
                  <a:srgbClr val="FF0000"/>
                </a:solidFill>
              </a:rPr>
              <a:t>always obvious </a:t>
            </a:r>
            <a:r>
              <a:rPr lang="en-US" sz="2800" dirty="0"/>
              <a:t>if a mixture has reached equilibrium or not. 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If it is not at equilibrium, then it is helpful to know </a:t>
            </a:r>
            <a:r>
              <a:rPr lang="en-US" sz="2800" b="1" dirty="0">
                <a:solidFill>
                  <a:srgbClr val="FF0000"/>
                </a:solidFill>
              </a:rPr>
              <a:t>which direction </a:t>
            </a:r>
            <a:r>
              <a:rPr lang="en-US" sz="2800" dirty="0"/>
              <a:t>the reaction must proceed in order to </a:t>
            </a:r>
            <a:r>
              <a:rPr lang="en-US" sz="2800" b="1" dirty="0">
                <a:solidFill>
                  <a:srgbClr val="FF0000"/>
                </a:solidFill>
              </a:rPr>
              <a:t>reach equilibrium</a:t>
            </a:r>
            <a:r>
              <a:rPr lang="en-US" sz="2800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en-US" sz="2800" dirty="0"/>
              <a:t>The </a:t>
            </a:r>
            <a:r>
              <a:rPr lang="en-US" altLang="en-US" sz="2800" b="1" dirty="0">
                <a:solidFill>
                  <a:srgbClr val="FF0000"/>
                </a:solidFill>
              </a:rPr>
              <a:t>reaction quotient</a:t>
            </a:r>
            <a:r>
              <a:rPr lang="en-US" altLang="en-US" sz="2800" dirty="0"/>
              <a:t>, Q, measures the </a:t>
            </a:r>
            <a:r>
              <a:rPr lang="en-US" altLang="en-US" sz="2800" b="1" dirty="0">
                <a:solidFill>
                  <a:srgbClr val="FF0000"/>
                </a:solidFill>
              </a:rPr>
              <a:t>relative</a:t>
            </a:r>
            <a:r>
              <a:rPr lang="en-US" altLang="en-US" sz="2800" dirty="0"/>
              <a:t> </a:t>
            </a:r>
            <a:r>
              <a:rPr lang="en-US" altLang="en-US" sz="2800" b="1" dirty="0">
                <a:solidFill>
                  <a:srgbClr val="FF0000"/>
                </a:solidFill>
              </a:rPr>
              <a:t>amounts</a:t>
            </a:r>
            <a:r>
              <a:rPr lang="en-US" altLang="en-US" sz="2800" dirty="0"/>
              <a:t> of products and reactants present during a reaction at a </a:t>
            </a:r>
            <a:r>
              <a:rPr lang="en-US" altLang="en-US" sz="2800" b="1" dirty="0">
                <a:solidFill>
                  <a:srgbClr val="FF0000"/>
                </a:solidFill>
              </a:rPr>
              <a:t>particular point </a:t>
            </a:r>
            <a:r>
              <a:rPr lang="en-US" altLang="en-US" sz="2800" dirty="0"/>
              <a:t>in time.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QUOTIENT, Q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33425" y="1575375"/>
            <a:ext cx="7800975" cy="215443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Q helps in figuring out </a:t>
            </a:r>
            <a:r>
              <a:rPr kumimoji="0" lang="en-US" altLang="en-US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which direction </a:t>
            </a:r>
            <a:r>
              <a:rPr kumimoji="0" lang="en-US" alt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 reaction is likely to proceed, given the concentrations of the reactants and the products.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Q</a:t>
            </a:r>
            <a:r>
              <a:rPr kumimoji="0" lang="en-US" alt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can be </a:t>
            </a:r>
            <a:r>
              <a:rPr kumimoji="0" lang="en-US" altLang="en-US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compared</a:t>
            </a:r>
            <a:r>
              <a:rPr kumimoji="0" lang="en-US" alt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to </a:t>
            </a:r>
            <a:r>
              <a:rPr kumimoji="0" lang="en-US" altLang="en-US" sz="2800" b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K</a:t>
            </a:r>
            <a:r>
              <a:rPr kumimoji="0" lang="en-US" altLang="en-US" sz="2800" b="1" u="none" strike="noStrike" cap="none" normalizeH="0" baseline="-2500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eq</a:t>
            </a:r>
            <a:r>
              <a:rPr kumimoji="0" lang="en-US" alt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to determine the </a:t>
            </a:r>
            <a:r>
              <a:rPr kumimoji="0" lang="en-US" altLang="en-US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direction</a:t>
            </a:r>
            <a:r>
              <a:rPr kumimoji="0" lang="en-US" alt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of the reaction that is taking place.</a:t>
            </a:r>
          </a:p>
        </p:txBody>
      </p:sp>
    </p:spTree>
    <p:extLst>
      <p:ext uri="{BB962C8B-B14F-4D97-AF65-F5344CB8AC3E}">
        <p14:creationId xmlns:p14="http://schemas.microsoft.com/office/powerpoint/2010/main" val="419540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REACTION QUOTIENT,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924800" cy="4800600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Suppose you are running the reaction and want to know if the reaction has reached equilibrium.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Example: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/>
              <a:t>N</a:t>
            </a:r>
            <a:r>
              <a:rPr lang="en-US" sz="2800" b="1" baseline="-25000" dirty="0"/>
              <a:t>2</a:t>
            </a:r>
            <a:r>
              <a:rPr lang="en-US" sz="2800" b="1" dirty="0"/>
              <a:t>  +  3 H</a:t>
            </a:r>
            <a:r>
              <a:rPr lang="en-US" sz="2800" b="1" baseline="-25000" dirty="0"/>
              <a:t>2</a:t>
            </a:r>
            <a:r>
              <a:rPr lang="en-US" sz="2800" b="1" dirty="0"/>
              <a:t>   ↔  2 NH</a:t>
            </a:r>
            <a:r>
              <a:rPr lang="en-US" sz="2800" b="1" baseline="-25000" dirty="0"/>
              <a:t>3</a:t>
            </a:r>
            <a:endParaRPr lang="en-US" sz="2800" b="1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baseline="-25000" dirty="0"/>
              <a:t> </a:t>
            </a:r>
            <a:r>
              <a:rPr lang="en-US" sz="2800" dirty="0"/>
              <a:t>= 0.105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You measure the concentrations to be: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[NH</a:t>
            </a:r>
            <a:r>
              <a:rPr lang="en-US" sz="2800" baseline="-25000" dirty="0"/>
              <a:t>3</a:t>
            </a:r>
            <a:r>
              <a:rPr lang="en-US" sz="2800" dirty="0"/>
              <a:t>]  =  0.15 </a:t>
            </a:r>
            <a:r>
              <a:rPr lang="en-US" sz="2800" i="1" dirty="0"/>
              <a:t>M</a:t>
            </a:r>
            <a:r>
              <a:rPr lang="en-US" sz="2800" dirty="0"/>
              <a:t>	 [H</a:t>
            </a:r>
            <a:r>
              <a:rPr lang="en-US" sz="2800" baseline="-25000" dirty="0"/>
              <a:t>2</a:t>
            </a:r>
            <a:r>
              <a:rPr lang="en-US" sz="2800" dirty="0"/>
              <a:t>] = 0.10 </a:t>
            </a:r>
            <a:r>
              <a:rPr lang="en-US" sz="2800" i="1" dirty="0"/>
              <a:t>M</a:t>
            </a:r>
            <a:r>
              <a:rPr lang="en-US" sz="2800" dirty="0"/>
              <a:t> 	[N</a:t>
            </a:r>
            <a:r>
              <a:rPr lang="en-US" sz="2800" baseline="-25000" dirty="0"/>
              <a:t>2</a:t>
            </a:r>
            <a:r>
              <a:rPr lang="en-US" sz="2800" dirty="0"/>
              <a:t>] = 0.0020 </a:t>
            </a:r>
            <a:r>
              <a:rPr lang="en-US" sz="2800" i="1" dirty="0"/>
              <a:t>M</a:t>
            </a: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The reaction quotient can be calculated by </a:t>
            </a:r>
            <a:r>
              <a:rPr lang="en-US" sz="2800" b="1" dirty="0">
                <a:solidFill>
                  <a:srgbClr val="FF0000"/>
                </a:solidFill>
              </a:rPr>
              <a:t>substituting</a:t>
            </a:r>
            <a:r>
              <a:rPr lang="en-US" sz="2800" dirty="0"/>
              <a:t> these NON-EQUILIBRIUM concentrations into the equilibrium expression.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QUOTIENT,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077200" cy="38862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>
                <a:solidFill>
                  <a:srgbClr val="0070C0"/>
                </a:solidFill>
              </a:rPr>
              <a:t>SOLVE FOR “Q”: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baseline="-25000" dirty="0"/>
              <a:t> </a:t>
            </a:r>
            <a:r>
              <a:rPr lang="en-US" sz="2800" dirty="0"/>
              <a:t>= 0.105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Q =  </a:t>
            </a:r>
            <a:r>
              <a:rPr lang="en-US" sz="2800" u="sng" dirty="0"/>
              <a:t> [NH</a:t>
            </a:r>
            <a:r>
              <a:rPr lang="en-US" sz="2800" u="sng" baseline="-25000" dirty="0"/>
              <a:t>3</a:t>
            </a:r>
            <a:r>
              <a:rPr lang="en-US" sz="2800" u="sng" dirty="0"/>
              <a:t>]</a:t>
            </a:r>
            <a:r>
              <a:rPr lang="en-US" sz="2800" u="sng" baseline="30000" dirty="0"/>
              <a:t>2</a:t>
            </a:r>
            <a:r>
              <a:rPr lang="en-US" sz="2800" dirty="0"/>
              <a:t>   =   </a:t>
            </a:r>
            <a:r>
              <a:rPr lang="en-US" sz="2800" u="sng" dirty="0"/>
              <a:t>      (0.15)</a:t>
            </a:r>
            <a:r>
              <a:rPr lang="en-US" sz="2800" u="sng" baseline="30000" dirty="0"/>
              <a:t>2</a:t>
            </a:r>
            <a:r>
              <a:rPr lang="en-US" sz="2800" u="sng" dirty="0"/>
              <a:t>	  </a:t>
            </a:r>
            <a:r>
              <a:rPr lang="en-US" sz="2800" dirty="0"/>
              <a:t>    =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        [N</a:t>
            </a:r>
            <a:r>
              <a:rPr lang="en-US" sz="2800" baseline="-25000" dirty="0"/>
              <a:t>2</a:t>
            </a:r>
            <a:r>
              <a:rPr lang="en-US" sz="2800" dirty="0"/>
              <a:t>][H</a:t>
            </a:r>
            <a:r>
              <a:rPr lang="en-US" sz="2800" baseline="-25000" dirty="0"/>
              <a:t>2</a:t>
            </a:r>
            <a:r>
              <a:rPr lang="en-US" sz="2800" dirty="0"/>
              <a:t>]</a:t>
            </a:r>
            <a:r>
              <a:rPr lang="en-US" sz="2800" baseline="30000" dirty="0"/>
              <a:t>3</a:t>
            </a:r>
            <a:r>
              <a:rPr lang="en-US" sz="2800" dirty="0"/>
              <a:t>     (0.0020)(0.10)</a:t>
            </a:r>
            <a:r>
              <a:rPr lang="en-US" sz="2800" baseline="30000" dirty="0"/>
              <a:t>3</a:t>
            </a: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 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This reaction is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/>
              <a:t> at equilibrium.  Q ≠ 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. 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The reaction proceeds towards the </a:t>
            </a:r>
            <a:r>
              <a:rPr lang="en-US" sz="2800" b="1" dirty="0">
                <a:solidFill>
                  <a:srgbClr val="FF0000"/>
                </a:solidFill>
              </a:rPr>
              <a:t>left</a:t>
            </a:r>
            <a:r>
              <a:rPr lang="en-US" sz="2800" dirty="0"/>
              <a:t>, towards </a:t>
            </a:r>
            <a:r>
              <a:rPr lang="en-US" sz="2800" b="1" dirty="0">
                <a:solidFill>
                  <a:srgbClr val="FF0000"/>
                </a:solidFill>
              </a:rPr>
              <a:t>reactants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8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QUOTIENT,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99554"/>
            <a:ext cx="7543800" cy="3886200"/>
          </a:xfrm>
        </p:spPr>
        <p:txBody>
          <a:bodyPr/>
          <a:lstStyle/>
          <a:p>
            <a:r>
              <a:rPr lang="en-US" sz="2800" dirty="0"/>
              <a:t>When trying to determine the direction for Q, </a:t>
            </a:r>
            <a:r>
              <a:rPr lang="en-US" sz="2800" b="1" dirty="0">
                <a:solidFill>
                  <a:srgbClr val="FF0000"/>
                </a:solidFill>
              </a:rPr>
              <a:t>compare</a:t>
            </a:r>
            <a:r>
              <a:rPr lang="en-US" sz="2800" dirty="0"/>
              <a:t> Q to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endParaRPr lang="en-US" sz="2800" dirty="0"/>
          </a:p>
          <a:p>
            <a:r>
              <a:rPr lang="en-US" sz="2800" dirty="0"/>
              <a:t>Then think of a number line. </a:t>
            </a:r>
          </a:p>
          <a:p>
            <a:r>
              <a:rPr lang="en-US" sz="2800" dirty="0"/>
              <a:t>Put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 on the number line.  Then put Q on it. </a:t>
            </a:r>
          </a:p>
          <a:p>
            <a:r>
              <a:rPr lang="en-US" sz="2800" dirty="0"/>
              <a:t>Determine </a:t>
            </a:r>
            <a:r>
              <a:rPr lang="en-US" sz="2800" b="1" dirty="0">
                <a:solidFill>
                  <a:srgbClr val="FF0000"/>
                </a:solidFill>
              </a:rPr>
              <a:t>which direction</a:t>
            </a:r>
            <a:r>
              <a:rPr lang="en-US" sz="2800" dirty="0"/>
              <a:t> do you need to </a:t>
            </a:r>
            <a:r>
              <a:rPr lang="en-US" sz="2800" b="1" dirty="0">
                <a:solidFill>
                  <a:srgbClr val="FF0000"/>
                </a:solidFill>
              </a:rPr>
              <a:t>travel</a:t>
            </a:r>
            <a:r>
              <a:rPr lang="en-US" sz="2800" dirty="0"/>
              <a:t> for Q to become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baseline="-25000" dirty="0"/>
              <a:t>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1026" name="Picture 2" descr="http://img.sparknotes.com/figures/5/50ca5e784bb7e4242910d5b8a571d103/number_line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3599507"/>
            <a:ext cx="569595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7010400" y="4114800"/>
            <a:ext cx="152400" cy="1905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xplosion 1 4"/>
          <p:cNvSpPr/>
          <p:nvPr/>
        </p:nvSpPr>
        <p:spPr>
          <a:xfrm>
            <a:off x="4305300" y="4188265"/>
            <a:ext cx="190500" cy="2095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34100" y="358783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 = 11000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3581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= 0.105</a:t>
            </a:r>
          </a:p>
        </p:txBody>
      </p:sp>
      <p:sp>
        <p:nvSpPr>
          <p:cNvPr id="8" name="Left Arrow 7"/>
          <p:cNvSpPr/>
          <p:nvPr/>
        </p:nvSpPr>
        <p:spPr>
          <a:xfrm>
            <a:off x="4914900" y="3691840"/>
            <a:ext cx="1143000" cy="1846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0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QUOTIENT,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STEPS:</a:t>
            </a:r>
            <a:endParaRPr lang="en-US" sz="2800" dirty="0"/>
          </a:p>
          <a:p>
            <a:pPr marL="465138" lvl="0" indent="-465138">
              <a:buNone/>
            </a:pPr>
            <a:r>
              <a:rPr lang="en-US" sz="2800" dirty="0"/>
              <a:t>1. 	</a:t>
            </a:r>
            <a:r>
              <a:rPr lang="en-US" sz="2800" b="1" dirty="0">
                <a:solidFill>
                  <a:srgbClr val="FF0000"/>
                </a:solidFill>
              </a:rPr>
              <a:t>Balance</a:t>
            </a:r>
            <a:r>
              <a:rPr lang="en-US" sz="2800" dirty="0"/>
              <a:t> the chemical equation.</a:t>
            </a:r>
          </a:p>
          <a:p>
            <a:pPr marL="465138" lvl="0" indent="-465138">
              <a:buNone/>
            </a:pPr>
            <a:r>
              <a:rPr lang="en-US" sz="2800" dirty="0"/>
              <a:t>2. 	Write the equilibrium </a:t>
            </a:r>
            <a:r>
              <a:rPr lang="en-US" sz="2800" b="1" dirty="0">
                <a:solidFill>
                  <a:srgbClr val="FF0000"/>
                </a:solidFill>
              </a:rPr>
              <a:t>expression</a:t>
            </a:r>
            <a:r>
              <a:rPr lang="en-US" sz="2800" dirty="0"/>
              <a:t> but put </a:t>
            </a:r>
            <a:r>
              <a:rPr lang="en-US" sz="2800" b="1" dirty="0">
                <a:solidFill>
                  <a:srgbClr val="FF0000"/>
                </a:solidFill>
              </a:rPr>
              <a:t>Q</a:t>
            </a:r>
            <a:r>
              <a:rPr lang="en-US" sz="2800" dirty="0"/>
              <a:t> instead of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.</a:t>
            </a:r>
          </a:p>
          <a:p>
            <a:pPr marL="465138" lvl="0" indent="-465138">
              <a:buNone/>
            </a:pPr>
            <a:r>
              <a:rPr lang="en-US" sz="2800" dirty="0"/>
              <a:t>3. 	</a:t>
            </a:r>
            <a:r>
              <a:rPr lang="en-US" sz="2800" b="1" dirty="0">
                <a:solidFill>
                  <a:srgbClr val="FF0000"/>
                </a:solidFill>
              </a:rPr>
              <a:t>Plug</a:t>
            </a:r>
            <a:r>
              <a:rPr lang="en-US" sz="2800" dirty="0"/>
              <a:t> in the concentrations to </a:t>
            </a:r>
            <a:r>
              <a:rPr lang="en-US" sz="2800" b="1" dirty="0">
                <a:solidFill>
                  <a:srgbClr val="FF0000"/>
                </a:solidFill>
              </a:rPr>
              <a:t>solve</a:t>
            </a:r>
            <a:r>
              <a:rPr lang="en-US" sz="2800" dirty="0"/>
              <a:t>.</a:t>
            </a:r>
          </a:p>
          <a:p>
            <a:pPr marL="465138" lvl="0" indent="-465138">
              <a:buNone/>
            </a:pPr>
            <a:r>
              <a:rPr lang="en-US" sz="2800" dirty="0"/>
              <a:t>4. 	</a:t>
            </a:r>
            <a:r>
              <a:rPr lang="en-US" sz="2800" b="1" dirty="0">
                <a:solidFill>
                  <a:srgbClr val="FF0000"/>
                </a:solidFill>
              </a:rPr>
              <a:t>Compare</a:t>
            </a:r>
            <a:r>
              <a:rPr lang="en-US" sz="2800" dirty="0"/>
              <a:t> Q to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.  (greater than, less than, equal to)</a:t>
            </a:r>
          </a:p>
          <a:p>
            <a:pPr marL="465138" lvl="0" indent="-465138">
              <a:buNone/>
            </a:pPr>
            <a:r>
              <a:rPr lang="en-US" sz="2800" dirty="0"/>
              <a:t>5. 	</a:t>
            </a:r>
            <a:r>
              <a:rPr lang="en-US" sz="2800" b="1" dirty="0">
                <a:solidFill>
                  <a:srgbClr val="FF0000"/>
                </a:solidFill>
              </a:rPr>
              <a:t>Indicate</a:t>
            </a:r>
            <a:r>
              <a:rPr lang="en-US" sz="2800" dirty="0"/>
              <a:t> which way the reaction needs to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 to reach equilibrium.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41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REACTION QUOTIENT,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solidFill>
                  <a:srgbClr val="0070C0"/>
                </a:solidFill>
              </a:rPr>
              <a:t>DECIDING DIRECTION – always compare Q to </a:t>
            </a:r>
            <a:r>
              <a:rPr lang="en-US" b="1" dirty="0" err="1">
                <a:solidFill>
                  <a:srgbClr val="0070C0"/>
                </a:solidFill>
              </a:rPr>
              <a:t>K</a:t>
            </a:r>
            <a:r>
              <a:rPr lang="en-US" b="1" baseline="-25000" dirty="0" err="1">
                <a:solidFill>
                  <a:srgbClr val="0070C0"/>
                </a:solidFill>
              </a:rPr>
              <a:t>eq</a:t>
            </a:r>
            <a:r>
              <a:rPr lang="en-US" b="1" dirty="0">
                <a:solidFill>
                  <a:srgbClr val="0070C0"/>
                </a:solidFill>
              </a:rPr>
              <a:t>: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If Q </a:t>
            </a:r>
            <a:r>
              <a:rPr lang="en-US" b="1" dirty="0">
                <a:solidFill>
                  <a:srgbClr val="FF0000"/>
                </a:solidFill>
              </a:rPr>
              <a:t>is less than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, this means that at the time of measurement, there were </a:t>
            </a:r>
            <a:r>
              <a:rPr lang="en-US" b="1" dirty="0">
                <a:solidFill>
                  <a:srgbClr val="FF0000"/>
                </a:solidFill>
              </a:rPr>
              <a:t>too many reactants </a:t>
            </a:r>
            <a:r>
              <a:rPr lang="en-US" dirty="0"/>
              <a:t>and too few products.  The reaction will </a:t>
            </a:r>
            <a:r>
              <a:rPr lang="en-US" b="1" dirty="0">
                <a:solidFill>
                  <a:srgbClr val="FF0000"/>
                </a:solidFill>
              </a:rPr>
              <a:t>proceed to the right</a:t>
            </a:r>
            <a:r>
              <a:rPr lang="en-US" dirty="0"/>
              <a:t>, in the direction of the products.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If Q </a:t>
            </a:r>
            <a:r>
              <a:rPr lang="en-US" b="1" dirty="0">
                <a:solidFill>
                  <a:srgbClr val="FF0000"/>
                </a:solidFill>
              </a:rPr>
              <a:t>is more than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, this means that at the time of measurement, there were too few reactants and </a:t>
            </a:r>
            <a:r>
              <a:rPr lang="en-US" b="1" dirty="0">
                <a:solidFill>
                  <a:srgbClr val="FF0000"/>
                </a:solidFill>
              </a:rPr>
              <a:t>too many products</a:t>
            </a:r>
            <a:r>
              <a:rPr lang="en-US" dirty="0"/>
              <a:t>.  The reaction will </a:t>
            </a:r>
            <a:r>
              <a:rPr lang="en-US" b="1" dirty="0">
                <a:solidFill>
                  <a:srgbClr val="FF0000"/>
                </a:solidFill>
              </a:rPr>
              <a:t>proceed to the left</a:t>
            </a:r>
            <a:r>
              <a:rPr lang="en-US" dirty="0"/>
              <a:t>, in the direction of the reactants.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If Q </a:t>
            </a:r>
            <a:r>
              <a:rPr lang="en-US" b="1" dirty="0">
                <a:solidFill>
                  <a:srgbClr val="FF0000"/>
                </a:solidFill>
              </a:rPr>
              <a:t>is equal to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, the system is at equilibrium and there will be </a:t>
            </a:r>
            <a:r>
              <a:rPr lang="en-US" b="1" dirty="0">
                <a:solidFill>
                  <a:srgbClr val="FF0000"/>
                </a:solidFill>
              </a:rPr>
              <a:t>no shift </a:t>
            </a:r>
            <a:r>
              <a:rPr lang="en-US" dirty="0"/>
              <a:t>in direction at this temperature.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226" y="-3048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reaction’s concentrations are measured and found to be H</a:t>
            </a:r>
            <a:r>
              <a:rPr lang="en-US" baseline="-25000" dirty="0"/>
              <a:t>2</a:t>
            </a:r>
            <a:r>
              <a:rPr lang="en-US" dirty="0"/>
              <a:t> = 0.45</a:t>
            </a:r>
            <a:r>
              <a:rPr lang="en-US" i="1" dirty="0"/>
              <a:t>M </a:t>
            </a:r>
            <a:r>
              <a:rPr lang="en-US" dirty="0"/>
              <a:t>and H</a:t>
            </a:r>
            <a:r>
              <a:rPr lang="en-US" baseline="-25000" dirty="0"/>
              <a:t>2</a:t>
            </a:r>
            <a:r>
              <a:rPr lang="en-US" dirty="0"/>
              <a:t>O = 0.37</a:t>
            </a:r>
            <a:r>
              <a:rPr lang="en-US" i="1" dirty="0"/>
              <a:t>M</a:t>
            </a:r>
            <a:r>
              <a:rPr lang="en-US" dirty="0"/>
              <a:t>  and the balanced equation is </a:t>
            </a:r>
            <a:r>
              <a:rPr lang="en-US" b="1"/>
              <a:t>Fe</a:t>
            </a:r>
            <a:r>
              <a:rPr lang="en-US" b="1" baseline="-25000"/>
              <a:t>2</a:t>
            </a:r>
            <a:r>
              <a:rPr lang="en-US" b="1"/>
              <a:t>O</a:t>
            </a:r>
            <a:r>
              <a:rPr lang="en-US" b="1" baseline="-25000"/>
              <a:t>3 (s)</a:t>
            </a:r>
            <a:r>
              <a:rPr lang="en-US" b="1"/>
              <a:t> </a:t>
            </a:r>
            <a:r>
              <a:rPr lang="en-US" b="1" dirty="0"/>
              <a:t>+ 3H</a:t>
            </a:r>
            <a:r>
              <a:rPr lang="en-US" b="1" baseline="-25000" dirty="0"/>
              <a:t>2 (g)</a:t>
            </a:r>
            <a:r>
              <a:rPr lang="en-US" b="1" dirty="0"/>
              <a:t> </a:t>
            </a:r>
            <a:r>
              <a:rPr lang="en-US" b="1" dirty="0">
                <a:sym typeface="Symbol" panose="05050102010706020507" pitchFamily="18" charset="2"/>
              </a:rPr>
              <a:t></a:t>
            </a:r>
            <a:r>
              <a:rPr lang="en-US" b="1" dirty="0"/>
              <a:t> 2Fe </a:t>
            </a:r>
            <a:r>
              <a:rPr lang="en-US" b="1" baseline="-25000" dirty="0"/>
              <a:t>(s)</a:t>
            </a:r>
            <a:r>
              <a:rPr lang="en-US" b="1" dirty="0"/>
              <a:t>+ 3H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r>
              <a:rPr lang="en-US" b="1" baseline="-25000" dirty="0"/>
              <a:t> (g)      </a:t>
            </a:r>
            <a:r>
              <a:rPr lang="en-US" b="1" dirty="0" err="1"/>
              <a:t>K</a:t>
            </a:r>
            <a:r>
              <a:rPr lang="en-US" b="1" baseline="-25000" dirty="0" err="1"/>
              <a:t>eq</a:t>
            </a:r>
            <a:r>
              <a:rPr lang="en-US" b="1" dirty="0"/>
              <a:t>  =  0.064.  </a:t>
            </a:r>
            <a:r>
              <a:rPr lang="en-US" dirty="0"/>
              <a:t>Indicate if the reaction is at equilibrium.  If it is not, indicate which direction it needs to proceed to reach equilibrium.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428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FORMAT - MONDAY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229600" cy="4648200"/>
          </a:xfrm>
        </p:spPr>
        <p:txBody>
          <a:bodyPr/>
          <a:lstStyle/>
          <a:p>
            <a:pPr marL="457200" indent="-457200">
              <a:buNone/>
            </a:pPr>
            <a:r>
              <a:rPr lang="en-US" sz="2800" dirty="0"/>
              <a:t>1. Write the equilibrium constant expression for any system at equilibrium.</a:t>
            </a:r>
          </a:p>
          <a:p>
            <a:pPr marL="457200" indent="-457200">
              <a:buNone/>
            </a:pPr>
            <a:r>
              <a:rPr lang="en-US" sz="2800" dirty="0"/>
              <a:t>2. Calculate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 given the concentrations of products and reactants at equilibrium.</a:t>
            </a:r>
          </a:p>
          <a:p>
            <a:pPr marL="457200" indent="-457200">
              <a:buNone/>
            </a:pPr>
            <a:r>
              <a:rPr lang="en-US" sz="2800" dirty="0"/>
              <a:t>3. Given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, calculate the equilibrium concentrations of products and reactants at equilibrium (missing species).</a:t>
            </a:r>
          </a:p>
          <a:p>
            <a:pPr marL="457200" indent="-457200">
              <a:buNone/>
            </a:pPr>
            <a:r>
              <a:rPr lang="en-US" sz="2800" dirty="0"/>
              <a:t>4. Calculate the reaction quotient, Q, and relate it to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.  Determine in which direction the reaction will proceed (shift left, shift right, at equilibrium).</a:t>
            </a:r>
          </a:p>
        </p:txBody>
      </p:sp>
    </p:spTree>
    <p:extLst>
      <p:ext uri="{BB962C8B-B14F-4D97-AF65-F5344CB8AC3E}">
        <p14:creationId xmlns:p14="http://schemas.microsoft.com/office/powerpoint/2010/main" val="173833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924800" cy="3886200"/>
          </a:xfrm>
        </p:spPr>
        <p:txBody>
          <a:bodyPr/>
          <a:lstStyle/>
          <a:p>
            <a:r>
              <a:rPr lang="en-US" sz="3200" dirty="0"/>
              <a:t>Reaction Quotient handout is due tomorrow.</a:t>
            </a:r>
          </a:p>
          <a:p>
            <a:r>
              <a:rPr lang="en-US" sz="3200" dirty="0"/>
              <a:t>Lab tomorrow.</a:t>
            </a:r>
          </a:p>
        </p:txBody>
      </p:sp>
    </p:spTree>
    <p:extLst>
      <p:ext uri="{BB962C8B-B14F-4D97-AF65-F5344CB8AC3E}">
        <p14:creationId xmlns:p14="http://schemas.microsoft.com/office/powerpoint/2010/main" val="10775976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8335</TotalTime>
  <Words>516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Impact</vt:lpstr>
      <vt:lpstr>Symbol</vt:lpstr>
      <vt:lpstr>Times New Roman</vt:lpstr>
      <vt:lpstr>Wingdings</vt:lpstr>
      <vt:lpstr>NewsPrint</vt:lpstr>
      <vt:lpstr>DO NOW</vt:lpstr>
      <vt:lpstr>REACTION QUOTIENT, Q</vt:lpstr>
      <vt:lpstr>REACTION QUOTIENT, Q</vt:lpstr>
      <vt:lpstr>REACTION QUOTIENT, Q</vt:lpstr>
      <vt:lpstr>REACTION QUOTIENT, Q</vt:lpstr>
      <vt:lpstr>REACTION QUOTIENT, Q</vt:lpstr>
      <vt:lpstr>REACTION QUOTIENT, Q</vt:lpstr>
      <vt:lpstr>REACTION QUOTIENT, Q</vt:lpstr>
      <vt:lpstr>PRACTICE</vt:lpstr>
      <vt:lpstr>QUIZ FORMAT - MONDAY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EQUILIBRIUM</dc:title>
  <dc:creator>Nancy Brim</dc:creator>
  <cp:lastModifiedBy>Nancy Brim</cp:lastModifiedBy>
  <cp:revision>131</cp:revision>
  <dcterms:created xsi:type="dcterms:W3CDTF">2011-03-28T17:02:49Z</dcterms:created>
  <dcterms:modified xsi:type="dcterms:W3CDTF">2017-04-19T00:10:06Z</dcterms:modified>
</cp:coreProperties>
</file>