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32"/>
  </p:handoutMasterIdLst>
  <p:sldIdLst>
    <p:sldId id="280" r:id="rId2"/>
    <p:sldId id="283" r:id="rId3"/>
    <p:sldId id="293" r:id="rId4"/>
    <p:sldId id="262" r:id="rId5"/>
    <p:sldId id="284" r:id="rId6"/>
    <p:sldId id="285" r:id="rId7"/>
    <p:sldId id="286" r:id="rId8"/>
    <p:sldId id="287" r:id="rId9"/>
    <p:sldId id="288" r:id="rId10"/>
    <p:sldId id="291" r:id="rId11"/>
    <p:sldId id="289" r:id="rId12"/>
    <p:sldId id="290" r:id="rId13"/>
    <p:sldId id="265" r:id="rId14"/>
    <p:sldId id="269" r:id="rId15"/>
    <p:sldId id="258" r:id="rId16"/>
    <p:sldId id="296" r:id="rId17"/>
    <p:sldId id="295" r:id="rId18"/>
    <p:sldId id="294" r:id="rId19"/>
    <p:sldId id="270" r:id="rId20"/>
    <p:sldId id="271" r:id="rId21"/>
    <p:sldId id="275" r:id="rId22"/>
    <p:sldId id="281" r:id="rId23"/>
    <p:sldId id="276" r:id="rId24"/>
    <p:sldId id="282" r:id="rId25"/>
    <p:sldId id="277" r:id="rId26"/>
    <p:sldId id="278" r:id="rId27"/>
    <p:sldId id="272" r:id="rId28"/>
    <p:sldId id="273" r:id="rId29"/>
    <p:sldId id="274" r:id="rId30"/>
    <p:sldId id="292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8" autoAdjust="0"/>
    <p:restoredTop sz="86408" autoAdjust="0"/>
  </p:normalViewPr>
  <p:slideViewPr>
    <p:cSldViewPr>
      <p:cViewPr varScale="1">
        <p:scale>
          <a:sx n="92" d="100"/>
          <a:sy n="92" d="100"/>
        </p:scale>
        <p:origin x="97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1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9924B-A4F3-4C8E-8DE6-6B10D6793546}" type="datetimeFigureOut">
              <a:rPr lang="en-US" smtClean="0"/>
              <a:t>9/6/2016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8FC03D-1C96-4397-9FBF-2A41BA031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722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02F0-25D0-45C9-8D56-CBC789D4BB79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4323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58405-7948-40BE-9885-35950EBEF0C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2800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44D10-A5BB-408F-B219-9DC0333CDAC8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842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2973E-5B74-4673-95AA-CF22DB2BA4B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4023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39B7F-641D-40C3-A383-F9A98783FE5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944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7FD75-5181-4BB0-BE25-9C35677739E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523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95D09-8C17-4533-9210-4B1E462C7F1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0998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351E5D-8425-4130-B781-DF3D82EEF34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8389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A6E0-461D-4EDC-AD59-CFFBD302C96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0739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5CBF9-6E20-47F9-86BD-B93A5CD6CDE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4675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7E1DC-7F1E-405C-B696-528FAADC08C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0224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AF3D00A-925A-4F46-B1C2-9C7B53985B78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954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1313" indent="-341313">
              <a:buFont typeface="Arial" panose="020B0604020202020204" pitchFamily="34" charset="0"/>
              <a:buChar char="•"/>
            </a:pPr>
            <a:r>
              <a:rPr lang="en-US" sz="2800" dirty="0"/>
              <a:t>Pick up notes sheet and Subatomic particle table.</a:t>
            </a:r>
          </a:p>
          <a:p>
            <a:pPr marL="341313" indent="-341313">
              <a:buFont typeface="Arial" panose="020B0604020202020204" pitchFamily="34" charset="0"/>
              <a:buChar char="•"/>
            </a:pPr>
            <a:r>
              <a:rPr lang="en-US" sz="2800" dirty="0"/>
              <a:t>Do Subatomic table NOW.</a:t>
            </a:r>
          </a:p>
          <a:p>
            <a:pPr marL="341313" indent="-341313">
              <a:buFont typeface="Arial" panose="020B0604020202020204" pitchFamily="34" charset="0"/>
              <a:buChar char="•"/>
            </a:pPr>
            <a:r>
              <a:rPr lang="en-US" sz="2800" dirty="0"/>
              <a:t>Get out Atomic Structure and Mass handout from yesterday.</a:t>
            </a:r>
          </a:p>
        </p:txBody>
      </p:sp>
    </p:spTree>
    <p:extLst>
      <p:ext uri="{BB962C8B-B14F-4D97-AF65-F5344CB8AC3E}">
        <p14:creationId xmlns:p14="http://schemas.microsoft.com/office/powerpoint/2010/main" val="384817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32596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accent2"/>
                </a:solidFill>
              </a:rPr>
              <a:t>PARTICLE TABLE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8984678"/>
              </p:ext>
            </p:extLst>
          </p:nvPr>
        </p:nvGraphicFramePr>
        <p:xfrm>
          <a:off x="457200" y="1742488"/>
          <a:ext cx="7920766" cy="4658312"/>
        </p:xfrm>
        <a:graphic>
          <a:graphicData uri="http://schemas.openxmlformats.org/drawingml/2006/table">
            <a:tbl>
              <a:tblPr/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134872058"/>
                    </a:ext>
                  </a:extLst>
                </a:gridCol>
                <a:gridCol w="25867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00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Times New Roman"/>
                        </a:rPr>
                        <a:t>HOW TO DETERMINE THE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Times New Roman"/>
                        </a:rPr>
                        <a:t>PARTICLE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Times New Roman"/>
                        </a:rPr>
                        <a:t>LOCATION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Times New Roman"/>
                        </a:rPr>
                        <a:t>CHARGE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Times New Roman"/>
                        </a:rPr>
                        <a:t>MASS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Times New Roman"/>
                        </a:rPr>
                        <a:t>NUMBER IN AN ATOM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effectLst/>
                          <a:latin typeface="Times New Roman"/>
                        </a:rPr>
                        <a:t>PROTON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effectLst/>
                          <a:latin typeface="Times New Roman"/>
                        </a:rPr>
                        <a:t>nucleus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effectLst/>
                          <a:latin typeface="Times New Roman"/>
                        </a:rPr>
                        <a:t> +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effectLst/>
                          <a:latin typeface="Times New Roman"/>
                        </a:rPr>
                        <a:t>1 </a:t>
                      </a:r>
                      <a:r>
                        <a:rPr lang="en-US" sz="2400" b="0" i="0" u="none" strike="noStrike" dirty="0" err="1">
                          <a:effectLst/>
                          <a:latin typeface="Times New Roman"/>
                        </a:rPr>
                        <a:t>amu</a:t>
                      </a:r>
                      <a:endParaRPr lang="en-US" sz="2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effectLst/>
                          <a:latin typeface="Times New Roman"/>
                        </a:rPr>
                        <a:t>Same as atomic number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0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0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53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effectLst/>
                          <a:latin typeface="Times New Roman"/>
                        </a:rPr>
                        <a:t>NEUTRON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effectLst/>
                          <a:latin typeface="Times New Roman"/>
                        </a:rPr>
                        <a:t>nucleus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effectLst/>
                          <a:latin typeface="Times New Roman"/>
                        </a:rPr>
                        <a:t> neutral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effectLst/>
                          <a:latin typeface="Times New Roman"/>
                        </a:rPr>
                        <a:t>1 </a:t>
                      </a:r>
                      <a:r>
                        <a:rPr lang="en-US" sz="2400" b="0" i="0" u="none" strike="noStrike" dirty="0" err="1">
                          <a:effectLst/>
                          <a:latin typeface="Times New Roman"/>
                        </a:rPr>
                        <a:t>amu</a:t>
                      </a:r>
                      <a:endParaRPr lang="en-US" sz="2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effectLst/>
                          <a:latin typeface="Times New Roman"/>
                        </a:rPr>
                        <a:t>Mass # - atomic #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0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00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00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7411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effectLst/>
                          <a:latin typeface="Times New Roman"/>
                        </a:rPr>
                        <a:t>ELECTRON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effectLst/>
                          <a:latin typeface="Times New Roman"/>
                        </a:rPr>
                        <a:t> </a:t>
                      </a:r>
                      <a:r>
                        <a:rPr lang="en-US" sz="2400" b="0" i="0" u="none" strike="noStrike" dirty="0">
                          <a:effectLst/>
                          <a:latin typeface="Times New Roman"/>
                        </a:rPr>
                        <a:t>electron</a:t>
                      </a:r>
                    </a:p>
                    <a:p>
                      <a:pPr algn="ctr" fontAlgn="b"/>
                      <a:r>
                        <a:rPr lang="en-US" sz="2400" b="0" i="0" u="none" strike="noStrike" dirty="0">
                          <a:effectLst/>
                          <a:latin typeface="Times New Roman"/>
                        </a:rPr>
                        <a:t>cloud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effectLst/>
                          <a:latin typeface="Times New Roman"/>
                        </a:rPr>
                        <a:t> -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effectLst/>
                          <a:latin typeface="Times New Roman"/>
                        </a:rPr>
                        <a:t>1/1840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effectLst/>
                          <a:latin typeface="Times New Roman"/>
                        </a:rPr>
                        <a:t>Same as protons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err="1">
                          <a:effectLst/>
                          <a:latin typeface="Times New Roman"/>
                        </a:rPr>
                        <a:t>amu</a:t>
                      </a:r>
                      <a:endParaRPr lang="en-US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00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209800" y="2133600"/>
            <a:ext cx="6168166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20191" y="3657600"/>
            <a:ext cx="6168166" cy="1176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30582" y="4833644"/>
            <a:ext cx="6168166" cy="15671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99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1"/>
                </a:solidFill>
              </a:rPr>
              <a:t>QUIZ TOMORROW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Over Subatomic Particle table</a:t>
            </a:r>
          </a:p>
        </p:txBody>
      </p:sp>
    </p:spTree>
    <p:extLst>
      <p:ext uri="{BB962C8B-B14F-4D97-AF65-F5344CB8AC3E}">
        <p14:creationId xmlns:p14="http://schemas.microsoft.com/office/powerpoint/2010/main" val="1230381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05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" name="Rectangle 6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1" name="Straight Connector 70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2" name="Rectangle 7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500" y="1663969"/>
            <a:ext cx="4706750" cy="3530062"/>
          </a:xfrm>
          <a:prstGeom prst="rect">
            <a:avLst/>
          </a:prstGeom>
        </p:spPr>
      </p:pic>
      <p:sp>
        <p:nvSpPr>
          <p:cNvPr id="73" name="Rectangle 7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5731688" y="0"/>
            <a:ext cx="34169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" name="Rectangle 7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7680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6072664" y="640080"/>
            <a:ext cx="2744435" cy="292608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defRPr/>
            </a:pPr>
            <a:r>
              <a:rPr lang="en-US" sz="4400" b="1">
                <a:solidFill>
                  <a:srgbClr val="FFFFFF"/>
                </a:solidFill>
              </a:rPr>
              <a:t>RADIATION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accent2"/>
                </a:solidFill>
              </a:rPr>
              <a:t>PERIODIC 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5638800" cy="42672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b="1" dirty="0">
                <a:solidFill>
                  <a:srgbClr val="FF0000"/>
                </a:solidFill>
              </a:rPr>
              <a:t>Increasing</a:t>
            </a:r>
            <a:r>
              <a:rPr lang="en-US" sz="2800" dirty="0"/>
              <a:t> atomic number.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/>
              <a:t>True chemical symbols are 1 or 2 letters.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/>
              <a:t>In each square: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600" b="1" dirty="0">
                <a:solidFill>
                  <a:srgbClr val="FF0000"/>
                </a:solidFill>
              </a:rPr>
              <a:t>Atomic Number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600" b="1" dirty="0">
                <a:solidFill>
                  <a:srgbClr val="FF0000"/>
                </a:solidFill>
              </a:rPr>
              <a:t>Symbol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600" b="1" dirty="0">
                <a:solidFill>
                  <a:srgbClr val="FF0000"/>
                </a:solidFill>
              </a:rPr>
              <a:t>Name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600" b="1" dirty="0">
                <a:solidFill>
                  <a:srgbClr val="FF0000"/>
                </a:solidFill>
              </a:rPr>
              <a:t>Atomic Mass</a:t>
            </a:r>
          </a:p>
        </p:txBody>
      </p:sp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6781800" y="2362200"/>
            <a:ext cx="1295400" cy="1662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dirty="0"/>
              <a:t>1</a:t>
            </a:r>
          </a:p>
          <a:p>
            <a:pPr algn="ctr"/>
            <a:r>
              <a:rPr lang="en-US" altLang="en-US" sz="4800" dirty="0"/>
              <a:t>H</a:t>
            </a:r>
          </a:p>
          <a:p>
            <a:pPr algn="ctr"/>
            <a:r>
              <a:rPr lang="en-US" altLang="en-US" dirty="0"/>
              <a:t>Hydrogen</a:t>
            </a:r>
          </a:p>
          <a:p>
            <a:pPr algn="ctr"/>
            <a:r>
              <a:rPr lang="en-US" altLang="en-US" dirty="0"/>
              <a:t>1.01</a:t>
            </a:r>
          </a:p>
        </p:txBody>
      </p:sp>
    </p:spTree>
    <p:extLst>
      <p:ext uri="{BB962C8B-B14F-4D97-AF65-F5344CB8AC3E}">
        <p14:creationId xmlns:p14="http://schemas.microsoft.com/office/powerpoint/2010/main" val="248355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accent2"/>
                </a:solidFill>
              </a:rPr>
              <a:t>WHAT ARE IONS?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1313" indent="-341313">
              <a:buFont typeface="Wingdings" panose="05000000000000000000" pitchFamily="2" charset="2"/>
              <a:buChar char="§"/>
            </a:pPr>
            <a:r>
              <a:rPr lang="en-US" altLang="en-US" sz="2800" dirty="0"/>
              <a:t>An atom with an </a:t>
            </a:r>
            <a:r>
              <a:rPr lang="en-US" altLang="en-US" sz="2800" b="1" dirty="0">
                <a:solidFill>
                  <a:srgbClr val="FF0000"/>
                </a:solidFill>
              </a:rPr>
              <a:t>electrical charge.</a:t>
            </a:r>
          </a:p>
          <a:p>
            <a:pPr marL="341313" indent="-341313">
              <a:buFont typeface="Wingdings" panose="05000000000000000000" pitchFamily="2" charset="2"/>
              <a:buChar char="§"/>
            </a:pPr>
            <a:r>
              <a:rPr lang="en-US" altLang="en-US" sz="2800" dirty="0"/>
              <a:t>It has </a:t>
            </a:r>
            <a:r>
              <a:rPr lang="en-US" altLang="en-US" sz="2800" b="1" dirty="0">
                <a:solidFill>
                  <a:srgbClr val="FF0000"/>
                </a:solidFill>
              </a:rPr>
              <a:t>gained</a:t>
            </a:r>
            <a:r>
              <a:rPr lang="en-US" altLang="en-US" sz="2800" dirty="0"/>
              <a:t> or </a:t>
            </a:r>
            <a:r>
              <a:rPr lang="en-US" altLang="en-US" sz="2800" b="1" dirty="0">
                <a:solidFill>
                  <a:srgbClr val="FF0000"/>
                </a:solidFill>
              </a:rPr>
              <a:t>lost</a:t>
            </a:r>
            <a:r>
              <a:rPr lang="en-US" altLang="en-US" sz="2800" dirty="0"/>
              <a:t> one or more electrons</a:t>
            </a:r>
          </a:p>
          <a:p>
            <a:pPr marL="341313" indent="-341313">
              <a:buFont typeface="Wingdings" panose="05000000000000000000" pitchFamily="2" charset="2"/>
              <a:buChar char="§"/>
            </a:pPr>
            <a:r>
              <a:rPr lang="en-US" altLang="en-US" sz="2800" dirty="0"/>
              <a:t>To find the net charge of an atom, </a:t>
            </a:r>
            <a:r>
              <a:rPr lang="en-US" altLang="en-US" sz="2800" b="1" dirty="0">
                <a:solidFill>
                  <a:srgbClr val="FF0000"/>
                </a:solidFill>
              </a:rPr>
              <a:t>subtract</a:t>
            </a:r>
            <a:r>
              <a:rPr lang="en-US" altLang="en-US" sz="2800" dirty="0"/>
              <a:t> the number of electrons from the number of protons.</a:t>
            </a:r>
          </a:p>
          <a:p>
            <a:pPr marL="341313" indent="-341313">
              <a:buFont typeface="Wingdings" panose="05000000000000000000" pitchFamily="2" charset="2"/>
              <a:buChar char="§"/>
            </a:pPr>
            <a:r>
              <a:rPr lang="en-US" altLang="en-US" sz="2800" dirty="0"/>
              <a:t>The charge is placed to the </a:t>
            </a:r>
            <a:r>
              <a:rPr lang="en-US" altLang="en-US" sz="2800" b="1" dirty="0">
                <a:solidFill>
                  <a:srgbClr val="FF0000"/>
                </a:solidFill>
              </a:rPr>
              <a:t>top right </a:t>
            </a:r>
            <a:r>
              <a:rPr lang="en-US" altLang="en-US" sz="2800" dirty="0"/>
              <a:t>of an element’s symbol.</a:t>
            </a:r>
          </a:p>
          <a:p>
            <a:pPr marL="341313" indent="-341313">
              <a:buFont typeface="Wingdings" panose="05000000000000000000" pitchFamily="2" charset="2"/>
              <a:buChar char="§"/>
            </a:pPr>
            <a:endParaRPr lang="en-US" altLang="en-US" sz="2800" dirty="0"/>
          </a:p>
          <a:p>
            <a:pPr marL="341313" indent="-341313">
              <a:buFont typeface="Wingdings" panose="05000000000000000000" pitchFamily="2" charset="2"/>
              <a:buChar char="§"/>
            </a:pPr>
            <a:r>
              <a:rPr lang="en-US" altLang="en-US" sz="2800" dirty="0"/>
              <a:t>GAIN electrons = negative ion = </a:t>
            </a:r>
            <a:r>
              <a:rPr lang="en-US" altLang="en-US" sz="2800" b="1" dirty="0">
                <a:solidFill>
                  <a:srgbClr val="FF0000"/>
                </a:solidFill>
              </a:rPr>
              <a:t>anion</a:t>
            </a:r>
          </a:p>
          <a:p>
            <a:pPr marL="341313" indent="-341313">
              <a:buFont typeface="Wingdings" panose="05000000000000000000" pitchFamily="2" charset="2"/>
              <a:buChar char="§"/>
            </a:pPr>
            <a:r>
              <a:rPr lang="en-US" altLang="en-US" sz="2800" dirty="0"/>
              <a:t>LOSE electrons = positive ion = </a:t>
            </a:r>
            <a:r>
              <a:rPr lang="en-US" altLang="en-US" sz="2800" b="1" dirty="0">
                <a:solidFill>
                  <a:srgbClr val="FF0000"/>
                </a:solidFill>
              </a:rPr>
              <a:t>cation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4114800"/>
            <a:ext cx="1352550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00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accent2"/>
                </a:solidFill>
              </a:rPr>
              <a:t>PRACTICE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02666"/>
          </a:xfrm>
        </p:spPr>
        <p:txBody>
          <a:bodyPr>
            <a:normAutofit lnSpcReduction="10000"/>
          </a:bodyPr>
          <a:lstStyle/>
          <a:p>
            <a:pPr marL="341313" indent="-341313">
              <a:buNone/>
            </a:pPr>
            <a:r>
              <a:rPr lang="en-US" altLang="en-US" sz="2400" dirty="0"/>
              <a:t>1. Fluorine has 9 protons, 10 neutrons, and 10 electrons.  What is the atomic number, mass number, and ion formed (write the symbol)?</a:t>
            </a:r>
          </a:p>
          <a:p>
            <a:pPr marL="341313" indent="-341313">
              <a:buNone/>
            </a:pPr>
            <a:r>
              <a:rPr lang="en-US" altLang="en-US" sz="2400" dirty="0"/>
              <a:t>2. Cobalt has 27 protons, 32 neutrons, and 25 electrons.  What is the atomic number, mass number, and ion formed (write the symbol)?</a:t>
            </a:r>
          </a:p>
          <a:p>
            <a:pPr marL="341313" indent="-341313">
              <a:buNone/>
            </a:pPr>
            <a:r>
              <a:rPr lang="en-US" altLang="en-US" sz="2400" dirty="0"/>
              <a:t>3. Potassium has 19 protons, 20 neutrons, and 18 electrons.  What is the atomic number, mass number, and ion formed (write the symbol)?</a:t>
            </a:r>
          </a:p>
          <a:p>
            <a:pPr marL="341313" indent="-341313">
              <a:buNone/>
            </a:pPr>
            <a:r>
              <a:rPr lang="en-US" altLang="en-US" sz="2400" dirty="0"/>
              <a:t>4. Selenium has 34 protons, 45 neutrons, and 37 electrons.  What is the atomic number, mass number, and ion formed (write the symbol)?</a:t>
            </a:r>
          </a:p>
          <a:p>
            <a:endParaRPr lang="en-US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629400" y="23622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Z = 9, A = 19, F</a:t>
            </a:r>
            <a:r>
              <a:rPr lang="en-US" sz="2800" b="1" baseline="30000" dirty="0">
                <a:solidFill>
                  <a:srgbClr val="FF0000"/>
                </a:solidFill>
              </a:rPr>
              <a:t>-1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19800" y="3510259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Z = 27, A = 59, Co</a:t>
            </a:r>
            <a:r>
              <a:rPr lang="en-US" sz="2800" b="1" baseline="30000" dirty="0">
                <a:solidFill>
                  <a:srgbClr val="FF0000"/>
                </a:solidFill>
              </a:rPr>
              <a:t>+2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19800" y="44958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Z = 19, A = 39, K</a:t>
            </a:r>
            <a:r>
              <a:rPr lang="en-US" sz="2800" b="1" baseline="30000" dirty="0">
                <a:solidFill>
                  <a:srgbClr val="FF0000"/>
                </a:solidFill>
              </a:rPr>
              <a:t>+1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19800" y="563706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Z = 34, A = 79, Se</a:t>
            </a:r>
            <a:r>
              <a:rPr lang="en-US" sz="2800" b="1" baseline="30000" dirty="0">
                <a:solidFill>
                  <a:srgbClr val="FF0000"/>
                </a:solidFill>
              </a:rPr>
              <a:t>-3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155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accent2"/>
                </a:solidFill>
              </a:rPr>
              <a:t>ISOTOPES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1313" indent="-341313" eaLnBrk="1" hangingPunct="1">
              <a:buFont typeface="Arial" panose="020B0604020202020204" pitchFamily="34" charset="0"/>
              <a:buChar char="•"/>
            </a:pPr>
            <a:r>
              <a:rPr lang="en-US" altLang="en-US" sz="2800" dirty="0"/>
              <a:t>Isotopes are atoms of the same </a:t>
            </a:r>
            <a:r>
              <a:rPr lang="en-US" altLang="en-US" sz="2800" b="1" dirty="0">
                <a:solidFill>
                  <a:srgbClr val="FF0000"/>
                </a:solidFill>
              </a:rPr>
              <a:t>element</a:t>
            </a:r>
            <a:r>
              <a:rPr lang="en-US" altLang="en-US" sz="2800" dirty="0"/>
              <a:t> that have a different number of </a:t>
            </a:r>
            <a:r>
              <a:rPr lang="en-US" altLang="en-US" sz="2800" b="1" dirty="0">
                <a:solidFill>
                  <a:srgbClr val="FF0000"/>
                </a:solidFill>
              </a:rPr>
              <a:t>neutrons</a:t>
            </a:r>
            <a:r>
              <a:rPr lang="en-US" altLang="en-US" sz="2800" dirty="0"/>
              <a:t>.  </a:t>
            </a:r>
          </a:p>
          <a:p>
            <a:pPr marL="341313" indent="-341313" eaLnBrk="1" hangingPunct="1">
              <a:buFont typeface="Arial" panose="020B0604020202020204" pitchFamily="34" charset="0"/>
              <a:buChar char="•"/>
            </a:pPr>
            <a:r>
              <a:rPr lang="en-US" altLang="en-US" sz="2800" dirty="0"/>
              <a:t>They differ in </a:t>
            </a:r>
            <a:r>
              <a:rPr lang="en-US" altLang="en-US" sz="2800" b="1" dirty="0">
                <a:solidFill>
                  <a:srgbClr val="FF0000"/>
                </a:solidFill>
              </a:rPr>
              <a:t>mass</a:t>
            </a:r>
            <a:r>
              <a:rPr lang="en-US" altLang="en-US" sz="2800" dirty="0"/>
              <a:t>, but the atom’s </a:t>
            </a:r>
            <a:r>
              <a:rPr lang="en-US" altLang="en-US" sz="2800" b="1" dirty="0">
                <a:solidFill>
                  <a:srgbClr val="FF0000"/>
                </a:solidFill>
              </a:rPr>
              <a:t>chemical</a:t>
            </a:r>
            <a:r>
              <a:rPr lang="en-US" altLang="en-US" sz="2800" dirty="0"/>
              <a:t> behavior are the same.  </a:t>
            </a:r>
          </a:p>
          <a:p>
            <a:pPr marL="341313" indent="-341313" eaLnBrk="1" hangingPunct="1">
              <a:buFont typeface="Arial" panose="020B0604020202020204" pitchFamily="34" charset="0"/>
              <a:buChar char="•"/>
            </a:pPr>
            <a:r>
              <a:rPr lang="en-US" altLang="en-US" sz="2800" dirty="0"/>
              <a:t>To identify an isotope, you write the</a:t>
            </a:r>
            <a:r>
              <a:rPr lang="en-US" altLang="en-US" sz="2800" dirty="0">
                <a:solidFill>
                  <a:schemeClr val="tx1"/>
                </a:solidFill>
              </a:rPr>
              <a:t> element’s </a:t>
            </a:r>
            <a:r>
              <a:rPr lang="en-US" altLang="en-US" sz="2800" b="1" dirty="0">
                <a:solidFill>
                  <a:srgbClr val="FF0000"/>
                </a:solidFill>
              </a:rPr>
              <a:t>name</a:t>
            </a:r>
            <a:r>
              <a:rPr lang="en-US" altLang="en-US" sz="2800" dirty="0"/>
              <a:t> and follow it with its </a:t>
            </a:r>
            <a:r>
              <a:rPr lang="en-US" altLang="en-US" sz="2800" b="1" dirty="0">
                <a:solidFill>
                  <a:srgbClr val="FF0000"/>
                </a:solidFill>
              </a:rPr>
              <a:t>mass number. </a:t>
            </a:r>
            <a:r>
              <a:rPr lang="en-US" altLang="en-US" sz="2800" dirty="0"/>
              <a:t> </a:t>
            </a:r>
          </a:p>
          <a:p>
            <a:pPr marL="341313" indent="-341313" eaLnBrk="1" hangingPunct="1">
              <a:buFont typeface="Arial" panose="020B0604020202020204" pitchFamily="34" charset="0"/>
              <a:buChar char="•"/>
            </a:pPr>
            <a:r>
              <a:rPr lang="en-US" altLang="en-US" sz="2800" dirty="0"/>
              <a:t>Examples:  Carbon-12, Uranium-238.  </a:t>
            </a:r>
          </a:p>
        </p:txBody>
      </p:sp>
    </p:spTree>
    <p:extLst>
      <p:ext uri="{BB962C8B-B14F-4D97-AF65-F5344CB8AC3E}">
        <p14:creationId xmlns:p14="http://schemas.microsoft.com/office/powerpoint/2010/main" val="330173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>
                <a:solidFill>
                  <a:schemeClr val="accent2"/>
                </a:solidFill>
              </a:rPr>
              <a:t>ISOTOPES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828800"/>
            <a:ext cx="6324600" cy="34290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Carbon-12	p</a:t>
            </a:r>
            <a:r>
              <a:rPr lang="en-US" altLang="en-US" sz="2800" baseline="30000" dirty="0"/>
              <a:t>+</a:t>
            </a:r>
            <a:r>
              <a:rPr lang="en-US" altLang="en-US" sz="2800" dirty="0"/>
              <a:t>=6		n°=6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Carbon-13	p</a:t>
            </a:r>
            <a:r>
              <a:rPr lang="en-US" altLang="en-US" sz="2800" baseline="30000" dirty="0"/>
              <a:t>+</a:t>
            </a:r>
            <a:r>
              <a:rPr lang="en-US" altLang="en-US" sz="2800" dirty="0"/>
              <a:t>=6		n°=7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Carbon-14	p</a:t>
            </a:r>
            <a:r>
              <a:rPr lang="en-US" altLang="en-US" sz="2800" baseline="30000" dirty="0"/>
              <a:t>+</a:t>
            </a:r>
            <a:r>
              <a:rPr lang="en-US" altLang="en-US" sz="2800" dirty="0"/>
              <a:t>=6		n°=8</a:t>
            </a:r>
          </a:p>
          <a:p>
            <a:pPr eaLnBrk="1" hangingPunct="1">
              <a:lnSpc>
                <a:spcPct val="80000"/>
              </a:lnSpc>
            </a:pPr>
            <a:endParaRPr lang="en-US" altLang="en-US" sz="2800" dirty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2800" dirty="0"/>
              <a:t>Carbon-14 is not as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2800" dirty="0"/>
              <a:t>stable as carbon-12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2800" dirty="0"/>
              <a:t>and breaks down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2800" dirty="0"/>
              <a:t>radioactively.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75" y="3500005"/>
            <a:ext cx="5572125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1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accent2"/>
                </a:solidFill>
              </a:rPr>
              <a:t>ISOTOPES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631266"/>
          </a:xfrm>
        </p:spPr>
        <p:txBody>
          <a:bodyPr rtlCol="0"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/>
              <a:t>It can also be identified by writing    </a:t>
            </a:r>
          </a:p>
          <a:p>
            <a:pPr marL="82296" indent="0" eaLnBrk="1" fontAlgn="auto" hangingPunct="1">
              <a:spcAft>
                <a:spcPts val="0"/>
              </a:spcAft>
              <a:buNone/>
              <a:defRPr/>
            </a:pPr>
            <a:r>
              <a:rPr lang="en-US" sz="2400" dirty="0"/>
              <a:t>   				     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2400" dirty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/>
              <a:t>The mass of individual atoms is too small to measure so the mass of an atom is compared to a standard, Carbon-12 – Carbon-12 = 12 </a:t>
            </a:r>
            <a:r>
              <a:rPr lang="en-US" sz="2400" dirty="0" err="1"/>
              <a:t>amu</a:t>
            </a:r>
            <a:r>
              <a:rPr lang="en-US" sz="2400" dirty="0"/>
              <a:t>.  AMU stands for atomic mass unit. 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/>
              <a:t>Remember, the </a:t>
            </a:r>
            <a:r>
              <a:rPr lang="en-US" sz="2400" b="1" dirty="0">
                <a:solidFill>
                  <a:srgbClr val="FF0000"/>
                </a:solidFill>
              </a:rPr>
              <a:t>ATOMIC MASS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is the weighted average of the isotopes of an element and can be calculated if you know the isotope’s  mass numbers and the percentage abundance of each.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286000"/>
            <a:ext cx="3724275" cy="819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2254625"/>
            <a:ext cx="3200400" cy="101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449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accent2"/>
                </a:solidFill>
              </a:rPr>
              <a:t>PRACTICE – Isotope or Different Element?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600" dirty="0"/>
              <a:t>1.  Element D	6 p+ and 7 n</a:t>
            </a:r>
            <a:r>
              <a:rPr lang="en-US" sz="3600" dirty="0">
                <a:sym typeface="Symbol"/>
              </a:rPr>
              <a:t></a:t>
            </a:r>
            <a:endParaRPr lang="en-US" sz="3600" dirty="0"/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600" b="1" dirty="0"/>
              <a:t>     </a:t>
            </a:r>
            <a:r>
              <a:rPr lang="en-US" sz="3600" u="sng" dirty="0"/>
              <a:t>Element F	7 p+ and 7 n</a:t>
            </a:r>
            <a:r>
              <a:rPr lang="en-US" sz="3600" u="sng" dirty="0">
                <a:sym typeface="Symbol"/>
              </a:rPr>
              <a:t></a:t>
            </a:r>
            <a:endParaRPr lang="en-US" sz="3600" u="sng" dirty="0"/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600" dirty="0"/>
              <a:t>2.  Element J	27 p+ and 32 n</a:t>
            </a:r>
            <a:r>
              <a:rPr lang="en-US" sz="3600" dirty="0">
                <a:sym typeface="Symbol"/>
              </a:rPr>
              <a:t></a:t>
            </a:r>
            <a:endParaRPr lang="en-US" sz="3600" dirty="0"/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600" b="1" dirty="0"/>
              <a:t>     </a:t>
            </a:r>
            <a:r>
              <a:rPr lang="en-US" sz="3600" u="sng" dirty="0"/>
              <a:t>Element L	27 p+ and 33 n</a:t>
            </a:r>
            <a:r>
              <a:rPr lang="en-US" sz="3600" u="sng" dirty="0">
                <a:sym typeface="Symbol"/>
              </a:rPr>
              <a:t></a:t>
            </a:r>
            <a:endParaRPr lang="en-US" sz="3600" u="sng" dirty="0"/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600" dirty="0"/>
              <a:t>3.  Element X	17 p+ and 18 n</a:t>
            </a:r>
            <a:r>
              <a:rPr lang="en-US" sz="3600" dirty="0">
                <a:sym typeface="Symbol"/>
              </a:rPr>
              <a:t></a:t>
            </a:r>
            <a:endParaRPr lang="en-US" sz="3600" dirty="0"/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600" dirty="0"/>
              <a:t>     </a:t>
            </a:r>
            <a:r>
              <a:rPr lang="en-US" sz="3600" u="sng" dirty="0"/>
              <a:t>Element Y	18 p+ and 17 n</a:t>
            </a:r>
            <a:r>
              <a:rPr lang="en-US" sz="3600" u="sng" dirty="0">
                <a:sym typeface="Symbol"/>
              </a:rPr>
              <a:t></a:t>
            </a:r>
            <a:endParaRPr lang="en-US" sz="3600" u="sng" dirty="0"/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600" dirty="0"/>
              <a:t>4.  Element Q	56 p+ and 81 n</a:t>
            </a:r>
            <a:r>
              <a:rPr lang="en-US" sz="3600" dirty="0">
                <a:sym typeface="Symbol"/>
              </a:rPr>
              <a:t></a:t>
            </a:r>
            <a:endParaRPr lang="en-US" sz="3600" dirty="0"/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600" dirty="0"/>
              <a:t>     </a:t>
            </a:r>
            <a:r>
              <a:rPr lang="en-US" sz="3600" u="sng" dirty="0"/>
              <a:t>Element R	56 p+ and 82 n</a:t>
            </a:r>
            <a:r>
              <a:rPr lang="en-US" sz="3600" u="sng" dirty="0">
                <a:sym typeface="Symbol"/>
              </a:rPr>
              <a:t></a:t>
            </a:r>
            <a:endParaRPr lang="en-US" sz="3600" u="sng" dirty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1845734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Different element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65669" y="3962400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Different element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65669" y="3059482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Isotope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65669" y="5029200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Isotope</a:t>
            </a:r>
          </a:p>
        </p:txBody>
      </p:sp>
    </p:spTree>
    <p:extLst>
      <p:ext uri="{BB962C8B-B14F-4D97-AF65-F5344CB8AC3E}">
        <p14:creationId xmlns:p14="http://schemas.microsoft.com/office/powerpoint/2010/main" val="3813333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sz="5400" b="1" dirty="0">
                <a:solidFill>
                  <a:schemeClr val="accent2"/>
                </a:solidFill>
              </a:rPr>
              <a:t>PRACTICE – Isotope or Different Element?</a:t>
            </a:r>
          </a:p>
        </p:txBody>
      </p:sp>
      <p:sp>
        <p:nvSpPr>
          <p:cNvPr id="6147" name="Content Placeholder 3"/>
          <p:cNvSpPr>
            <a:spLocks noGrp="1"/>
          </p:cNvSpPr>
          <p:nvPr>
            <p:ph idx="1"/>
          </p:nvPr>
        </p:nvSpPr>
        <p:spPr>
          <a:xfrm>
            <a:off x="609600" y="1981200"/>
            <a:ext cx="8229600" cy="3539430"/>
          </a:xfrm>
        </p:spPr>
        <p:txBody>
          <a:bodyPr>
            <a:spAutoFit/>
          </a:bodyPr>
          <a:lstStyle/>
          <a:p>
            <a:pPr marL="80963" indent="0" eaLnBrk="1" hangingPunct="1">
              <a:buFont typeface="Wingdings 2" pitchFamily="18" charset="2"/>
              <a:buNone/>
            </a:pPr>
            <a:r>
              <a:rPr lang="en-US" altLang="en-US" sz="3200" dirty="0"/>
              <a:t>5.  Element T	Z = 20 and A = 40</a:t>
            </a:r>
          </a:p>
          <a:p>
            <a:pPr marL="80963" indent="0" eaLnBrk="1" hangingPunct="1">
              <a:buFont typeface="Wingdings 2" pitchFamily="18" charset="2"/>
              <a:buNone/>
            </a:pPr>
            <a:r>
              <a:rPr lang="en-US" altLang="en-US" sz="3200" dirty="0"/>
              <a:t>     </a:t>
            </a:r>
            <a:r>
              <a:rPr lang="en-US" altLang="en-US" sz="3200" u="sng" dirty="0"/>
              <a:t>Element Z	Z = 20 and A = 41</a:t>
            </a:r>
          </a:p>
          <a:p>
            <a:pPr marL="80963" indent="0" eaLnBrk="1" hangingPunct="1">
              <a:buFont typeface="Wingdings 2" pitchFamily="18" charset="2"/>
              <a:buNone/>
            </a:pPr>
            <a:r>
              <a:rPr lang="en-US" altLang="en-US" sz="3200" dirty="0"/>
              <a:t>6.  Element W	8 p+ and 8 n</a:t>
            </a:r>
            <a:r>
              <a:rPr lang="en-US" altLang="en-US" sz="3200" dirty="0">
                <a:sym typeface="Symbol" pitchFamily="18" charset="2"/>
              </a:rPr>
              <a:t></a:t>
            </a:r>
            <a:endParaRPr lang="en-US" altLang="en-US" sz="3200" dirty="0"/>
          </a:p>
          <a:p>
            <a:pPr marL="80963" indent="0" eaLnBrk="1" hangingPunct="1">
              <a:buFont typeface="Wingdings 2" pitchFamily="18" charset="2"/>
              <a:buNone/>
            </a:pPr>
            <a:r>
              <a:rPr lang="en-US" altLang="en-US" sz="3200" dirty="0"/>
              <a:t>      </a:t>
            </a:r>
            <a:r>
              <a:rPr lang="en-US" altLang="en-US" sz="3200" u="sng" dirty="0"/>
              <a:t>Element V	7 p+ and 8 n</a:t>
            </a:r>
            <a:r>
              <a:rPr lang="en-US" altLang="en-US" sz="3200" u="sng" dirty="0">
                <a:sym typeface="Symbol" pitchFamily="18" charset="2"/>
              </a:rPr>
              <a:t></a:t>
            </a:r>
            <a:endParaRPr lang="en-US" altLang="en-US" sz="3200" u="sng" dirty="0"/>
          </a:p>
          <a:p>
            <a:pPr marL="80963" indent="0" eaLnBrk="1" hangingPunct="1">
              <a:buFont typeface="Wingdings 2" pitchFamily="18" charset="2"/>
              <a:buNone/>
            </a:pPr>
            <a:r>
              <a:rPr lang="en-US" altLang="en-US" sz="3200" dirty="0"/>
              <a:t>7.   Element P	Z = 92 and A = 238</a:t>
            </a:r>
          </a:p>
          <a:p>
            <a:pPr marL="80963" indent="0" eaLnBrk="1" hangingPunct="1">
              <a:buFont typeface="Wingdings 2" pitchFamily="18" charset="2"/>
              <a:buNone/>
            </a:pPr>
            <a:r>
              <a:rPr lang="en-US" altLang="en-US" sz="3200" dirty="0"/>
              <a:t>      Element S	92 p+ and 143 n</a:t>
            </a:r>
            <a:r>
              <a:rPr lang="en-US" altLang="en-US" sz="3200" dirty="0">
                <a:sym typeface="Symbol" pitchFamily="18" charset="2"/>
              </a:rPr>
              <a:t></a:t>
            </a:r>
            <a:endParaRPr lang="en-US" alt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781800" y="2286000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Isotope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99118" y="4800600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Isotope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57555" y="3651796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Different element</a:t>
            </a:r>
          </a:p>
        </p:txBody>
      </p:sp>
    </p:spTree>
    <p:extLst>
      <p:ext uri="{BB962C8B-B14F-4D97-AF65-F5344CB8AC3E}">
        <p14:creationId xmlns:p14="http://schemas.microsoft.com/office/powerpoint/2010/main" val="160983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5400" b="1" dirty="0">
                <a:solidFill>
                  <a:schemeClr val="accent2"/>
                </a:solidFill>
              </a:rPr>
              <a:t>NUCLEAR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b="1" u="sng" dirty="0">
                <a:solidFill>
                  <a:srgbClr val="7030A0"/>
                </a:solidFill>
              </a:rPr>
              <a:t>Three types of change: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</a:rPr>
              <a:t>PHYSICAL</a:t>
            </a:r>
            <a:r>
              <a:rPr lang="en-US" sz="2800" dirty="0"/>
              <a:t> – does not affect the atom or its parts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</a:rPr>
              <a:t>CHEMICAL</a:t>
            </a:r>
            <a:r>
              <a:rPr lang="en-US" sz="2800" dirty="0"/>
              <a:t> – affects the outermost electrons of the atom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</a:rPr>
              <a:t>NUCLEAR</a:t>
            </a:r>
            <a:r>
              <a:rPr lang="en-US" sz="2800" dirty="0"/>
              <a:t> – affects the nucleus; the nucleus of one atom is changed into another; energy is always released.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6000" b="1" dirty="0">
                <a:solidFill>
                  <a:schemeClr val="accent2"/>
                </a:solidFill>
              </a:rPr>
              <a:t>RADIOACTIVITY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02666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1"/>
                </a:solidFill>
              </a:rPr>
              <a:t>Henri Becquerel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800" dirty="0"/>
              <a:t>Discovered mysterious rays coming from uranium.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800" dirty="0"/>
              <a:t>Called it </a:t>
            </a:r>
            <a:r>
              <a:rPr lang="en-US" sz="2800" b="1" dirty="0">
                <a:solidFill>
                  <a:srgbClr val="FF0000"/>
                </a:solidFill>
              </a:rPr>
              <a:t>RADIATION</a:t>
            </a:r>
            <a:r>
              <a:rPr lang="en-US" sz="2800" dirty="0"/>
              <a:t>. 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1"/>
                </a:solidFill>
              </a:rPr>
              <a:t>Radioactivity</a:t>
            </a:r>
            <a:r>
              <a:rPr lang="en-US" sz="2800" dirty="0"/>
              <a:t> is the </a:t>
            </a:r>
            <a:r>
              <a:rPr lang="en-US" sz="2800" b="1" dirty="0">
                <a:solidFill>
                  <a:srgbClr val="FF0000"/>
                </a:solidFill>
              </a:rPr>
              <a:t>spontaneous emission of radiation from an element.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800" dirty="0"/>
              <a:t>It is the release of </a:t>
            </a:r>
            <a:r>
              <a:rPr lang="en-US" sz="2800" b="1" dirty="0">
                <a:solidFill>
                  <a:srgbClr val="FF0000"/>
                </a:solidFill>
              </a:rPr>
              <a:t>matter</a:t>
            </a:r>
            <a:r>
              <a:rPr lang="en-US" sz="2800" dirty="0"/>
              <a:t> and </a:t>
            </a:r>
            <a:r>
              <a:rPr lang="en-US" sz="2800" b="1" dirty="0">
                <a:solidFill>
                  <a:srgbClr val="FF0000"/>
                </a:solidFill>
              </a:rPr>
              <a:t>energy</a:t>
            </a:r>
            <a:r>
              <a:rPr lang="en-US" sz="2800" dirty="0"/>
              <a:t> that results from changes in the nucleus of an atom.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sz="2800" dirty="0"/>
          </a:p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b="1" dirty="0">
                <a:solidFill>
                  <a:srgbClr val="7030A0"/>
                </a:solidFill>
              </a:rPr>
              <a:t>All elements with an atomic number greater than </a:t>
            </a:r>
            <a:r>
              <a:rPr lang="en-US" sz="2800" b="1" dirty="0">
                <a:solidFill>
                  <a:srgbClr val="FF0000"/>
                </a:solidFill>
              </a:rPr>
              <a:t>82</a:t>
            </a:r>
            <a:r>
              <a:rPr lang="en-US" sz="2800" b="1" dirty="0">
                <a:solidFill>
                  <a:srgbClr val="7030A0"/>
                </a:solidFill>
              </a:rPr>
              <a:t> are radioactive.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adioactive Particles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69888"/>
            <a:ext cx="8686800" cy="648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19200" y="2971800"/>
            <a:ext cx="7162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219200" y="2514600"/>
            <a:ext cx="7162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19200" y="3429000"/>
            <a:ext cx="7162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685800" y="468313"/>
            <a:ext cx="67818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5400" b="1" dirty="0">
                <a:solidFill>
                  <a:schemeClr val="accent2"/>
                </a:solidFill>
                <a:latin typeface="+mj-lt"/>
              </a:rPr>
              <a:t>RADIATION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415888"/>
            <a:ext cx="7543800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sz="2800" dirty="0">
                <a:latin typeface="+mn-lt"/>
              </a:rPr>
              <a:t>-  </a:t>
            </a:r>
            <a:r>
              <a:rPr lang="en-US" sz="2800" b="1" dirty="0">
                <a:solidFill>
                  <a:srgbClr val="7030A0"/>
                </a:solidFill>
                <a:latin typeface="+mn-lt"/>
              </a:rPr>
              <a:t>Alpha particles </a:t>
            </a:r>
            <a:r>
              <a:rPr lang="en-US" sz="2800" dirty="0">
                <a:latin typeface="+mn-lt"/>
              </a:rPr>
              <a:t>are stopped by </a:t>
            </a:r>
            <a:r>
              <a:rPr lang="en-US" sz="2800" b="1" dirty="0">
                <a:solidFill>
                  <a:srgbClr val="FF0000"/>
                </a:solidFill>
                <a:latin typeface="+mn-lt"/>
              </a:rPr>
              <a:t>thin tissue</a:t>
            </a:r>
            <a:r>
              <a:rPr lang="en-US" sz="2800" dirty="0">
                <a:latin typeface="+mn-lt"/>
              </a:rPr>
              <a:t>.</a:t>
            </a:r>
          </a:p>
          <a:p>
            <a:pPr marL="342900" indent="-342900">
              <a:defRPr/>
            </a:pPr>
            <a:r>
              <a:rPr lang="en-US" sz="2800" dirty="0">
                <a:latin typeface="+mn-lt"/>
              </a:rPr>
              <a:t>-  </a:t>
            </a:r>
            <a:r>
              <a:rPr lang="en-US" sz="2800" b="1" dirty="0">
                <a:solidFill>
                  <a:srgbClr val="7030A0"/>
                </a:solidFill>
                <a:latin typeface="+mn-lt"/>
              </a:rPr>
              <a:t>Beta particles </a:t>
            </a:r>
            <a:r>
              <a:rPr lang="en-US" sz="2800" dirty="0">
                <a:latin typeface="+mn-lt"/>
              </a:rPr>
              <a:t>are stopped by </a:t>
            </a:r>
            <a:r>
              <a:rPr lang="en-US" sz="2800" b="1" dirty="0">
                <a:solidFill>
                  <a:srgbClr val="FF0000"/>
                </a:solidFill>
                <a:latin typeface="+mn-lt"/>
              </a:rPr>
              <a:t>thin foil</a:t>
            </a:r>
            <a:r>
              <a:rPr lang="en-US" sz="2800" dirty="0">
                <a:latin typeface="+mn-lt"/>
              </a:rPr>
              <a:t>.</a:t>
            </a:r>
          </a:p>
          <a:p>
            <a:pPr marL="342900" indent="-342900">
              <a:defRPr/>
            </a:pPr>
            <a:r>
              <a:rPr lang="en-US" sz="2800" dirty="0">
                <a:latin typeface="+mn-lt"/>
              </a:rPr>
              <a:t>-  </a:t>
            </a:r>
            <a:r>
              <a:rPr lang="en-US" sz="2800" b="1" dirty="0">
                <a:solidFill>
                  <a:srgbClr val="7030A0"/>
                </a:solidFill>
                <a:latin typeface="+mn-lt"/>
              </a:rPr>
              <a:t>Gamma energy </a:t>
            </a:r>
            <a:r>
              <a:rPr lang="en-US" sz="2800" dirty="0">
                <a:latin typeface="+mn-lt"/>
              </a:rPr>
              <a:t>is stopped by </a:t>
            </a:r>
            <a:r>
              <a:rPr lang="en-US" sz="2800" b="1" dirty="0">
                <a:solidFill>
                  <a:srgbClr val="FF0000"/>
                </a:solidFill>
                <a:latin typeface="+mn-lt"/>
              </a:rPr>
              <a:t>lead or concrete.</a:t>
            </a:r>
          </a:p>
          <a:p>
            <a:pPr>
              <a:defRPr/>
            </a:pPr>
            <a:r>
              <a:rPr lang="en-US" sz="2800" dirty="0">
                <a:latin typeface="+mn-lt"/>
              </a:rPr>
              <a:t> 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200400"/>
            <a:ext cx="5492107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70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685800" y="468313"/>
            <a:ext cx="67818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5400" b="1" dirty="0">
                <a:solidFill>
                  <a:schemeClr val="accent2"/>
                </a:solidFill>
                <a:latin typeface="+mj-lt"/>
              </a:rPr>
              <a:t>RADIATION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15888"/>
            <a:ext cx="7924800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+mn-lt"/>
              </a:rPr>
              <a:t> </a:t>
            </a:r>
            <a:r>
              <a:rPr lang="en-US" sz="2800" b="1" u="sng" dirty="0">
                <a:solidFill>
                  <a:srgbClr val="7030A0"/>
                </a:solidFill>
              </a:rPr>
              <a:t>Atomic Number Changes:</a:t>
            </a:r>
          </a:p>
          <a:p>
            <a:pPr>
              <a:defRPr/>
            </a:pPr>
            <a:r>
              <a:rPr lang="en-US" sz="2800" dirty="0">
                <a:latin typeface="+mn-lt"/>
              </a:rPr>
              <a:t>When an alpha particle leaves the nucleus, the atomic number </a:t>
            </a:r>
            <a:r>
              <a:rPr lang="en-US" sz="2800" b="1" dirty="0">
                <a:solidFill>
                  <a:srgbClr val="FF0000"/>
                </a:solidFill>
                <a:latin typeface="+mn-lt"/>
              </a:rPr>
              <a:t>goes down by TWO </a:t>
            </a:r>
            <a:r>
              <a:rPr lang="en-US" sz="2800" dirty="0">
                <a:latin typeface="+mn-lt"/>
              </a:rPr>
              <a:t>.</a:t>
            </a:r>
          </a:p>
          <a:p>
            <a:pPr>
              <a:defRPr/>
            </a:pPr>
            <a:r>
              <a:rPr lang="en-US" sz="2800" dirty="0">
                <a:latin typeface="+mn-lt"/>
              </a:rPr>
              <a:t>When a beta particle leaves the nucleus, the atomic number </a:t>
            </a:r>
            <a:r>
              <a:rPr lang="en-US" sz="2800" b="1" dirty="0">
                <a:solidFill>
                  <a:srgbClr val="FF0000"/>
                </a:solidFill>
                <a:latin typeface="+mn-lt"/>
              </a:rPr>
              <a:t>goes up by ONE</a:t>
            </a:r>
            <a:r>
              <a:rPr lang="en-US" sz="2800" dirty="0">
                <a:latin typeface="+mn-lt"/>
              </a:rPr>
              <a:t>.</a:t>
            </a:r>
          </a:p>
          <a:p>
            <a:pPr>
              <a:defRPr/>
            </a:pPr>
            <a:r>
              <a:rPr lang="en-US" sz="2800" dirty="0"/>
              <a:t>When gamma energy leaves the nucleus, the atomic number </a:t>
            </a:r>
            <a:r>
              <a:rPr lang="en-US" sz="2800" b="1" dirty="0">
                <a:solidFill>
                  <a:srgbClr val="FF0000"/>
                </a:solidFill>
              </a:rPr>
              <a:t>does not change.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648200"/>
            <a:ext cx="3886200" cy="2209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1273" y="4648201"/>
            <a:ext cx="4270959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52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5400" b="1" dirty="0">
                <a:solidFill>
                  <a:schemeClr val="accent2"/>
                </a:solidFill>
              </a:rPr>
              <a:t>RADIOACTIVITY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89746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</a:t>
            </a:r>
            <a:r>
              <a:rPr lang="en-US" sz="2800" b="1" dirty="0">
                <a:solidFill>
                  <a:srgbClr val="FF0000"/>
                </a:solidFill>
              </a:rPr>
              <a:t>strong nuclear </a:t>
            </a:r>
            <a:r>
              <a:rPr lang="en-US" sz="2800" dirty="0">
                <a:solidFill>
                  <a:schemeClr val="tx1"/>
                </a:solidFill>
              </a:rPr>
              <a:t>force </a:t>
            </a:r>
            <a:r>
              <a:rPr lang="en-US" sz="2800" dirty="0"/>
              <a:t>holds neutrons and protons together in the nucleus.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743200"/>
            <a:ext cx="6200775" cy="403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743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23739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5400" b="1" dirty="0">
                <a:solidFill>
                  <a:schemeClr val="accent2"/>
                </a:solidFill>
              </a:rPr>
              <a:t>RADIOACTIVITY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78866"/>
          </a:xfrm>
        </p:spPr>
        <p:txBody>
          <a:bodyPr rtlCol="0">
            <a:normAutofit/>
          </a:bodyPr>
          <a:lstStyle/>
          <a:p>
            <a:pPr marL="233363" indent="-233363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It acts only on subatomic particles that are extremely close together.</a:t>
            </a:r>
          </a:p>
          <a:p>
            <a:pPr marL="233363" indent="-233363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A </a:t>
            </a:r>
            <a:r>
              <a:rPr lang="en-US" sz="2800" b="1" dirty="0">
                <a:solidFill>
                  <a:srgbClr val="FF0000"/>
                </a:solidFill>
              </a:rPr>
              <a:t>stable</a:t>
            </a:r>
            <a:r>
              <a:rPr lang="en-US" sz="2800" dirty="0"/>
              <a:t> atom has a strong enough strong force to hold it together.</a:t>
            </a:r>
          </a:p>
          <a:p>
            <a:pPr marL="233363" indent="-233363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An </a:t>
            </a:r>
            <a:r>
              <a:rPr lang="en-US" sz="2800" b="1" dirty="0">
                <a:solidFill>
                  <a:srgbClr val="FF0000"/>
                </a:solidFill>
              </a:rPr>
              <a:t>unstable</a:t>
            </a:r>
            <a:r>
              <a:rPr lang="en-US" sz="2800" dirty="0"/>
              <a:t> atom is radioactive because it cannot stay together.  This is caused by an </a:t>
            </a:r>
            <a:r>
              <a:rPr lang="en-US" sz="2800" b="1" dirty="0">
                <a:solidFill>
                  <a:srgbClr val="FF0000"/>
                </a:solidFill>
              </a:rPr>
              <a:t>imbalance</a:t>
            </a:r>
            <a:r>
              <a:rPr lang="en-US" sz="2800" dirty="0"/>
              <a:t> of neutrons and protons.</a:t>
            </a:r>
          </a:p>
          <a:p>
            <a:pPr marL="233363" indent="-233363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When the strong force is </a:t>
            </a:r>
            <a:r>
              <a:rPr lang="en-US" sz="2800" b="1" dirty="0">
                <a:solidFill>
                  <a:srgbClr val="FF0000"/>
                </a:solidFill>
              </a:rPr>
              <a:t>broken</a:t>
            </a:r>
            <a:r>
              <a:rPr lang="en-US" sz="2800" dirty="0"/>
              <a:t>, a lot of </a:t>
            </a:r>
            <a:r>
              <a:rPr lang="en-US" sz="2800" b="1" dirty="0">
                <a:solidFill>
                  <a:srgbClr val="FF0000"/>
                </a:solidFill>
              </a:rPr>
              <a:t>energy</a:t>
            </a:r>
            <a:r>
              <a:rPr lang="en-US" sz="2800" dirty="0"/>
              <a:t> is released.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accent2"/>
                </a:solidFill>
              </a:rPr>
              <a:t>THREE TYPES OF NUCLEAR REACTIONS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1905000"/>
          </a:xfrm>
        </p:spPr>
        <p:txBody>
          <a:bodyPr rtlCol="0"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800" b="1" dirty="0">
                <a:solidFill>
                  <a:srgbClr val="7030A0"/>
                </a:solidFill>
              </a:rPr>
              <a:t>1.  SPONTANEOUS</a:t>
            </a:r>
            <a:r>
              <a:rPr lang="en-US" sz="2800" dirty="0"/>
              <a:t>  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sz="2800" dirty="0"/>
              <a:t>a </a:t>
            </a:r>
            <a:r>
              <a:rPr lang="en-US" sz="2800" b="1" dirty="0">
                <a:solidFill>
                  <a:srgbClr val="FF0000"/>
                </a:solidFill>
              </a:rPr>
              <a:t>single</a:t>
            </a:r>
            <a:r>
              <a:rPr lang="en-US" sz="2800" dirty="0"/>
              <a:t> nucleus releases energy and particles of matter.  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sz="2800" dirty="0"/>
              <a:t>The nucleus undergoes nuclear changes in the form of </a:t>
            </a:r>
            <a:r>
              <a:rPr lang="en-US" sz="2800" b="1" dirty="0">
                <a:solidFill>
                  <a:srgbClr val="FF0000"/>
                </a:solidFill>
              </a:rPr>
              <a:t>radioactive decay</a:t>
            </a:r>
            <a:r>
              <a:rPr lang="en-US" sz="2800" dirty="0"/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8196" name="Picture 5" descr="http://library.thinkquest.org/3471/alpha_deca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733800"/>
            <a:ext cx="57150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609600" y="286604"/>
            <a:ext cx="7757160" cy="145075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</a:rPr>
              <a:t>THREE TYPES OF NUCLEAR REACTIONS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678363"/>
          </a:xfrm>
        </p:spPr>
        <p:txBody>
          <a:bodyPr>
            <a:normAutofit/>
          </a:bodyPr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US" sz="2800" b="1" dirty="0">
                <a:solidFill>
                  <a:srgbClr val="7030A0"/>
                </a:solidFill>
              </a:rPr>
              <a:t>2.  FISSION </a:t>
            </a:r>
            <a:r>
              <a:rPr lang="en-US" sz="2800" dirty="0"/>
              <a:t> </a:t>
            </a:r>
          </a:p>
          <a:p>
            <a:pPr marL="341313" indent="-341313" eaLnBrk="1" hangingPunct="1">
              <a:buFont typeface="Arial" charset="0"/>
              <a:buChar char="•"/>
              <a:defRPr/>
            </a:pPr>
            <a:r>
              <a:rPr lang="en-US" sz="2800" b="1" dirty="0">
                <a:solidFill>
                  <a:srgbClr val="FF0000"/>
                </a:solidFill>
              </a:rPr>
              <a:t>splitting</a:t>
            </a:r>
            <a:r>
              <a:rPr lang="en-US" sz="2800" dirty="0"/>
              <a:t> of an atomic nuclei into two smaller nuclei of approximately equal mass.</a:t>
            </a:r>
          </a:p>
          <a:p>
            <a:pPr marL="341313" indent="-341313" eaLnBrk="1" hangingPunct="1">
              <a:buFont typeface="Arial" charset="0"/>
              <a:buChar char="•"/>
              <a:defRPr/>
            </a:pPr>
            <a:r>
              <a:rPr lang="en-US" sz="2800" b="1" dirty="0">
                <a:solidFill>
                  <a:srgbClr val="FF0000"/>
                </a:solidFill>
              </a:rPr>
              <a:t>NOT</a:t>
            </a:r>
            <a:r>
              <a:rPr lang="en-US" sz="2800" dirty="0"/>
              <a:t> spontaneous</a:t>
            </a:r>
          </a:p>
          <a:p>
            <a:pPr marL="341313" indent="-341313" eaLnBrk="1" hangingPunct="1">
              <a:buFont typeface="Arial" charset="0"/>
              <a:buChar char="•"/>
              <a:defRPr/>
            </a:pPr>
            <a:r>
              <a:rPr lang="en-US" sz="2800" dirty="0"/>
              <a:t>must be started with a </a:t>
            </a:r>
            <a:r>
              <a:rPr lang="en-US" sz="2800" b="1" dirty="0">
                <a:solidFill>
                  <a:srgbClr val="FF0000"/>
                </a:solidFill>
              </a:rPr>
              <a:t>neutron</a:t>
            </a:r>
            <a:r>
              <a:rPr lang="en-US" sz="2800" dirty="0"/>
              <a:t> “bullet”.</a:t>
            </a:r>
          </a:p>
          <a:p>
            <a:pPr marL="341313" indent="-341313" eaLnBrk="1" hangingPunct="1">
              <a:buFont typeface="Arial" charset="0"/>
              <a:buChar char="•"/>
              <a:defRPr/>
            </a:pPr>
            <a:r>
              <a:rPr lang="en-US" sz="2800" dirty="0"/>
              <a:t>forms a </a:t>
            </a:r>
            <a:r>
              <a:rPr lang="en-US" sz="2800" b="1" dirty="0">
                <a:solidFill>
                  <a:srgbClr val="FF0000"/>
                </a:solidFill>
              </a:rPr>
              <a:t>CHAIN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REACTION</a:t>
            </a:r>
            <a:r>
              <a:rPr lang="en-US" sz="2800" dirty="0"/>
              <a:t> - a continuous series of reactions.  This splits a lot of atoms at the same time which releases a lot of energy.  The reaction releases energy and mass.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609600" y="286604"/>
            <a:ext cx="7757160" cy="145075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</a:rPr>
              <a:t>THREE TYPES OF NUCLEAR REACTIONS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3581400" cy="4322465"/>
          </a:xfrm>
        </p:spPr>
        <p:txBody>
          <a:bodyPr>
            <a:normAutofit/>
          </a:bodyPr>
          <a:lstStyle/>
          <a:p>
            <a:pPr marL="233363" indent="-233363" eaLnBrk="1" hangingPunct="1">
              <a:buFont typeface="Arial" charset="0"/>
              <a:buNone/>
              <a:defRPr/>
            </a:pPr>
            <a:r>
              <a:rPr lang="en-US" sz="2800" b="1" dirty="0">
                <a:solidFill>
                  <a:srgbClr val="7030A0"/>
                </a:solidFill>
              </a:rPr>
              <a:t>FISSION </a:t>
            </a:r>
            <a:r>
              <a:rPr lang="en-US" sz="2800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dirty="0"/>
              <a:t>Examples: nuclear bomb (uncontrolled), nuclear power plant (controlled)</a:t>
            </a:r>
          </a:p>
          <a:p>
            <a:pPr marL="341313" indent="-341313" eaLnBrk="1" hangingPunct="1">
              <a:buFont typeface="Arial" charset="0"/>
              <a:buChar char="•"/>
              <a:defRPr/>
            </a:pPr>
            <a:r>
              <a:rPr lang="en-US" sz="2800" b="1" dirty="0">
                <a:solidFill>
                  <a:srgbClr val="FF0000"/>
                </a:solidFill>
              </a:rPr>
              <a:t>Uranium</a:t>
            </a:r>
            <a:r>
              <a:rPr lang="en-US" sz="2800" dirty="0"/>
              <a:t> is the most common element used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948" y="2071255"/>
            <a:ext cx="4883452" cy="371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5790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75716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</a:rPr>
              <a:t>THREE TYPES OF NUCLEAR REACTIONS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1313" indent="-341313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3200" b="1" dirty="0">
                <a:solidFill>
                  <a:srgbClr val="7030A0"/>
                </a:solidFill>
              </a:rPr>
              <a:t>3. FUSION</a:t>
            </a:r>
          </a:p>
          <a:p>
            <a:pPr marL="341313" indent="-341313" eaLnBrk="1" hangingPunct="1">
              <a:buFont typeface="Arial" charset="0"/>
              <a:buChar char="•"/>
              <a:defRPr/>
            </a:pPr>
            <a:r>
              <a:rPr lang="en-US" sz="3200" b="1" dirty="0">
                <a:solidFill>
                  <a:srgbClr val="FF0000"/>
                </a:solidFill>
              </a:rPr>
              <a:t>joining</a:t>
            </a:r>
            <a:r>
              <a:rPr lang="en-US" sz="3200" dirty="0"/>
              <a:t> of two atomic nuclei of smaller masses to form a single nucleus of a larger mass.</a:t>
            </a:r>
          </a:p>
          <a:p>
            <a:pPr marL="341313" indent="-341313" eaLnBrk="1" hangingPunct="1">
              <a:buFont typeface="Arial" charset="0"/>
              <a:buChar char="•"/>
              <a:defRPr/>
            </a:pPr>
            <a:r>
              <a:rPr lang="en-US" sz="3200" dirty="0"/>
              <a:t>called a </a:t>
            </a:r>
            <a:r>
              <a:rPr lang="en-US" sz="3200" b="1" dirty="0">
                <a:solidFill>
                  <a:srgbClr val="FF0000"/>
                </a:solidFill>
              </a:rPr>
              <a:t>thermonuclear</a:t>
            </a:r>
            <a:r>
              <a:rPr lang="en-US" sz="3200" dirty="0"/>
              <a:t> reaction ; requires at least 1 million °C; forms plasma.</a:t>
            </a:r>
          </a:p>
          <a:p>
            <a:pPr marL="341313" indent="-341313" eaLnBrk="1" hangingPunct="1">
              <a:buFont typeface="Arial" charset="0"/>
              <a:buChar char="•"/>
              <a:defRPr/>
            </a:pPr>
            <a:r>
              <a:rPr lang="en-US" sz="3200" dirty="0"/>
              <a:t>reaction exists in the sun, stars.</a:t>
            </a:r>
          </a:p>
          <a:p>
            <a:pPr marL="341313" indent="-341313" eaLnBrk="1" hangingPunct="1">
              <a:buFont typeface="Arial" charset="0"/>
              <a:buChar char="•"/>
              <a:defRPr/>
            </a:pPr>
            <a:r>
              <a:rPr lang="en-US" sz="3200" dirty="0"/>
              <a:t>produces a lot of </a:t>
            </a:r>
            <a:r>
              <a:rPr lang="en-US" sz="3200" b="1" dirty="0">
                <a:solidFill>
                  <a:srgbClr val="FF0000"/>
                </a:solidFill>
              </a:rPr>
              <a:t>energy.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1628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</a:rPr>
              <a:t>THREE TYPES OF NUCLEAR REACTIONS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2987041" cy="4023360"/>
          </a:xfrm>
        </p:spPr>
        <p:txBody>
          <a:bodyPr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800" b="1" dirty="0">
                <a:solidFill>
                  <a:srgbClr val="7030A0"/>
                </a:solidFill>
              </a:rPr>
              <a:t>FUSION</a:t>
            </a:r>
          </a:p>
          <a:p>
            <a:pPr marL="233363" indent="-233363" eaLnBrk="1" hangingPunct="1">
              <a:buFont typeface="Arial" charset="0"/>
              <a:buChar char="•"/>
              <a:defRPr/>
            </a:pPr>
            <a:r>
              <a:rPr lang="en-US" sz="2800" dirty="0"/>
              <a:t>this reaction is difficult to start and control</a:t>
            </a:r>
          </a:p>
          <a:p>
            <a:pPr marL="233363" indent="-233363" eaLnBrk="1" hangingPunct="1">
              <a:buFont typeface="Arial" charset="0"/>
              <a:buChar char="•"/>
              <a:defRPr/>
            </a:pPr>
            <a:r>
              <a:rPr lang="en-US" sz="2800" dirty="0"/>
              <a:t>examples: reaction of the sun; hydrogen bomb</a:t>
            </a:r>
          </a:p>
          <a:p>
            <a:pPr marL="233363" indent="-233363" eaLnBrk="1" hangingPunct="1">
              <a:buFont typeface="Arial" charset="0"/>
              <a:buChar char="•"/>
              <a:defRPr/>
            </a:pPr>
            <a:r>
              <a:rPr lang="en-US" sz="2800" b="1" dirty="0">
                <a:solidFill>
                  <a:srgbClr val="7030A0"/>
                </a:solidFill>
              </a:rPr>
              <a:t>This is how we got all the elements in the universe.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en-US" sz="2800" dirty="0"/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057400"/>
            <a:ext cx="4257675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2658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533400" y="286605"/>
            <a:ext cx="7833360" cy="1084996"/>
          </a:xfrm>
        </p:spPr>
        <p:txBody>
          <a:bodyPr>
            <a:normAutofit/>
          </a:bodyPr>
          <a:lstStyle/>
          <a:p>
            <a:r>
              <a:rPr lang="en-US" altLang="en-US" sz="5400" b="1" dirty="0">
                <a:solidFill>
                  <a:schemeClr val="accent2"/>
                </a:solidFill>
              </a:rPr>
              <a:t>IMPORTANT TO REMEMBER</a:t>
            </a:r>
          </a:p>
        </p:txBody>
      </p:sp>
      <p:pic>
        <p:nvPicPr>
          <p:cNvPr id="11267" name="Picture 4" descr="http://astronomy.nmsu.edu/tharriso/ast110/1322_14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84740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Box 3"/>
          <p:cNvSpPr txBox="1">
            <a:spLocks noChangeArrowheads="1"/>
          </p:cNvSpPr>
          <p:nvPr/>
        </p:nvSpPr>
        <p:spPr bwMode="auto">
          <a:xfrm>
            <a:off x="1295400" y="5105400"/>
            <a:ext cx="7315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4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1.  ALWAYS</a:t>
            </a:r>
            <a:r>
              <a:rPr lang="en-US" altLang="en-US" sz="2400" b="1" dirty="0">
                <a:latin typeface="Times New Roman" panose="02020603050405020304" pitchFamily="18" charset="0"/>
              </a:rPr>
              <a:t> involves a 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change</a:t>
            </a:r>
            <a:r>
              <a:rPr lang="en-US" altLang="en-US" sz="2400" b="1" dirty="0">
                <a:latin typeface="Times New Roman" panose="02020603050405020304" pitchFamily="18" charset="0"/>
              </a:rPr>
              <a:t> in the nucleus; 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4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2.  ALWAYS</a:t>
            </a:r>
            <a:r>
              <a:rPr lang="en-US" altLang="en-US" sz="2400" b="1" dirty="0">
                <a:latin typeface="Times New Roman" panose="02020603050405020304" pitchFamily="18" charset="0"/>
              </a:rPr>
              <a:t> involves a 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release</a:t>
            </a:r>
            <a:r>
              <a:rPr lang="en-US" altLang="en-US" sz="2400" b="1" dirty="0">
                <a:latin typeface="Times New Roman" panose="02020603050405020304" pitchFamily="18" charset="0"/>
              </a:rPr>
              <a:t> in energy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5400" b="1" dirty="0">
                <a:solidFill>
                  <a:schemeClr val="accent2"/>
                </a:solidFill>
              </a:rPr>
              <a:t>IMPORTANT TO REMEMBER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3992563"/>
          </a:xfrm>
        </p:spPr>
        <p:txBody>
          <a:bodyPr>
            <a:noAutofit/>
          </a:bodyPr>
          <a:lstStyle/>
          <a:p>
            <a:pPr marL="342900" indent="-342900" eaLnBrk="1" hangingPunct="1">
              <a:buNone/>
            </a:pPr>
            <a:r>
              <a:rPr lang="en-US" altLang="en-US" sz="2800" dirty="0"/>
              <a:t>3. You can change the number of neutrons without changing the </a:t>
            </a:r>
            <a:r>
              <a:rPr lang="en-US" altLang="en-US" sz="2800" b="1" dirty="0">
                <a:solidFill>
                  <a:srgbClr val="FF0000"/>
                </a:solidFill>
              </a:rPr>
              <a:t>type</a:t>
            </a:r>
            <a:r>
              <a:rPr lang="en-US" altLang="en-US" sz="2800" dirty="0"/>
              <a:t> of atom.</a:t>
            </a:r>
          </a:p>
          <a:p>
            <a:pPr marL="342900" indent="-342900" eaLnBrk="1" hangingPunct="1">
              <a:buNone/>
            </a:pPr>
            <a:r>
              <a:rPr lang="en-US" altLang="en-US" sz="2800" dirty="0"/>
              <a:t>4. If you change the number of </a:t>
            </a:r>
            <a:r>
              <a:rPr lang="en-US" altLang="en-US" sz="2800" b="1" dirty="0">
                <a:solidFill>
                  <a:srgbClr val="FF0000"/>
                </a:solidFill>
              </a:rPr>
              <a:t>protons</a:t>
            </a:r>
            <a:r>
              <a:rPr lang="en-US" altLang="en-US" sz="2800" dirty="0"/>
              <a:t> in a nucleus, you change the type of atom (element name changes).</a:t>
            </a:r>
          </a:p>
          <a:p>
            <a:pPr marL="342900" indent="-342900" eaLnBrk="1" hangingPunct="1">
              <a:buNone/>
            </a:pPr>
            <a:r>
              <a:rPr lang="en-US" altLang="en-US" sz="2800" dirty="0"/>
              <a:t>5. A nuclear force holds protons and neutrons together.  When the force is broken, lots of </a:t>
            </a:r>
            <a:r>
              <a:rPr lang="en-US" altLang="en-US" sz="2800" b="1" dirty="0">
                <a:solidFill>
                  <a:srgbClr val="FF0000"/>
                </a:solidFill>
              </a:rPr>
              <a:t>energy</a:t>
            </a:r>
            <a:r>
              <a:rPr lang="en-US" altLang="en-US" sz="2800" dirty="0"/>
              <a:t> is released.</a:t>
            </a:r>
          </a:p>
          <a:p>
            <a:pPr marL="342900" indent="-342900" eaLnBrk="1" hangingPunct="1">
              <a:buNone/>
            </a:pPr>
            <a:r>
              <a:rPr lang="en-US" altLang="en-US" sz="2800" dirty="0"/>
              <a:t>6. One atom type </a:t>
            </a:r>
            <a:r>
              <a:rPr lang="en-US" altLang="en-US" sz="2800" b="1" dirty="0">
                <a:solidFill>
                  <a:srgbClr val="FF0000"/>
                </a:solidFill>
              </a:rPr>
              <a:t>always</a:t>
            </a:r>
            <a:r>
              <a:rPr lang="en-US" altLang="en-US" sz="2800" dirty="0"/>
              <a:t> changes into another type of atom during a nuclear change.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5400" b="1" dirty="0">
                <a:solidFill>
                  <a:schemeClr val="accent2"/>
                </a:solidFill>
              </a:rPr>
              <a:t>RADIOACTIVITY DECAY RATES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341313" indent="-341313" eaLnBrk="1" hangingPunct="1">
              <a:buFont typeface="Arial" charset="0"/>
              <a:buChar char="•"/>
              <a:defRPr/>
            </a:pPr>
            <a:r>
              <a:rPr lang="en-US" sz="2800" dirty="0"/>
              <a:t>Radioactive decay rates are measured in </a:t>
            </a:r>
            <a:r>
              <a:rPr lang="en-US" sz="2800" b="1" dirty="0">
                <a:solidFill>
                  <a:srgbClr val="FF0000"/>
                </a:solidFill>
              </a:rPr>
              <a:t>half-lives.   </a:t>
            </a:r>
          </a:p>
          <a:p>
            <a:pPr marL="341313" indent="-341313" eaLnBrk="1" hangingPunct="1">
              <a:buFont typeface="Arial" charset="0"/>
              <a:buChar char="•"/>
              <a:defRPr/>
            </a:pPr>
            <a:r>
              <a:rPr lang="en-US" sz="2800" dirty="0"/>
              <a:t>A </a:t>
            </a:r>
            <a:r>
              <a:rPr lang="en-US" sz="2800" b="1" dirty="0"/>
              <a:t>HALF-LIFE</a:t>
            </a:r>
            <a:r>
              <a:rPr lang="en-US" sz="2800" dirty="0"/>
              <a:t> is the time it takes for </a:t>
            </a:r>
            <a:r>
              <a:rPr lang="en-US" sz="2800" b="1" dirty="0">
                <a:solidFill>
                  <a:srgbClr val="FF0000"/>
                </a:solidFill>
              </a:rPr>
              <a:t>one half </a:t>
            </a:r>
            <a:r>
              <a:rPr lang="en-US" sz="2800" dirty="0"/>
              <a:t>of the radioactive sample to decay.</a:t>
            </a:r>
          </a:p>
          <a:p>
            <a:pPr marL="341313" indent="-341313" eaLnBrk="1" hangingPunct="1">
              <a:buFont typeface="Arial" charset="0"/>
              <a:buChar char="•"/>
              <a:defRPr/>
            </a:pPr>
            <a:r>
              <a:rPr lang="en-US" sz="2800" dirty="0"/>
              <a:t>Different isotopes have </a:t>
            </a:r>
            <a:r>
              <a:rPr lang="en-US" sz="2800" b="1" dirty="0">
                <a:solidFill>
                  <a:srgbClr val="FF0000"/>
                </a:solidFill>
              </a:rPr>
              <a:t>different</a:t>
            </a:r>
            <a:r>
              <a:rPr lang="en-US" sz="2800" dirty="0"/>
              <a:t> half-lives. </a:t>
            </a:r>
          </a:p>
          <a:p>
            <a:pPr marL="341313" indent="-341313" eaLnBrk="1" hangingPunct="1">
              <a:buFont typeface="Arial" charset="0"/>
              <a:buChar char="•"/>
              <a:defRPr/>
            </a:pPr>
            <a:r>
              <a:rPr lang="en-US" sz="2800" dirty="0"/>
              <a:t> Examples include uranium-238 (4.46 x 10</a:t>
            </a:r>
            <a:r>
              <a:rPr lang="en-US" sz="2800" baseline="30000" dirty="0"/>
              <a:t>9</a:t>
            </a:r>
            <a:r>
              <a:rPr lang="en-US" sz="2800" dirty="0"/>
              <a:t> years), carbon-14 (5730 years), radon-222 (3.8 days) and polonium-214 (163.7 microseconds). 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5400" b="1" dirty="0">
                <a:solidFill>
                  <a:schemeClr val="accent2"/>
                </a:solidFill>
              </a:rPr>
              <a:t>RADIOACTIVITY DECAY RATES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609601" y="1845734"/>
            <a:ext cx="8305800" cy="447886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600" dirty="0"/>
              <a:t>If you were given a 10.0g sample of carbon-14, how much would be stable after 3 half-lives? 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600" dirty="0"/>
              <a:t>								  			radioactive		stable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600" dirty="0"/>
              <a:t>original              1</a:t>
            </a:r>
            <a:r>
              <a:rPr lang="en-US" altLang="en-US" sz="2600" baseline="30000" dirty="0"/>
              <a:t>st</a:t>
            </a:r>
            <a:r>
              <a:rPr lang="en-US" altLang="en-US" sz="2600" dirty="0"/>
              <a:t> half-life	     2</a:t>
            </a:r>
            <a:r>
              <a:rPr lang="en-US" altLang="en-US" sz="2600" baseline="30000" dirty="0"/>
              <a:t>nd</a:t>
            </a:r>
            <a:r>
              <a:rPr lang="en-US" altLang="en-US" sz="2600" dirty="0"/>
              <a:t> half-life	    3</a:t>
            </a:r>
            <a:r>
              <a:rPr lang="en-US" altLang="en-US" sz="2600" baseline="30000" dirty="0"/>
              <a:t>rd</a:t>
            </a:r>
            <a:r>
              <a:rPr lang="en-US" altLang="en-US" sz="2600" dirty="0"/>
              <a:t> half-life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2600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26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600" dirty="0"/>
              <a:t>	0.0g stable	   5.0g stable	      7.5g stable	   8.75g stable</a:t>
            </a:r>
          </a:p>
          <a:p>
            <a:pPr eaLnBrk="1" hangingPunct="1"/>
            <a:endParaRPr lang="en-US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3102292" y="32004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610225" y="3235792"/>
            <a:ext cx="304800" cy="304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295400" y="4618038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95400" y="4303339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90600" y="4621213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77900" y="4314825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696200" y="4262438"/>
            <a:ext cx="3048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18125" y="4567238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390900" y="4300538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390900" y="4608513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086100" y="4294188"/>
            <a:ext cx="304800" cy="304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086100" y="4592638"/>
            <a:ext cx="304800" cy="304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000625" y="4262438"/>
            <a:ext cx="304800" cy="304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995863" y="4567238"/>
            <a:ext cx="304800" cy="304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305425" y="4262438"/>
            <a:ext cx="304800" cy="304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702550" y="4573588"/>
            <a:ext cx="304800" cy="304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389813" y="4572000"/>
            <a:ext cx="304800" cy="304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391400" y="4262438"/>
            <a:ext cx="304800" cy="304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7694613" y="4414838"/>
            <a:ext cx="304800" cy="152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69888" y="4085167"/>
            <a:ext cx="1981200" cy="2057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2362201" y="4085167"/>
            <a:ext cx="1981200" cy="2057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341812" y="4085167"/>
            <a:ext cx="1981200" cy="2057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975474" y="4105949"/>
            <a:ext cx="1981200" cy="2057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 animBg="1"/>
      <p:bldP spid="25" grpId="0" animBg="1"/>
      <p:bldP spid="2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5400" b="1" dirty="0">
                <a:solidFill>
                  <a:schemeClr val="accent2"/>
                </a:solidFill>
              </a:rPr>
              <a:t>PRACTICE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 eaLnBrk="1" hangingPunct="1">
              <a:buNone/>
            </a:pPr>
            <a:r>
              <a:rPr lang="en-US" altLang="en-US" sz="2400" dirty="0"/>
              <a:t>A. How much of a 50.0g sample of nitrogen-16 is left after three half-lives if its half life is 14.4s?  How much time has elapsed?</a:t>
            </a:r>
          </a:p>
          <a:p>
            <a:pPr marL="342900" indent="-342900" eaLnBrk="1" hangingPunct="1"/>
            <a:endParaRPr lang="en-US" altLang="en-US" sz="2400" dirty="0"/>
          </a:p>
          <a:p>
            <a:pPr marL="342900" indent="-342900" eaLnBrk="1" hangingPunct="1"/>
            <a:endParaRPr lang="en-US" altLang="en-US" sz="2400" dirty="0"/>
          </a:p>
          <a:p>
            <a:pPr marL="342900" indent="-342900" eaLnBrk="1" hangingPunct="1">
              <a:buNone/>
            </a:pPr>
            <a:r>
              <a:rPr lang="en-US" altLang="en-US" sz="2400" dirty="0"/>
              <a:t>B. The half-life of potassium-42 is 12 hours.  How much of a 750.0g sample is left after 60.0 hours?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1"/>
                </a:solidFill>
              </a:rPr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Handout due tomorrow.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Quiz tomorrow over subatomic particles.</a:t>
            </a:r>
          </a:p>
        </p:txBody>
      </p:sp>
    </p:spTree>
    <p:extLst>
      <p:ext uri="{BB962C8B-B14F-4D97-AF65-F5344CB8AC3E}">
        <p14:creationId xmlns:p14="http://schemas.microsoft.com/office/powerpoint/2010/main" val="355320356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2188</TotalTime>
  <Words>1098</Words>
  <Application>Microsoft Office PowerPoint</Application>
  <PresentationFormat>On-screen Show (4:3)</PresentationFormat>
  <Paragraphs>237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Calibri</vt:lpstr>
      <vt:lpstr>Calibri Light</vt:lpstr>
      <vt:lpstr>Symbol</vt:lpstr>
      <vt:lpstr>Times New Roman</vt:lpstr>
      <vt:lpstr>Wingdings</vt:lpstr>
      <vt:lpstr>Wingdings 2</vt:lpstr>
      <vt:lpstr>Retrospect</vt:lpstr>
      <vt:lpstr>DO NOW</vt:lpstr>
      <vt:lpstr>PARTICLE TABLE</vt:lpstr>
      <vt:lpstr>QUIZ TOMORROW</vt:lpstr>
      <vt:lpstr>RADIATION</vt:lpstr>
      <vt:lpstr>PERIODIC TABLE</vt:lpstr>
      <vt:lpstr>WHAT ARE IONS?</vt:lpstr>
      <vt:lpstr>PRACTICE</vt:lpstr>
      <vt:lpstr>ISOTOPES</vt:lpstr>
      <vt:lpstr>ISOTOPES</vt:lpstr>
      <vt:lpstr>ISOTOPES</vt:lpstr>
      <vt:lpstr>PRACTICE – Isotope or Different Element?</vt:lpstr>
      <vt:lpstr>PRACTICE – Isotope or Different Element?</vt:lpstr>
      <vt:lpstr>NUCLEAR CHANGE</vt:lpstr>
      <vt:lpstr>RADIOACTIVITY</vt:lpstr>
      <vt:lpstr>PowerPoint Presentation</vt:lpstr>
      <vt:lpstr>PowerPoint Presentation</vt:lpstr>
      <vt:lpstr>PowerPoint Presentation</vt:lpstr>
      <vt:lpstr>RADIOACTIVITY</vt:lpstr>
      <vt:lpstr>RADIOACTIVITY</vt:lpstr>
      <vt:lpstr>THREE TYPES OF NUCLEAR REACTIONS</vt:lpstr>
      <vt:lpstr>THREE TYPES OF NUCLEAR REACTIONS</vt:lpstr>
      <vt:lpstr>THREE TYPES OF NUCLEAR REACTIONS</vt:lpstr>
      <vt:lpstr>THREE TYPES OF NUCLEAR REACTIONS</vt:lpstr>
      <vt:lpstr>THREE TYPES OF NUCLEAR REACTIONS</vt:lpstr>
      <vt:lpstr>IMPORTANT TO REMEMBER</vt:lpstr>
      <vt:lpstr>IMPORTANT TO REMEMBER</vt:lpstr>
      <vt:lpstr>RADIOACTIVITY DECAY RATES</vt:lpstr>
      <vt:lpstr>RADIOACTIVITY DECAY RATES</vt:lpstr>
      <vt:lpstr>PRACTICE</vt:lpstr>
      <vt:lpstr>TO DO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DeKalb County Schools</dc:creator>
  <cp:lastModifiedBy>Nancy</cp:lastModifiedBy>
  <cp:revision>35</cp:revision>
  <cp:lastPrinted>2016-09-06T22:17:03Z</cp:lastPrinted>
  <dcterms:created xsi:type="dcterms:W3CDTF">2004-09-29T18:59:11Z</dcterms:created>
  <dcterms:modified xsi:type="dcterms:W3CDTF">2016-09-07T01:16:02Z</dcterms:modified>
</cp:coreProperties>
</file>