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73" r:id="rId2"/>
    <p:sldId id="301" r:id="rId3"/>
    <p:sldId id="299" r:id="rId4"/>
    <p:sldId id="300" r:id="rId5"/>
    <p:sldId id="278" r:id="rId6"/>
    <p:sldId id="288" r:id="rId7"/>
    <p:sldId id="289" r:id="rId8"/>
    <p:sldId id="290" r:id="rId9"/>
    <p:sldId id="291" r:id="rId10"/>
    <p:sldId id="292" r:id="rId11"/>
    <p:sldId id="293" r:id="rId12"/>
    <p:sldId id="294" r:id="rId13"/>
    <p:sldId id="296" r:id="rId14"/>
    <p:sldId id="256" r:id="rId15"/>
    <p:sldId id="270" r:id="rId16"/>
    <p:sldId id="260" r:id="rId17"/>
    <p:sldId id="274" r:id="rId18"/>
    <p:sldId id="271" r:id="rId19"/>
    <p:sldId id="275" r:id="rId20"/>
    <p:sldId id="261" r:id="rId21"/>
    <p:sldId id="276" r:id="rId22"/>
    <p:sldId id="269" r:id="rId23"/>
    <p:sldId id="259" r:id="rId24"/>
    <p:sldId id="264" r:id="rId25"/>
    <p:sldId id="262" r:id="rId26"/>
    <p:sldId id="263" r:id="rId27"/>
    <p:sldId id="279" r:id="rId28"/>
    <p:sldId id="265" r:id="rId29"/>
    <p:sldId id="267" r:id="rId30"/>
    <p:sldId id="287" r:id="rId31"/>
    <p:sldId id="297" r:id="rId32"/>
    <p:sldId id="298"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94602" autoAdjust="0"/>
  </p:normalViewPr>
  <p:slideViewPr>
    <p:cSldViewPr snapToGrid="0" snapToObjects="1">
      <p:cViewPr varScale="1">
        <p:scale>
          <a:sx n="66" d="100"/>
          <a:sy n="66" d="100"/>
        </p:scale>
        <p:origin x="-1422" y="-96"/>
      </p:cViewPr>
      <p:guideLst>
        <p:guide orient="horz" pos="2160"/>
        <p:guide pos="2880"/>
      </p:guideLst>
    </p:cSldViewPr>
  </p:slideViewPr>
  <p:outlineViewPr>
    <p:cViewPr>
      <p:scale>
        <a:sx n="33" d="100"/>
        <a:sy n="33" d="100"/>
      </p:scale>
      <p:origin x="0" y="-3726"/>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1655447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hasCustomPrompt="1"/>
          </p:nvPr>
        </p:nvSpPr>
        <p:spPr>
          <a:xfrm>
            <a:off x="685330" y="2367093"/>
            <a:ext cx="7772870" cy="3424107"/>
          </a:xfrm>
        </p:spPr>
        <p:txBody>
          <a:bodyPr/>
          <a:lstStyle>
            <a:lvl1pPr>
              <a:defRPr cap="none"/>
            </a:lvl1pPr>
            <a:lvl2pPr>
              <a:defRPr cap="none"/>
            </a:lvl2pPr>
            <a:lvl3pPr>
              <a:defRPr cap="none"/>
            </a:lvl3pPr>
            <a:lvl4pPr>
              <a:defRPr cap="none"/>
            </a:lvl4pPr>
            <a:lvl5pPr>
              <a:defRPr cap="none"/>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7313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2308140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1619458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1077872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2256200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409929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3820777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3781494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501597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3014760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04478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298145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1883784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1004384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1700506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40825E-4A15-4D39-8176-1F07E904CB30}" type="datetimeFigureOut">
              <a:rPr lang="en-US" smtClean="0"/>
              <a:pPr/>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extLst>
      <p:ext uri="{BB962C8B-B14F-4D97-AF65-F5344CB8AC3E}">
        <p14:creationId xmlns:p14="http://schemas.microsoft.com/office/powerpoint/2010/main" val="3864186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cstate="email">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D140825E-4A15-4D39-8176-1F07E904CB30}" type="datetimeFigureOut">
              <a:rPr lang="en-US" smtClean="0"/>
              <a:pPr/>
              <a:t>11/14/2016</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93E4AAA4-6363-4581-962D-1ACCC2D600C5}" type="slidenum">
              <a:rPr lang="en-US" smtClean="0"/>
              <a:pPr/>
              <a:t>‹#›</a:t>
            </a:fld>
            <a:endParaRPr lang="en-US"/>
          </a:p>
        </p:txBody>
      </p:sp>
    </p:spTree>
    <p:extLst>
      <p:ext uri="{BB962C8B-B14F-4D97-AF65-F5344CB8AC3E}">
        <p14:creationId xmlns:p14="http://schemas.microsoft.com/office/powerpoint/2010/main" val="9922857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DO NOW</a:t>
            </a:r>
          </a:p>
        </p:txBody>
      </p:sp>
      <p:sp>
        <p:nvSpPr>
          <p:cNvPr id="3" name="Content Placeholder 2"/>
          <p:cNvSpPr>
            <a:spLocks noGrp="1"/>
          </p:cNvSpPr>
          <p:nvPr>
            <p:ph sz="quarter" idx="13"/>
          </p:nvPr>
        </p:nvSpPr>
        <p:spPr/>
        <p:txBody>
          <a:bodyPr>
            <a:normAutofit/>
          </a:bodyPr>
          <a:lstStyle/>
          <a:p>
            <a:r>
              <a:rPr lang="en-US" sz="2800" dirty="0"/>
              <a:t>Pick up notes and lab.</a:t>
            </a:r>
          </a:p>
          <a:p>
            <a:r>
              <a:rPr lang="en-US" sz="2800" dirty="0"/>
              <a:t>Turn in Review #29.</a:t>
            </a:r>
          </a:p>
        </p:txBody>
      </p:sp>
    </p:spTree>
    <p:extLst>
      <p:ext uri="{BB962C8B-B14F-4D97-AF65-F5344CB8AC3E}">
        <p14:creationId xmlns:p14="http://schemas.microsoft.com/office/powerpoint/2010/main" val="3121255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255661"/>
            <a:ext cx="7773338" cy="963539"/>
          </a:xfrm>
        </p:spPr>
        <p:txBody>
          <a:bodyPr>
            <a:normAutofit/>
          </a:bodyPr>
          <a:lstStyle/>
          <a:p>
            <a:r>
              <a:rPr lang="en-US" sz="5400" b="1" dirty="0" smtClean="0"/>
              <a:t>REVIEW #28</a:t>
            </a:r>
            <a:endParaRPr lang="en-US" sz="5400" b="1" dirty="0"/>
          </a:p>
        </p:txBody>
      </p:sp>
      <p:sp>
        <p:nvSpPr>
          <p:cNvPr id="3" name="Content Placeholder 2"/>
          <p:cNvSpPr>
            <a:spLocks noGrp="1"/>
          </p:cNvSpPr>
          <p:nvPr>
            <p:ph sz="quarter" idx="13"/>
          </p:nvPr>
        </p:nvSpPr>
        <p:spPr>
          <a:xfrm>
            <a:off x="685800" y="1394637"/>
            <a:ext cx="7772870" cy="1493706"/>
          </a:xfrm>
        </p:spPr>
        <p:txBody>
          <a:bodyPr/>
          <a:lstStyle/>
          <a:p>
            <a:r>
              <a:rPr lang="en-US" sz="2800" dirty="0"/>
              <a:t>How are weathering and erosion related?</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12" y="2746829"/>
            <a:ext cx="8181975" cy="3305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7238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255661"/>
            <a:ext cx="7773338" cy="963539"/>
          </a:xfrm>
        </p:spPr>
        <p:txBody>
          <a:bodyPr>
            <a:normAutofit/>
          </a:bodyPr>
          <a:lstStyle/>
          <a:p>
            <a:r>
              <a:rPr lang="en-US" sz="5400" b="1" dirty="0" smtClean="0"/>
              <a:t>REVIEW #28</a:t>
            </a:r>
            <a:endParaRPr lang="en-US" sz="5400" b="1" dirty="0"/>
          </a:p>
        </p:txBody>
      </p:sp>
      <p:pic>
        <p:nvPicPr>
          <p:cNvPr id="2050" name="Picture 2"/>
          <p:cNvPicPr>
            <a:picLocks noGrp="1" noChangeAspect="1" noChangeArrowheads="1"/>
          </p:cNvPicPr>
          <p:nvPr>
            <p:ph sz="quarter" idx="13"/>
          </p:nvPr>
        </p:nvPicPr>
        <p:blipFill>
          <a:blip r:embed="rId2" cstate="email">
            <a:extLst>
              <a:ext uri="{28A0092B-C50C-407E-A947-70E740481C1C}">
                <a14:useLocalDpi xmlns:a14="http://schemas.microsoft.com/office/drawing/2010/main" val="0"/>
              </a:ext>
            </a:extLst>
          </a:blip>
          <a:srcRect/>
          <a:stretch>
            <a:fillRect/>
          </a:stretch>
        </p:blipFill>
        <p:spPr bwMode="auto">
          <a:xfrm>
            <a:off x="1662703" y="3290215"/>
            <a:ext cx="6175012" cy="3567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85332" y="1258890"/>
            <a:ext cx="7773338" cy="2031325"/>
          </a:xfrm>
          <a:prstGeom prst="rect">
            <a:avLst/>
          </a:prstGeom>
        </p:spPr>
        <p:txBody>
          <a:bodyPr wrap="square">
            <a:spAutoFit/>
          </a:bodyPr>
          <a:lstStyle/>
          <a:p>
            <a:r>
              <a:rPr lang="en-US" b="1" dirty="0"/>
              <a:t>TYPES OF WIND EROSION</a:t>
            </a:r>
            <a:endParaRPr lang="en-US" dirty="0"/>
          </a:p>
          <a:p>
            <a:pPr lvl="0"/>
            <a:r>
              <a:rPr lang="en-US" dirty="0"/>
              <a:t>___________________- The largest particles which are too heavy to be lifted into the air are rolled along the surface.</a:t>
            </a:r>
          </a:p>
          <a:p>
            <a:pPr lvl="0"/>
            <a:r>
              <a:rPr lang="en-US" dirty="0"/>
              <a:t>__________________________ - larger particles are pushed and bounced along the ground. This accounts for the most wind transport of sand. </a:t>
            </a:r>
          </a:p>
          <a:p>
            <a:pPr lvl="0"/>
            <a:r>
              <a:rPr lang="en-US" dirty="0"/>
              <a:t>___________________________- small particles become airborne for long distances.</a:t>
            </a:r>
          </a:p>
        </p:txBody>
      </p:sp>
    </p:spTree>
    <p:extLst>
      <p:ext uri="{BB962C8B-B14F-4D97-AF65-F5344CB8AC3E}">
        <p14:creationId xmlns:p14="http://schemas.microsoft.com/office/powerpoint/2010/main" val="5115277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255661"/>
            <a:ext cx="7773338" cy="963539"/>
          </a:xfrm>
        </p:spPr>
        <p:txBody>
          <a:bodyPr>
            <a:normAutofit/>
          </a:bodyPr>
          <a:lstStyle/>
          <a:p>
            <a:r>
              <a:rPr lang="en-US" sz="5400" b="1" dirty="0" smtClean="0"/>
              <a:t>REVIEW #28</a:t>
            </a:r>
            <a:endParaRPr lang="en-US" sz="5400" b="1" dirty="0"/>
          </a:p>
        </p:txBody>
      </p:sp>
      <p:sp>
        <p:nvSpPr>
          <p:cNvPr id="3" name="Content Placeholder 2"/>
          <p:cNvSpPr>
            <a:spLocks noGrp="1"/>
          </p:cNvSpPr>
          <p:nvPr>
            <p:ph sz="quarter" idx="13"/>
          </p:nvPr>
        </p:nvSpPr>
        <p:spPr>
          <a:xfrm>
            <a:off x="685800" y="1394637"/>
            <a:ext cx="7772870" cy="2074278"/>
          </a:xfrm>
        </p:spPr>
        <p:txBody>
          <a:bodyPr/>
          <a:lstStyle/>
          <a:p>
            <a:r>
              <a:rPr lang="en-US" dirty="0"/>
              <a:t>Which of the above types of wind erosion was responsible for the dust storms of the Dust Bowl</a:t>
            </a:r>
            <a:r>
              <a:rPr lang="en-US" dirty="0" smtClean="0"/>
              <a:t>?</a:t>
            </a:r>
            <a:r>
              <a:rPr lang="en-US" dirty="0"/>
              <a:t> </a:t>
            </a:r>
          </a:p>
          <a:p>
            <a:r>
              <a:rPr lang="en-US" dirty="0"/>
              <a:t>What were two causes of the Dust Bowl during the 1930s?</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3" y="3659642"/>
            <a:ext cx="8486775"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7238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890"/>
            <a:ext cx="7773338" cy="1596177"/>
          </a:xfrm>
        </p:spPr>
        <p:txBody>
          <a:bodyPr>
            <a:normAutofit/>
          </a:bodyPr>
          <a:lstStyle/>
          <a:p>
            <a:r>
              <a:rPr lang="en-US" sz="5400" dirty="0"/>
              <a:t>REVIEW</a:t>
            </a:r>
          </a:p>
        </p:txBody>
      </p:sp>
      <p:sp>
        <p:nvSpPr>
          <p:cNvPr id="3" name="Content Placeholder 2"/>
          <p:cNvSpPr>
            <a:spLocks noGrp="1"/>
          </p:cNvSpPr>
          <p:nvPr>
            <p:ph idx="1"/>
          </p:nvPr>
        </p:nvSpPr>
        <p:spPr>
          <a:xfrm>
            <a:off x="457200" y="2249424"/>
            <a:ext cx="4267200" cy="4325112"/>
          </a:xfrm>
        </p:spPr>
        <p:txBody>
          <a:bodyPr>
            <a:normAutofit/>
          </a:bodyPr>
          <a:lstStyle/>
          <a:p>
            <a:pPr marL="282575" lvl="2">
              <a:lnSpc>
                <a:spcPct val="120000"/>
              </a:lnSpc>
              <a:spcBef>
                <a:spcPts val="0"/>
              </a:spcBef>
            </a:pPr>
            <a:r>
              <a:rPr lang="en-US" sz="3600" cap="none" dirty="0">
                <a:solidFill>
                  <a:srgbClr val="3F3F3F"/>
                </a:solidFill>
              </a:rPr>
              <a:t>What size particles settled first?  </a:t>
            </a:r>
          </a:p>
          <a:p>
            <a:pPr marL="282575" lvl="2">
              <a:lnSpc>
                <a:spcPct val="120000"/>
              </a:lnSpc>
              <a:spcBef>
                <a:spcPts val="0"/>
              </a:spcBef>
            </a:pPr>
            <a:r>
              <a:rPr lang="en-US" sz="3600" cap="none" dirty="0">
                <a:solidFill>
                  <a:srgbClr val="3F3F3F"/>
                </a:solidFill>
              </a:rPr>
              <a:t>Last?</a:t>
            </a:r>
          </a:p>
          <a:p>
            <a:pPr marL="282575" lvl="2">
              <a:lnSpc>
                <a:spcPct val="120000"/>
              </a:lnSpc>
              <a:spcBef>
                <a:spcPts val="0"/>
              </a:spcBef>
            </a:pPr>
            <a:r>
              <a:rPr lang="en-US" sz="3600" cap="none" dirty="0">
                <a:solidFill>
                  <a:srgbClr val="3F3F3F"/>
                </a:solidFill>
              </a:rPr>
              <a:t>Why?</a:t>
            </a:r>
          </a:p>
        </p:txBody>
      </p:sp>
      <p:pic>
        <p:nvPicPr>
          <p:cNvPr id="4" name="Picture 3"/>
          <p:cNvPicPr>
            <a:picLocks noChangeAspect="1"/>
          </p:cNvPicPr>
          <p:nvPr/>
        </p:nvPicPr>
        <p:blipFill>
          <a:blip r:embed="rId2" cstate="print"/>
          <a:stretch>
            <a:fillRect/>
          </a:stretch>
        </p:blipFill>
        <p:spPr>
          <a:xfrm>
            <a:off x="5638800" y="1371600"/>
            <a:ext cx="3038663" cy="5105400"/>
          </a:xfrm>
          <a:prstGeom prst="rect">
            <a:avLst/>
          </a:prstGeom>
        </p:spPr>
      </p:pic>
      <p:sp>
        <p:nvSpPr>
          <p:cNvPr id="5" name="TextBox 4"/>
          <p:cNvSpPr txBox="1"/>
          <p:nvPr/>
        </p:nvSpPr>
        <p:spPr>
          <a:xfrm>
            <a:off x="3667125" y="3067219"/>
            <a:ext cx="1600200" cy="523220"/>
          </a:xfrm>
          <a:prstGeom prst="rect">
            <a:avLst/>
          </a:prstGeom>
          <a:noFill/>
        </p:spPr>
        <p:txBody>
          <a:bodyPr wrap="square" rtlCol="0">
            <a:spAutoFit/>
          </a:bodyPr>
          <a:lstStyle/>
          <a:p>
            <a:r>
              <a:rPr lang="en-US" sz="2800" b="1" dirty="0">
                <a:solidFill>
                  <a:srgbClr val="0070C0"/>
                </a:solidFill>
              </a:rPr>
              <a:t>SAND</a:t>
            </a:r>
          </a:p>
        </p:txBody>
      </p:sp>
      <p:sp>
        <p:nvSpPr>
          <p:cNvPr id="6" name="TextBox 5"/>
          <p:cNvSpPr txBox="1"/>
          <p:nvPr/>
        </p:nvSpPr>
        <p:spPr>
          <a:xfrm>
            <a:off x="2171700" y="3733800"/>
            <a:ext cx="1600200" cy="523220"/>
          </a:xfrm>
          <a:prstGeom prst="rect">
            <a:avLst/>
          </a:prstGeom>
          <a:noFill/>
        </p:spPr>
        <p:txBody>
          <a:bodyPr wrap="square" rtlCol="0">
            <a:spAutoFit/>
          </a:bodyPr>
          <a:lstStyle/>
          <a:p>
            <a:r>
              <a:rPr lang="en-US" sz="2800" b="1" dirty="0">
                <a:solidFill>
                  <a:srgbClr val="0070C0"/>
                </a:solidFill>
              </a:rPr>
              <a:t>CLAY</a:t>
            </a:r>
          </a:p>
        </p:txBody>
      </p:sp>
      <p:sp>
        <p:nvSpPr>
          <p:cNvPr id="7" name="TextBox 6"/>
          <p:cNvSpPr txBox="1"/>
          <p:nvPr/>
        </p:nvSpPr>
        <p:spPr>
          <a:xfrm>
            <a:off x="2295524" y="4369796"/>
            <a:ext cx="3190875" cy="1384995"/>
          </a:xfrm>
          <a:prstGeom prst="rect">
            <a:avLst/>
          </a:prstGeom>
          <a:noFill/>
        </p:spPr>
        <p:txBody>
          <a:bodyPr wrap="square" rtlCol="0">
            <a:spAutoFit/>
          </a:bodyPr>
          <a:lstStyle/>
          <a:p>
            <a:r>
              <a:rPr lang="en-US" sz="2800" b="1" dirty="0">
                <a:solidFill>
                  <a:srgbClr val="0070C0"/>
                </a:solidFill>
              </a:rPr>
              <a:t>SAND is bigger and heavier.  CLAY is lighter</a:t>
            </a:r>
          </a:p>
        </p:txBody>
      </p:sp>
    </p:spTree>
    <p:extLst>
      <p:ext uri="{BB962C8B-B14F-4D97-AF65-F5344CB8AC3E}">
        <p14:creationId xmlns:p14="http://schemas.microsoft.com/office/powerpoint/2010/main" val="362795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664" y="450989"/>
            <a:ext cx="7773338" cy="1596177"/>
          </a:xfrm>
        </p:spPr>
        <p:txBody>
          <a:bodyPr>
            <a:normAutofit fontScale="90000"/>
          </a:bodyPr>
          <a:lstStyle/>
          <a:p>
            <a:r>
              <a:rPr lang="en-US" sz="4000" b="1" dirty="0"/>
              <a:t>LAB: SORTING AND SEDIMENTATION</a:t>
            </a:r>
            <a:r>
              <a:rPr lang="en-US" dirty="0"/>
              <a:t/>
            </a:r>
            <a:br>
              <a:rPr lang="en-US" dirty="0"/>
            </a:br>
            <a:endParaRPr lang="en-US" dirty="0"/>
          </a:p>
        </p:txBody>
      </p:sp>
      <p:sp>
        <p:nvSpPr>
          <p:cNvPr id="3" name="Content Placeholder 2"/>
          <p:cNvSpPr>
            <a:spLocks noGrp="1"/>
          </p:cNvSpPr>
          <p:nvPr>
            <p:ph sz="quarter" idx="13"/>
          </p:nvPr>
        </p:nvSpPr>
        <p:spPr>
          <a:xfrm>
            <a:off x="577711" y="4943474"/>
            <a:ext cx="8332245" cy="1647863"/>
          </a:xfrm>
        </p:spPr>
        <p:txBody>
          <a:bodyPr>
            <a:normAutofit/>
          </a:bodyPr>
          <a:lstStyle/>
          <a:p>
            <a:pPr marL="0" indent="0">
              <a:buNone/>
            </a:pPr>
            <a:r>
              <a:rPr lang="en-US" sz="2800" dirty="0"/>
              <a:t>The </a:t>
            </a:r>
            <a:r>
              <a:rPr lang="en-US" sz="2800" b="1" dirty="0">
                <a:solidFill>
                  <a:srgbClr val="FF0000"/>
                </a:solidFill>
              </a:rPr>
              <a:t>settling</a:t>
            </a:r>
            <a:r>
              <a:rPr lang="en-US" sz="2800" dirty="0"/>
              <a:t> rate depends on </a:t>
            </a:r>
            <a:r>
              <a:rPr lang="en-US" sz="2800" b="1" dirty="0">
                <a:solidFill>
                  <a:srgbClr val="FF0000"/>
                </a:solidFill>
              </a:rPr>
              <a:t>particle size</a:t>
            </a:r>
            <a:r>
              <a:rPr lang="en-US" sz="2800" dirty="0"/>
              <a:t>, </a:t>
            </a:r>
            <a:r>
              <a:rPr lang="en-US" sz="2800" b="1" dirty="0">
                <a:solidFill>
                  <a:srgbClr val="FF0000"/>
                </a:solidFill>
              </a:rPr>
              <a:t>shape</a:t>
            </a:r>
            <a:r>
              <a:rPr lang="en-US" sz="2800" dirty="0"/>
              <a:t> and </a:t>
            </a:r>
            <a:r>
              <a:rPr lang="en-US" sz="2800" b="1" dirty="0">
                <a:solidFill>
                  <a:srgbClr val="FF0000"/>
                </a:solidFill>
              </a:rPr>
              <a:t>density</a:t>
            </a:r>
            <a:r>
              <a:rPr lang="en-US" sz="2800" dirty="0"/>
              <a:t> as well as on the </a:t>
            </a:r>
            <a:r>
              <a:rPr lang="en-US" sz="2800" b="1" dirty="0">
                <a:solidFill>
                  <a:srgbClr val="FF0000"/>
                </a:solidFill>
              </a:rPr>
              <a:t>velocity</a:t>
            </a:r>
            <a:r>
              <a:rPr lang="en-US" sz="2800" dirty="0"/>
              <a:t> of the river. </a:t>
            </a:r>
          </a:p>
        </p:txBody>
      </p:sp>
      <p:pic>
        <p:nvPicPr>
          <p:cNvPr id="4" name="Picture 3"/>
          <p:cNvPicPr>
            <a:picLocks noChangeAspect="1"/>
          </p:cNvPicPr>
          <p:nvPr/>
        </p:nvPicPr>
        <p:blipFill>
          <a:blip r:embed="rId2"/>
          <a:stretch>
            <a:fillRect/>
          </a:stretch>
        </p:blipFill>
        <p:spPr>
          <a:xfrm>
            <a:off x="2205229" y="1658562"/>
            <a:ext cx="4696208" cy="3284912"/>
          </a:xfrm>
          <a:prstGeom prst="rect">
            <a:avLst/>
          </a:prstGeom>
        </p:spPr>
      </p:pic>
    </p:spTree>
    <p:extLst>
      <p:ext uri="{BB962C8B-B14F-4D97-AF65-F5344CB8AC3E}">
        <p14:creationId xmlns:p14="http://schemas.microsoft.com/office/powerpoint/2010/main" val="68143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664" y="450989"/>
            <a:ext cx="7773338" cy="1596177"/>
          </a:xfrm>
        </p:spPr>
        <p:txBody>
          <a:bodyPr>
            <a:normAutofit fontScale="90000"/>
          </a:bodyPr>
          <a:lstStyle/>
          <a:p>
            <a:r>
              <a:rPr lang="en-US" sz="4000" b="1" dirty="0"/>
              <a:t>LAB: SORTING AND SEDIMENTATION</a:t>
            </a:r>
            <a:r>
              <a:rPr lang="en-US" dirty="0"/>
              <a:t/>
            </a:r>
            <a:br>
              <a:rPr lang="en-US" dirty="0"/>
            </a:br>
            <a:endParaRPr lang="en-US" dirty="0"/>
          </a:p>
        </p:txBody>
      </p:sp>
      <p:sp>
        <p:nvSpPr>
          <p:cNvPr id="3" name="Content Placeholder 2"/>
          <p:cNvSpPr>
            <a:spLocks noGrp="1"/>
          </p:cNvSpPr>
          <p:nvPr>
            <p:ph sz="quarter" idx="13"/>
          </p:nvPr>
        </p:nvSpPr>
        <p:spPr>
          <a:xfrm>
            <a:off x="501511" y="1721304"/>
            <a:ext cx="8332245" cy="2374484"/>
          </a:xfrm>
        </p:spPr>
        <p:txBody>
          <a:bodyPr>
            <a:noAutofit/>
          </a:bodyPr>
          <a:lstStyle/>
          <a:p>
            <a:pPr marL="0" indent="0">
              <a:buNone/>
            </a:pPr>
            <a:r>
              <a:rPr lang="en-US" sz="2400" b="1" dirty="0">
                <a:solidFill>
                  <a:srgbClr val="FF0000"/>
                </a:solidFill>
              </a:rPr>
              <a:t>Turbidity</a:t>
            </a:r>
            <a:r>
              <a:rPr lang="en-US" sz="2400" dirty="0"/>
              <a:t>:  the cloudiness or haziness of a fluid caused by large numbers of particles as water settles.</a:t>
            </a:r>
          </a:p>
          <a:p>
            <a:pPr marL="0" indent="0">
              <a:buNone/>
            </a:pPr>
            <a:r>
              <a:rPr lang="en-US" sz="2400" dirty="0"/>
              <a:t>As the </a:t>
            </a:r>
            <a:r>
              <a:rPr lang="en-US" sz="2400" b="1" dirty="0">
                <a:solidFill>
                  <a:srgbClr val="FF0000"/>
                </a:solidFill>
              </a:rPr>
              <a:t>velocity increases</a:t>
            </a:r>
            <a:r>
              <a:rPr lang="en-US" sz="2400" dirty="0"/>
              <a:t>, both the </a:t>
            </a:r>
            <a:r>
              <a:rPr lang="en-US" sz="2400" b="1" dirty="0">
                <a:solidFill>
                  <a:srgbClr val="FF0000"/>
                </a:solidFill>
              </a:rPr>
              <a:t>size</a:t>
            </a:r>
            <a:r>
              <a:rPr lang="en-US" sz="2400" dirty="0"/>
              <a:t> of particles in suspension </a:t>
            </a:r>
            <a:r>
              <a:rPr lang="en-US" sz="2400" b="1" dirty="0">
                <a:solidFill>
                  <a:srgbClr val="FF0000"/>
                </a:solidFill>
              </a:rPr>
              <a:t>increases</a:t>
            </a:r>
            <a:r>
              <a:rPr lang="en-US" sz="2400" dirty="0"/>
              <a:t> and the </a:t>
            </a:r>
            <a:r>
              <a:rPr lang="en-US" sz="2400" b="1" dirty="0">
                <a:solidFill>
                  <a:srgbClr val="FF0000"/>
                </a:solidFill>
              </a:rPr>
              <a:t>amount</a:t>
            </a:r>
            <a:r>
              <a:rPr lang="en-US" sz="2400" dirty="0"/>
              <a:t> of material in suspension </a:t>
            </a:r>
            <a:r>
              <a:rPr lang="en-US" sz="2400" b="1" dirty="0">
                <a:solidFill>
                  <a:srgbClr val="FF0000"/>
                </a:solidFill>
              </a:rPr>
              <a:t>increases</a:t>
            </a:r>
            <a:r>
              <a:rPr lang="en-US" sz="2400" dirty="0"/>
              <a:t> (faster moving water holds more and bigger sediment).  </a:t>
            </a:r>
          </a:p>
        </p:txBody>
      </p:sp>
      <p:pic>
        <p:nvPicPr>
          <p:cNvPr id="5" name="Picture 4"/>
          <p:cNvPicPr>
            <a:picLocks noChangeAspect="1"/>
          </p:cNvPicPr>
          <p:nvPr/>
        </p:nvPicPr>
        <p:blipFill>
          <a:blip r:embed="rId2"/>
          <a:stretch>
            <a:fillRect/>
          </a:stretch>
        </p:blipFill>
        <p:spPr>
          <a:xfrm>
            <a:off x="995362" y="4443412"/>
            <a:ext cx="6924675" cy="2257425"/>
          </a:xfrm>
          <a:prstGeom prst="rect">
            <a:avLst/>
          </a:prstGeom>
        </p:spPr>
      </p:pic>
    </p:spTree>
    <p:extLst>
      <p:ext uri="{BB962C8B-B14F-4D97-AF65-F5344CB8AC3E}">
        <p14:creationId xmlns:p14="http://schemas.microsoft.com/office/powerpoint/2010/main" val="42803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LAB: SORTING AND SEDIMENTATION</a:t>
            </a:r>
            <a:endParaRPr lang="en-US" dirty="0"/>
          </a:p>
        </p:txBody>
      </p:sp>
      <p:sp>
        <p:nvSpPr>
          <p:cNvPr id="3" name="Content Placeholder 2"/>
          <p:cNvSpPr>
            <a:spLocks noGrp="1"/>
          </p:cNvSpPr>
          <p:nvPr>
            <p:ph sz="quarter" idx="13"/>
          </p:nvPr>
        </p:nvSpPr>
        <p:spPr/>
        <p:txBody>
          <a:bodyPr/>
          <a:lstStyle/>
          <a:p>
            <a:r>
              <a:rPr lang="en-US" sz="2800" b="1" dirty="0"/>
              <a:t>Purpose:  </a:t>
            </a:r>
            <a:r>
              <a:rPr lang="en-US" sz="2800" dirty="0"/>
              <a:t>To explore turbidity and observe the way particles are sorted during deposition</a:t>
            </a:r>
          </a:p>
          <a:p>
            <a:endParaRPr lang="en-US" dirty="0"/>
          </a:p>
        </p:txBody>
      </p:sp>
    </p:spTree>
    <p:extLst>
      <p:ext uri="{BB962C8B-B14F-4D97-AF65-F5344CB8AC3E}">
        <p14:creationId xmlns:p14="http://schemas.microsoft.com/office/powerpoint/2010/main" val="214505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LAB: SORTING AND SEDIMENTATION</a:t>
            </a:r>
            <a:endParaRPr lang="en-US" dirty="0"/>
          </a:p>
        </p:txBody>
      </p:sp>
      <p:sp>
        <p:nvSpPr>
          <p:cNvPr id="3" name="Content Placeholder 2"/>
          <p:cNvSpPr>
            <a:spLocks noGrp="1"/>
          </p:cNvSpPr>
          <p:nvPr>
            <p:ph sz="quarter" idx="13"/>
          </p:nvPr>
        </p:nvSpPr>
        <p:spPr>
          <a:xfrm>
            <a:off x="685330" y="2367093"/>
            <a:ext cx="4801070" cy="3424107"/>
          </a:xfrm>
        </p:spPr>
        <p:txBody>
          <a:bodyPr>
            <a:normAutofit fontScale="92500"/>
          </a:bodyPr>
          <a:lstStyle/>
          <a:p>
            <a:pPr marL="0" indent="0">
              <a:buNone/>
            </a:pPr>
            <a:r>
              <a:rPr lang="en-US" sz="2400" b="1" dirty="0"/>
              <a:t>Materials:</a:t>
            </a:r>
            <a:endParaRPr lang="en-US" sz="2400" dirty="0"/>
          </a:p>
          <a:p>
            <a:pPr lvl="0"/>
            <a:r>
              <a:rPr lang="en-US" sz="2400" dirty="0"/>
              <a:t>Clear jar, filled 1/3 full with sediment and filled to the brim with water </a:t>
            </a:r>
          </a:p>
          <a:p>
            <a:pPr lvl="0"/>
            <a:r>
              <a:rPr lang="en-US" sz="2400" dirty="0"/>
              <a:t>Paper clip - bent as illustrated below with bead on end</a:t>
            </a:r>
          </a:p>
          <a:p>
            <a:pPr lvl="0"/>
            <a:r>
              <a:rPr lang="en-US" sz="2400" dirty="0"/>
              <a:t>Pencil </a:t>
            </a:r>
          </a:p>
          <a:p>
            <a:r>
              <a:rPr lang="en-US" sz="2400" dirty="0"/>
              <a:t>Metric ruler </a:t>
            </a:r>
          </a:p>
        </p:txBody>
      </p:sp>
      <p:pic>
        <p:nvPicPr>
          <p:cNvPr id="4" name="Picture 3"/>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86400" y="3271520"/>
            <a:ext cx="3445991" cy="1724660"/>
          </a:xfrm>
          <a:prstGeom prst="rect">
            <a:avLst/>
          </a:prstGeom>
          <a:noFill/>
          <a:ln>
            <a:noFill/>
          </a:ln>
        </p:spPr>
      </p:pic>
    </p:spTree>
    <p:extLst>
      <p:ext uri="{BB962C8B-B14F-4D97-AF65-F5344CB8AC3E}">
        <p14:creationId xmlns:p14="http://schemas.microsoft.com/office/powerpoint/2010/main" val="327203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LAB: SORTING AND SEDIMENTATION</a:t>
            </a:r>
            <a:endParaRPr lang="en-US" dirty="0"/>
          </a:p>
        </p:txBody>
      </p:sp>
      <p:sp>
        <p:nvSpPr>
          <p:cNvPr id="3" name="Content Placeholder 2"/>
          <p:cNvSpPr>
            <a:spLocks noGrp="1"/>
          </p:cNvSpPr>
          <p:nvPr>
            <p:ph sz="quarter" idx="13"/>
          </p:nvPr>
        </p:nvSpPr>
        <p:spPr/>
        <p:txBody>
          <a:bodyPr/>
          <a:lstStyle/>
          <a:p>
            <a:pPr marL="0" indent="0">
              <a:buNone/>
            </a:pPr>
            <a:r>
              <a:rPr lang="en-US" sz="2400" b="1" dirty="0"/>
              <a:t>NOTE:  We will begin this lab BEFORE starting the Presentation and stop to collect data every five minutes</a:t>
            </a:r>
            <a:endParaRPr lang="en-US" sz="2400" dirty="0"/>
          </a:p>
          <a:p>
            <a:pPr marL="0" indent="0">
              <a:buNone/>
            </a:pPr>
            <a:r>
              <a:rPr lang="en-US" sz="2400" b="1" dirty="0"/>
              <a:t>Procedures: (see diagram)</a:t>
            </a:r>
            <a:endParaRPr lang="en-US" sz="2400" dirty="0"/>
          </a:p>
          <a:p>
            <a:pPr marL="0" lvl="0" indent="0">
              <a:buNone/>
            </a:pPr>
            <a:r>
              <a:rPr lang="en-US" sz="2400" dirty="0"/>
              <a:t>1. With lid on tightly, shake jar vigorously. </a:t>
            </a:r>
          </a:p>
          <a:p>
            <a:pPr marL="0" lvl="0" indent="0">
              <a:buNone/>
            </a:pPr>
            <a:r>
              <a:rPr lang="en-US" sz="2400" dirty="0"/>
              <a:t>2. Quickly set jar down and open lid. </a:t>
            </a:r>
          </a:p>
          <a:p>
            <a:endParaRPr lang="en-US" dirty="0"/>
          </a:p>
        </p:txBody>
      </p:sp>
      <p:pic>
        <p:nvPicPr>
          <p:cNvPr id="4" name="Picture 3"/>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86400" y="4728845"/>
            <a:ext cx="3445991" cy="17246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87223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256568"/>
            <a:ext cx="7773338" cy="1596177"/>
          </a:xfrm>
        </p:spPr>
        <p:txBody>
          <a:bodyPr/>
          <a:lstStyle/>
          <a:p>
            <a:r>
              <a:rPr lang="en-US" b="1" dirty="0"/>
              <a:t>LAB: SORTING AND SEDIMENTATION</a:t>
            </a:r>
            <a:endParaRPr lang="en-US" dirty="0"/>
          </a:p>
        </p:txBody>
      </p:sp>
      <p:sp>
        <p:nvSpPr>
          <p:cNvPr id="3" name="Content Placeholder 2"/>
          <p:cNvSpPr>
            <a:spLocks noGrp="1"/>
          </p:cNvSpPr>
          <p:nvPr>
            <p:ph sz="quarter" idx="13"/>
          </p:nvPr>
        </p:nvSpPr>
        <p:spPr>
          <a:xfrm>
            <a:off x="685800" y="1947993"/>
            <a:ext cx="7772870" cy="4681407"/>
          </a:xfrm>
        </p:spPr>
        <p:txBody>
          <a:bodyPr>
            <a:normAutofit fontScale="85000" lnSpcReduction="10000"/>
          </a:bodyPr>
          <a:lstStyle/>
          <a:p>
            <a:pPr marL="0" lvl="0" indent="0">
              <a:buNone/>
            </a:pPr>
            <a:r>
              <a:rPr lang="en-US" sz="2800" dirty="0"/>
              <a:t>3. Make observations as follows (two people are needed): </a:t>
            </a:r>
          </a:p>
          <a:p>
            <a:pPr marL="457200" lvl="0"/>
            <a:r>
              <a:rPr lang="en-US" sz="2800" dirty="0"/>
              <a:t>One person lowers a paper clip into water to level where it disappears from view as observed from the top and holds it there. The paper clip must be lowered next to the edge of the jar so it can be seen through the glass. </a:t>
            </a:r>
          </a:p>
          <a:p>
            <a:pPr marL="457200" lvl="0"/>
            <a:r>
              <a:rPr lang="en-US" sz="2800" dirty="0"/>
              <a:t>The other person measures the depth beneath the water surface in MILLIMETERS at which the paper clip disappears from view as observed from the top. </a:t>
            </a:r>
          </a:p>
          <a:p>
            <a:pPr marL="457200" lvl="0"/>
            <a:r>
              <a:rPr lang="en-US" sz="2800" dirty="0"/>
              <a:t>Record the observation in the Data Table below. </a:t>
            </a:r>
          </a:p>
          <a:p>
            <a:pPr marL="457200" lvl="0"/>
            <a:r>
              <a:rPr lang="en-US" sz="2800" dirty="0"/>
              <a:t>Repeat every five minutes for 25 minutes.</a:t>
            </a:r>
          </a:p>
          <a:p>
            <a:pPr marL="0" indent="0">
              <a:buNone/>
            </a:pPr>
            <a:endParaRPr lang="en-US" dirty="0"/>
          </a:p>
        </p:txBody>
      </p:sp>
    </p:spTree>
    <p:extLst>
      <p:ext uri="{BB962C8B-B14F-4D97-AF65-F5344CB8AC3E}">
        <p14:creationId xmlns:p14="http://schemas.microsoft.com/office/powerpoint/2010/main" val="3948049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LAB: SORTING AND SEDIMENTATION</a:t>
            </a:r>
            <a:endParaRPr lang="en-US" dirty="0"/>
          </a:p>
        </p:txBody>
      </p:sp>
      <p:pic>
        <p:nvPicPr>
          <p:cNvPr id="5" name="Content Placeholder 4"/>
          <p:cNvPicPr>
            <a:picLocks noGrp="1" noChangeAspect="1"/>
          </p:cNvPicPr>
          <p:nvPr>
            <p:ph sz="quarter" idx="13"/>
          </p:nvPr>
        </p:nvPicPr>
        <p:blipFill>
          <a:blip r:embed="rId2"/>
          <a:stretch>
            <a:fillRect/>
          </a:stretch>
        </p:blipFill>
        <p:spPr>
          <a:xfrm>
            <a:off x="685332" y="2057400"/>
            <a:ext cx="7735939" cy="2497931"/>
          </a:xfrm>
          <a:prstGeom prst="rect">
            <a:avLst/>
          </a:prstGeom>
        </p:spPr>
      </p:pic>
    </p:spTree>
    <p:extLst>
      <p:ext uri="{BB962C8B-B14F-4D97-AF65-F5344CB8AC3E}">
        <p14:creationId xmlns:p14="http://schemas.microsoft.com/office/powerpoint/2010/main" val="303048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LAB: SORTING AND SEDIMENTATION</a:t>
            </a:r>
            <a:endParaRPr lang="en-US" dirty="0"/>
          </a:p>
        </p:txBody>
      </p:sp>
      <p:sp>
        <p:nvSpPr>
          <p:cNvPr id="3" name="Content Placeholder 2"/>
          <p:cNvSpPr>
            <a:spLocks noGrp="1"/>
          </p:cNvSpPr>
          <p:nvPr>
            <p:ph sz="quarter" idx="13"/>
          </p:nvPr>
        </p:nvSpPr>
        <p:spPr/>
        <p:txBody>
          <a:bodyPr/>
          <a:lstStyle/>
          <a:p>
            <a:pPr marL="0" indent="0">
              <a:buNone/>
            </a:pPr>
            <a:r>
              <a:rPr lang="en-US" sz="2800" dirty="0"/>
              <a:t>Go collect first data point and return to your seat.</a:t>
            </a:r>
          </a:p>
          <a:p>
            <a:endParaRPr lang="en-US" dirty="0"/>
          </a:p>
        </p:txBody>
      </p:sp>
    </p:spTree>
    <p:extLst>
      <p:ext uri="{BB962C8B-B14F-4D97-AF65-F5344CB8AC3E}">
        <p14:creationId xmlns:p14="http://schemas.microsoft.com/office/powerpoint/2010/main" val="836507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1" y="1022350"/>
            <a:ext cx="8132196" cy="1470025"/>
          </a:xfrm>
        </p:spPr>
        <p:txBody>
          <a:bodyPr>
            <a:normAutofit fontScale="90000"/>
          </a:bodyPr>
          <a:lstStyle/>
          <a:p>
            <a:r>
              <a:rPr lang="en-US" sz="5400" b="1" dirty="0"/>
              <a:t>RIVERS AND LANDSCAPE EVOLUTION</a:t>
            </a:r>
          </a:p>
        </p:txBody>
      </p:sp>
      <p:pic>
        <p:nvPicPr>
          <p:cNvPr id="4" name="Picture 3"/>
          <p:cNvPicPr>
            <a:picLocks noChangeAspect="1"/>
          </p:cNvPicPr>
          <p:nvPr/>
        </p:nvPicPr>
        <p:blipFill>
          <a:blip r:embed="rId2" cstate="print"/>
          <a:stretch>
            <a:fillRect/>
          </a:stretch>
        </p:blipFill>
        <p:spPr>
          <a:xfrm>
            <a:off x="3311186" y="3141486"/>
            <a:ext cx="2819400" cy="2882900"/>
          </a:xfrm>
          <a:prstGeom prst="rect">
            <a:avLst/>
          </a:prstGeom>
        </p:spPr>
      </p:pic>
    </p:spTree>
    <p:extLst>
      <p:ext uri="{BB962C8B-B14F-4D97-AF65-F5344CB8AC3E}">
        <p14:creationId xmlns:p14="http://schemas.microsoft.com/office/powerpoint/2010/main" val="4094543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STREAMS FLOW INTO RIVERS</a:t>
            </a:r>
          </a:p>
        </p:txBody>
      </p:sp>
      <p:sp>
        <p:nvSpPr>
          <p:cNvPr id="3" name="Content Placeholder 2"/>
          <p:cNvSpPr>
            <a:spLocks noGrp="1"/>
          </p:cNvSpPr>
          <p:nvPr>
            <p:ph sz="quarter" idx="13"/>
          </p:nvPr>
        </p:nvSpPr>
        <p:spPr>
          <a:xfrm>
            <a:off x="779464" y="1828800"/>
            <a:ext cx="3923166" cy="4208930"/>
          </a:xfrm>
        </p:spPr>
        <p:txBody>
          <a:bodyPr/>
          <a:lstStyle/>
          <a:p>
            <a:pPr>
              <a:lnSpc>
                <a:spcPct val="120000"/>
              </a:lnSpc>
              <a:spcBef>
                <a:spcPts val="0"/>
              </a:spcBef>
            </a:pPr>
            <a:r>
              <a:rPr lang="en-US" sz="2800" b="1" dirty="0">
                <a:solidFill>
                  <a:srgbClr val="FF0000"/>
                </a:solidFill>
              </a:rPr>
              <a:t>Channel</a:t>
            </a:r>
            <a:r>
              <a:rPr lang="en-US" sz="2800" dirty="0"/>
              <a:t> - narrow depressions that streams follow as they flow downhill.</a:t>
            </a:r>
          </a:p>
          <a:p>
            <a:pPr>
              <a:lnSpc>
                <a:spcPct val="120000"/>
              </a:lnSpc>
              <a:spcBef>
                <a:spcPts val="0"/>
              </a:spcBef>
            </a:pPr>
            <a:r>
              <a:rPr lang="en-US" sz="2800" b="1" dirty="0">
                <a:solidFill>
                  <a:srgbClr val="FF0000"/>
                </a:solidFill>
              </a:rPr>
              <a:t>Tributaries</a:t>
            </a:r>
            <a:r>
              <a:rPr lang="en-US" sz="2800" dirty="0"/>
              <a:t> – smaller streams or rivers that feed into a larger one.</a:t>
            </a:r>
          </a:p>
          <a:p>
            <a:endParaRPr lang="en-US" dirty="0"/>
          </a:p>
        </p:txBody>
      </p:sp>
      <p:pic>
        <p:nvPicPr>
          <p:cNvPr id="33794" name="Picture 2" descr="http://citadel.sjfc.edu/students/nke07085/e-port/MSTI%20260/imgC.jpg"/>
          <p:cNvPicPr>
            <a:picLocks noChangeAspect="1" noChangeArrowheads="1"/>
          </p:cNvPicPr>
          <p:nvPr/>
        </p:nvPicPr>
        <p:blipFill>
          <a:blip r:embed="rId2" cstate="print"/>
          <a:srcRect/>
          <a:stretch>
            <a:fillRect/>
          </a:stretch>
        </p:blipFill>
        <p:spPr bwMode="auto">
          <a:xfrm>
            <a:off x="5274129" y="1828800"/>
            <a:ext cx="3514336" cy="42089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332" y="280738"/>
            <a:ext cx="7773338" cy="1596177"/>
          </a:xfrm>
        </p:spPr>
        <p:txBody>
          <a:bodyPr/>
          <a:lstStyle/>
          <a:p>
            <a:r>
              <a:rPr lang="en-US" sz="4800" b="1" dirty="0"/>
              <a:t>PARTS OF A RIVER</a:t>
            </a:r>
          </a:p>
        </p:txBody>
      </p:sp>
      <p:sp>
        <p:nvSpPr>
          <p:cNvPr id="3" name="Content Placeholder 2"/>
          <p:cNvSpPr>
            <a:spLocks noGrp="1"/>
          </p:cNvSpPr>
          <p:nvPr>
            <p:ph sz="quarter" idx="13"/>
          </p:nvPr>
        </p:nvSpPr>
        <p:spPr>
          <a:xfrm>
            <a:off x="547136" y="1703851"/>
            <a:ext cx="4547378" cy="4817251"/>
          </a:xfrm>
        </p:spPr>
        <p:txBody>
          <a:bodyPr>
            <a:normAutofit/>
          </a:bodyPr>
          <a:lstStyle/>
          <a:p>
            <a:pPr>
              <a:lnSpc>
                <a:spcPct val="120000"/>
              </a:lnSpc>
              <a:spcBef>
                <a:spcPts val="0"/>
              </a:spcBef>
            </a:pPr>
            <a:r>
              <a:rPr lang="en-US" sz="3200" b="1" dirty="0">
                <a:solidFill>
                  <a:srgbClr val="FF0000"/>
                </a:solidFill>
              </a:rPr>
              <a:t>Source</a:t>
            </a:r>
            <a:r>
              <a:rPr lang="en-US" sz="3200" dirty="0"/>
              <a:t> – where it begins.</a:t>
            </a:r>
          </a:p>
          <a:p>
            <a:pPr marL="282575" lvl="2">
              <a:lnSpc>
                <a:spcPct val="120000"/>
              </a:lnSpc>
              <a:spcBef>
                <a:spcPts val="0"/>
              </a:spcBef>
            </a:pPr>
            <a:r>
              <a:rPr lang="en-US" sz="3200" b="1" dirty="0">
                <a:solidFill>
                  <a:srgbClr val="FF0000"/>
                </a:solidFill>
              </a:rPr>
              <a:t>Meanders</a:t>
            </a:r>
            <a:r>
              <a:rPr lang="en-US" sz="3200" dirty="0"/>
              <a:t> – winding pattern of curves in a river.</a:t>
            </a:r>
          </a:p>
          <a:p>
            <a:pPr marL="282575" lvl="2">
              <a:lnSpc>
                <a:spcPct val="120000"/>
              </a:lnSpc>
              <a:spcBef>
                <a:spcPts val="0"/>
              </a:spcBef>
            </a:pPr>
            <a:r>
              <a:rPr lang="en-US" sz="3200" b="1" dirty="0">
                <a:solidFill>
                  <a:srgbClr val="FF0000"/>
                </a:solidFill>
              </a:rPr>
              <a:t>Floodplains</a:t>
            </a:r>
            <a:r>
              <a:rPr lang="en-US" sz="3200" dirty="0"/>
              <a:t> – valley floor around rivers that flood.</a:t>
            </a:r>
          </a:p>
          <a:p>
            <a:endParaRPr lang="en-US" dirty="0"/>
          </a:p>
        </p:txBody>
      </p:sp>
      <p:pic>
        <p:nvPicPr>
          <p:cNvPr id="4" name="Picture 3"/>
          <p:cNvPicPr>
            <a:picLocks noChangeAspect="1"/>
          </p:cNvPicPr>
          <p:nvPr/>
        </p:nvPicPr>
        <p:blipFill>
          <a:blip r:embed="rId2" cstate="print"/>
          <a:stretch>
            <a:fillRect/>
          </a:stretch>
        </p:blipFill>
        <p:spPr>
          <a:xfrm>
            <a:off x="5094514" y="2384587"/>
            <a:ext cx="3671135" cy="2830755"/>
          </a:xfrm>
          <a:prstGeom prst="rect">
            <a:avLst/>
          </a:prstGeom>
        </p:spPr>
      </p:pic>
    </p:spTree>
    <p:extLst>
      <p:ext uri="{BB962C8B-B14F-4D97-AF65-F5344CB8AC3E}">
        <p14:creationId xmlns:p14="http://schemas.microsoft.com/office/powerpoint/2010/main" val="281219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280738"/>
            <a:ext cx="7773338" cy="1596177"/>
          </a:xfrm>
        </p:spPr>
        <p:txBody>
          <a:bodyPr/>
          <a:lstStyle/>
          <a:p>
            <a:r>
              <a:rPr lang="en-US" sz="4800" b="1" dirty="0"/>
              <a:t>PARTS OF A RIVER</a:t>
            </a:r>
          </a:p>
        </p:txBody>
      </p:sp>
      <p:sp>
        <p:nvSpPr>
          <p:cNvPr id="3" name="Content Placeholder 2"/>
          <p:cNvSpPr>
            <a:spLocks noGrp="1"/>
          </p:cNvSpPr>
          <p:nvPr>
            <p:ph sz="quarter" idx="13"/>
          </p:nvPr>
        </p:nvSpPr>
        <p:spPr>
          <a:xfrm>
            <a:off x="547136" y="1703851"/>
            <a:ext cx="4547378" cy="4817251"/>
          </a:xfrm>
        </p:spPr>
        <p:txBody>
          <a:bodyPr>
            <a:normAutofit/>
          </a:bodyPr>
          <a:lstStyle/>
          <a:p>
            <a:pPr marL="282575" lvl="2">
              <a:lnSpc>
                <a:spcPct val="120000"/>
              </a:lnSpc>
              <a:spcBef>
                <a:spcPts val="0"/>
              </a:spcBef>
            </a:pPr>
            <a:r>
              <a:rPr lang="en-US" sz="3300" b="1" dirty="0">
                <a:solidFill>
                  <a:srgbClr val="FF0000"/>
                </a:solidFill>
              </a:rPr>
              <a:t>Levees</a:t>
            </a:r>
            <a:r>
              <a:rPr lang="en-US" sz="3300" dirty="0"/>
              <a:t> – sediment deposits along banks of a river.</a:t>
            </a:r>
          </a:p>
          <a:p>
            <a:pPr marL="282575" lvl="2">
              <a:lnSpc>
                <a:spcPct val="120000"/>
              </a:lnSpc>
              <a:spcBef>
                <a:spcPts val="0"/>
              </a:spcBef>
            </a:pPr>
            <a:r>
              <a:rPr lang="en-US" sz="3200" b="1" dirty="0">
                <a:solidFill>
                  <a:srgbClr val="FF0000"/>
                </a:solidFill>
              </a:rPr>
              <a:t>Mouth</a:t>
            </a:r>
            <a:r>
              <a:rPr lang="en-US" sz="3200" dirty="0"/>
              <a:t> - part of a river where it flows into the sea, river, lake, reservoir or ocean.</a:t>
            </a:r>
          </a:p>
          <a:p>
            <a:endParaRPr lang="en-US" dirty="0"/>
          </a:p>
        </p:txBody>
      </p:sp>
      <p:pic>
        <p:nvPicPr>
          <p:cNvPr id="4" name="Picture 3"/>
          <p:cNvPicPr>
            <a:picLocks noChangeAspect="1"/>
          </p:cNvPicPr>
          <p:nvPr/>
        </p:nvPicPr>
        <p:blipFill>
          <a:blip r:embed="rId2" cstate="print"/>
          <a:stretch>
            <a:fillRect/>
          </a:stretch>
        </p:blipFill>
        <p:spPr>
          <a:xfrm>
            <a:off x="5094514" y="2384587"/>
            <a:ext cx="3671135" cy="2830755"/>
          </a:xfrm>
          <a:prstGeom prst="rect">
            <a:avLst/>
          </a:prstGeom>
        </p:spPr>
      </p:pic>
    </p:spTree>
    <p:extLst>
      <p:ext uri="{BB962C8B-B14F-4D97-AF65-F5344CB8AC3E}">
        <p14:creationId xmlns:p14="http://schemas.microsoft.com/office/powerpoint/2010/main" val="327212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285143"/>
            <a:ext cx="7773338" cy="1596177"/>
          </a:xfrm>
        </p:spPr>
        <p:txBody>
          <a:bodyPr>
            <a:normAutofit/>
          </a:bodyPr>
          <a:lstStyle/>
          <a:p>
            <a:r>
              <a:rPr lang="en-US" sz="4800" b="1" dirty="0"/>
              <a:t>River Deltas</a:t>
            </a:r>
          </a:p>
        </p:txBody>
      </p:sp>
      <p:sp>
        <p:nvSpPr>
          <p:cNvPr id="3" name="Content Placeholder 2"/>
          <p:cNvSpPr>
            <a:spLocks noGrp="1"/>
          </p:cNvSpPr>
          <p:nvPr>
            <p:ph sz="quarter" idx="13"/>
          </p:nvPr>
        </p:nvSpPr>
        <p:spPr>
          <a:xfrm>
            <a:off x="779463" y="1632856"/>
            <a:ext cx="7916862" cy="3171032"/>
          </a:xfrm>
        </p:spPr>
        <p:txBody>
          <a:bodyPr>
            <a:normAutofit fontScale="92500" lnSpcReduction="20000"/>
          </a:bodyPr>
          <a:lstStyle/>
          <a:p>
            <a:pPr lvl="0"/>
            <a:r>
              <a:rPr lang="en-US" sz="2800" dirty="0"/>
              <a:t>A </a:t>
            </a:r>
            <a:r>
              <a:rPr lang="en-US" sz="2800" b="1" dirty="0">
                <a:solidFill>
                  <a:srgbClr val="FF0000"/>
                </a:solidFill>
              </a:rPr>
              <a:t>DELTA</a:t>
            </a:r>
            <a:r>
              <a:rPr lang="en-US" sz="2800" dirty="0"/>
              <a:t> is where stream empties into large body of water.</a:t>
            </a:r>
          </a:p>
          <a:p>
            <a:pPr lvl="1"/>
            <a:r>
              <a:rPr lang="en-US" sz="2800" b="1" dirty="0">
                <a:solidFill>
                  <a:srgbClr val="FF0000"/>
                </a:solidFill>
              </a:rPr>
              <a:t>Decrease</a:t>
            </a:r>
            <a:r>
              <a:rPr lang="en-US" sz="2800" dirty="0"/>
              <a:t> in velocity (speed).</a:t>
            </a:r>
          </a:p>
          <a:p>
            <a:pPr lvl="1"/>
            <a:r>
              <a:rPr lang="en-US" sz="2800" dirty="0"/>
              <a:t>Load (sediment it is carrying) </a:t>
            </a:r>
            <a:r>
              <a:rPr lang="en-US" sz="2800" b="1" dirty="0">
                <a:solidFill>
                  <a:srgbClr val="FF0000"/>
                </a:solidFill>
              </a:rPr>
              <a:t>deposited</a:t>
            </a:r>
            <a:r>
              <a:rPr lang="en-US" sz="2800" dirty="0"/>
              <a:t>.</a:t>
            </a:r>
          </a:p>
          <a:p>
            <a:pPr lvl="1"/>
            <a:r>
              <a:rPr lang="en-US" sz="2800" b="1" dirty="0">
                <a:solidFill>
                  <a:srgbClr val="FF0000"/>
                </a:solidFill>
              </a:rPr>
              <a:t>Triangular</a:t>
            </a:r>
            <a:r>
              <a:rPr lang="en-US" sz="2800" dirty="0"/>
              <a:t> shaped.</a:t>
            </a:r>
          </a:p>
          <a:p>
            <a:pPr lvl="1"/>
            <a:r>
              <a:rPr lang="en-US" sz="2800" dirty="0"/>
              <a:t>Formed </a:t>
            </a:r>
            <a:r>
              <a:rPr lang="en-US" sz="2800" b="1" dirty="0">
                <a:solidFill>
                  <a:srgbClr val="FF0000"/>
                </a:solidFill>
              </a:rPr>
              <a:t>slowly over time </a:t>
            </a:r>
            <a:r>
              <a:rPr lang="en-US" sz="2800" dirty="0"/>
              <a:t>from erosion and deposition.</a:t>
            </a:r>
          </a:p>
        </p:txBody>
      </p:sp>
      <p:pic>
        <p:nvPicPr>
          <p:cNvPr id="6" name="Picture 5"/>
          <p:cNvPicPr>
            <a:picLocks noChangeAspect="1" noChangeArrowheads="1"/>
          </p:cNvPicPr>
          <p:nvPr/>
        </p:nvPicPr>
        <p:blipFill>
          <a:blip r:embed="rId2" cstate="print"/>
          <a:srcRect/>
          <a:stretch>
            <a:fillRect/>
          </a:stretch>
        </p:blipFill>
        <p:spPr bwMode="auto">
          <a:xfrm>
            <a:off x="2232819" y="5032488"/>
            <a:ext cx="5010150" cy="16034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River Deltas</a:t>
            </a:r>
          </a:p>
        </p:txBody>
      </p:sp>
      <p:pic>
        <p:nvPicPr>
          <p:cNvPr id="34818" name="Picture 2" descr="http://www.uvm.edu/~jbartlet/nr260/wetland%20formation/delta.gif"/>
          <p:cNvPicPr>
            <a:picLocks noChangeAspect="1" noChangeArrowheads="1"/>
          </p:cNvPicPr>
          <p:nvPr/>
        </p:nvPicPr>
        <p:blipFill>
          <a:blip r:embed="rId2" cstate="print"/>
          <a:srcRect/>
          <a:stretch>
            <a:fillRect/>
          </a:stretch>
        </p:blipFill>
        <p:spPr bwMode="auto">
          <a:xfrm>
            <a:off x="5035035" y="2809891"/>
            <a:ext cx="3662651" cy="3387953"/>
          </a:xfrm>
          <a:prstGeom prst="rect">
            <a:avLst/>
          </a:prstGeom>
          <a:noFill/>
        </p:spPr>
      </p:pic>
      <p:pic>
        <p:nvPicPr>
          <p:cNvPr id="34820" name="Picture 4" descr="https://encrypted-tbn0.gstatic.com/images?q=tbn:ANd9GcT6z1k4f7lRBW7cq3-UEqVZ-G-Psu0LaIeEnc6PF-3kwNkjY2TF"/>
          <p:cNvPicPr>
            <a:picLocks noChangeAspect="1" noChangeArrowheads="1"/>
          </p:cNvPicPr>
          <p:nvPr/>
        </p:nvPicPr>
        <p:blipFill>
          <a:blip r:embed="rId3" cstate="print"/>
          <a:srcRect/>
          <a:stretch>
            <a:fillRect/>
          </a:stretch>
        </p:blipFill>
        <p:spPr bwMode="auto">
          <a:xfrm>
            <a:off x="552450" y="2836457"/>
            <a:ext cx="3981450" cy="3361387"/>
          </a:xfrm>
          <a:prstGeom prst="rect">
            <a:avLst/>
          </a:prstGeom>
          <a:noFill/>
        </p:spPr>
      </p:pic>
    </p:spTree>
    <p:extLst>
      <p:ext uri="{BB962C8B-B14F-4D97-AF65-F5344CB8AC3E}">
        <p14:creationId xmlns:p14="http://schemas.microsoft.com/office/powerpoint/2010/main" val="3292543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084" y="163743"/>
            <a:ext cx="7773338" cy="1596177"/>
          </a:xfrm>
        </p:spPr>
        <p:txBody>
          <a:bodyPr>
            <a:normAutofit/>
          </a:bodyPr>
          <a:lstStyle/>
          <a:p>
            <a:r>
              <a:rPr lang="en-US" sz="4800" b="1" dirty="0"/>
              <a:t>Alluvial Fans</a:t>
            </a:r>
          </a:p>
        </p:txBody>
      </p:sp>
      <p:sp>
        <p:nvSpPr>
          <p:cNvPr id="3" name="Content Placeholder 2"/>
          <p:cNvSpPr>
            <a:spLocks noGrp="1"/>
          </p:cNvSpPr>
          <p:nvPr>
            <p:ph sz="quarter" idx="13"/>
          </p:nvPr>
        </p:nvSpPr>
        <p:spPr>
          <a:xfrm>
            <a:off x="489857" y="1636888"/>
            <a:ext cx="8139793" cy="4630344"/>
          </a:xfrm>
        </p:spPr>
        <p:txBody>
          <a:bodyPr>
            <a:normAutofit/>
          </a:bodyPr>
          <a:lstStyle/>
          <a:p>
            <a:pPr lvl="0"/>
            <a:r>
              <a:rPr lang="en-US" sz="2400" b="1" dirty="0">
                <a:solidFill>
                  <a:srgbClr val="FF0000"/>
                </a:solidFill>
              </a:rPr>
              <a:t>Alluvial Fan </a:t>
            </a:r>
            <a:r>
              <a:rPr lang="en-US" sz="2400" dirty="0"/>
              <a:t>forms where streams descend steep slopes onto a flat plain.</a:t>
            </a:r>
          </a:p>
          <a:p>
            <a:pPr lvl="1"/>
            <a:r>
              <a:rPr lang="en-US" sz="2400" dirty="0"/>
              <a:t>Often formed with temporary streams.</a:t>
            </a:r>
          </a:p>
          <a:p>
            <a:pPr lvl="1"/>
            <a:r>
              <a:rPr lang="en-US" sz="2400" dirty="0"/>
              <a:t>Made up of </a:t>
            </a:r>
            <a:r>
              <a:rPr lang="en-US" sz="2400" b="1" dirty="0">
                <a:solidFill>
                  <a:srgbClr val="FF0000"/>
                </a:solidFill>
              </a:rPr>
              <a:t>deposits of load</a:t>
            </a:r>
            <a:r>
              <a:rPr lang="en-US" sz="2400" dirty="0"/>
              <a:t>.</a:t>
            </a:r>
          </a:p>
          <a:p>
            <a:pPr lvl="1">
              <a:buNone/>
            </a:pPr>
            <a:endParaRPr lang="en-US" dirty="0"/>
          </a:p>
          <a:p>
            <a:endParaRPr lang="en-US" dirty="0"/>
          </a:p>
        </p:txBody>
      </p:sp>
      <p:pic>
        <p:nvPicPr>
          <p:cNvPr id="4" name="Picture 3"/>
          <p:cNvPicPr>
            <a:picLocks noChangeAspect="1"/>
          </p:cNvPicPr>
          <p:nvPr/>
        </p:nvPicPr>
        <p:blipFill>
          <a:blip r:embed="rId2" cstate="print"/>
          <a:stretch>
            <a:fillRect/>
          </a:stretch>
        </p:blipFill>
        <p:spPr>
          <a:xfrm>
            <a:off x="1009845" y="3952060"/>
            <a:ext cx="2703385" cy="2262016"/>
          </a:xfrm>
          <a:prstGeom prst="rect">
            <a:avLst/>
          </a:prstGeom>
        </p:spPr>
      </p:pic>
      <p:pic>
        <p:nvPicPr>
          <p:cNvPr id="8195" name="Picture 3"/>
          <p:cNvPicPr>
            <a:picLocks noChangeAspect="1" noChangeArrowheads="1"/>
          </p:cNvPicPr>
          <p:nvPr/>
        </p:nvPicPr>
        <p:blipFill>
          <a:blip r:embed="rId3" cstate="print"/>
          <a:srcRect/>
          <a:stretch>
            <a:fillRect/>
          </a:stretch>
        </p:blipFill>
        <p:spPr bwMode="auto">
          <a:xfrm>
            <a:off x="5448495" y="3909619"/>
            <a:ext cx="2688041" cy="2497129"/>
          </a:xfrm>
          <a:prstGeom prst="rect">
            <a:avLst/>
          </a:prstGeom>
          <a:noFill/>
          <a:ln w="9525">
            <a:noFill/>
            <a:miter lim="800000"/>
            <a:headEnd/>
            <a:tailEnd/>
          </a:ln>
        </p:spPr>
      </p:pic>
    </p:spTree>
    <p:extLst>
      <p:ext uri="{BB962C8B-B14F-4D97-AF65-F5344CB8AC3E}">
        <p14:creationId xmlns:p14="http://schemas.microsoft.com/office/powerpoint/2010/main" val="30296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084" y="163743"/>
            <a:ext cx="7773338" cy="1596177"/>
          </a:xfrm>
        </p:spPr>
        <p:txBody>
          <a:bodyPr>
            <a:normAutofit/>
          </a:bodyPr>
          <a:lstStyle/>
          <a:p>
            <a:r>
              <a:rPr lang="en-US" sz="4800" b="1" dirty="0"/>
              <a:t>Alluvial Fan VERSUS DELTA</a:t>
            </a:r>
          </a:p>
        </p:txBody>
      </p:sp>
      <p:sp>
        <p:nvSpPr>
          <p:cNvPr id="3" name="Content Placeholder 2"/>
          <p:cNvSpPr>
            <a:spLocks noGrp="1"/>
          </p:cNvSpPr>
          <p:nvPr>
            <p:ph sz="quarter" idx="13"/>
          </p:nvPr>
        </p:nvSpPr>
        <p:spPr>
          <a:xfrm>
            <a:off x="489857" y="1636888"/>
            <a:ext cx="8139793" cy="4630344"/>
          </a:xfrm>
        </p:spPr>
        <p:txBody>
          <a:bodyPr>
            <a:normAutofit/>
          </a:bodyPr>
          <a:lstStyle/>
          <a:p>
            <a:pPr lvl="1">
              <a:buNone/>
            </a:pPr>
            <a:endParaRPr lang="en-US" dirty="0"/>
          </a:p>
          <a:p>
            <a:r>
              <a:rPr lang="en-US" sz="3200" dirty="0"/>
              <a:t>A delta forms in </a:t>
            </a:r>
            <a:r>
              <a:rPr lang="en-US" sz="3200" b="1" dirty="0">
                <a:solidFill>
                  <a:srgbClr val="FF0000"/>
                </a:solidFill>
              </a:rPr>
              <a:t>water</a:t>
            </a:r>
            <a:r>
              <a:rPr lang="en-US" sz="3200" dirty="0"/>
              <a:t> and an alluvial fan forms on </a:t>
            </a:r>
            <a:r>
              <a:rPr lang="en-US" sz="3200" b="1" dirty="0">
                <a:solidFill>
                  <a:srgbClr val="FF0000"/>
                </a:solidFill>
              </a:rPr>
              <a:t>land</a:t>
            </a:r>
            <a:r>
              <a:rPr lang="en-US" sz="3200" dirty="0"/>
              <a:t>.</a:t>
            </a:r>
          </a:p>
          <a:p>
            <a:pPr marL="457200" lvl="1" indent="0">
              <a:buNone/>
            </a:pPr>
            <a:r>
              <a:rPr lang="en-US" sz="2800" dirty="0"/>
              <a:t>	      DELTA			       ALLUVIAL FAN</a:t>
            </a:r>
          </a:p>
          <a:p>
            <a:endParaRPr lang="en-US" dirty="0"/>
          </a:p>
        </p:txBody>
      </p:sp>
      <p:pic>
        <p:nvPicPr>
          <p:cNvPr id="5" name="Picture 4"/>
          <p:cNvPicPr>
            <a:picLocks noChangeAspect="1"/>
          </p:cNvPicPr>
          <p:nvPr/>
        </p:nvPicPr>
        <p:blipFill>
          <a:blip r:embed="rId2"/>
          <a:stretch>
            <a:fillRect/>
          </a:stretch>
        </p:blipFill>
        <p:spPr>
          <a:xfrm>
            <a:off x="4559753" y="3952060"/>
            <a:ext cx="4200525" cy="2817809"/>
          </a:xfrm>
          <a:prstGeom prst="rect">
            <a:avLst/>
          </a:prstGeom>
        </p:spPr>
      </p:pic>
      <p:pic>
        <p:nvPicPr>
          <p:cNvPr id="6" name="Picture 5"/>
          <p:cNvPicPr>
            <a:picLocks noChangeAspect="1"/>
          </p:cNvPicPr>
          <p:nvPr/>
        </p:nvPicPr>
        <p:blipFill>
          <a:blip r:embed="rId3"/>
          <a:stretch>
            <a:fillRect/>
          </a:stretch>
        </p:blipFill>
        <p:spPr>
          <a:xfrm>
            <a:off x="489857" y="3942455"/>
            <a:ext cx="3817008" cy="2827414"/>
          </a:xfrm>
          <a:prstGeom prst="rect">
            <a:avLst/>
          </a:prstGeom>
        </p:spPr>
      </p:pic>
    </p:spTree>
    <p:extLst>
      <p:ext uri="{BB962C8B-B14F-4D97-AF65-F5344CB8AC3E}">
        <p14:creationId xmlns:p14="http://schemas.microsoft.com/office/powerpoint/2010/main" val="203144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332" y="208943"/>
            <a:ext cx="7773338" cy="1596177"/>
          </a:xfrm>
        </p:spPr>
        <p:txBody>
          <a:bodyPr>
            <a:normAutofit/>
          </a:bodyPr>
          <a:lstStyle/>
          <a:p>
            <a:r>
              <a:rPr lang="en-US" sz="4800" b="1" cap="none" dirty="0"/>
              <a:t>RIVER EROSION</a:t>
            </a:r>
          </a:p>
        </p:txBody>
      </p:sp>
      <p:sp>
        <p:nvSpPr>
          <p:cNvPr id="2" name="Content Placeholder 1"/>
          <p:cNvSpPr>
            <a:spLocks noGrp="1"/>
          </p:cNvSpPr>
          <p:nvPr>
            <p:ph sz="quarter" idx="13"/>
          </p:nvPr>
        </p:nvSpPr>
        <p:spPr>
          <a:xfrm>
            <a:off x="538843" y="1569940"/>
            <a:ext cx="7681232" cy="4718956"/>
          </a:xfrm>
        </p:spPr>
        <p:txBody>
          <a:bodyPr>
            <a:normAutofit/>
          </a:bodyPr>
          <a:lstStyle/>
          <a:p>
            <a:r>
              <a:rPr lang="en-US" sz="2800" dirty="0"/>
              <a:t>Water moves </a:t>
            </a:r>
            <a:r>
              <a:rPr lang="en-US" sz="2800" b="1" dirty="0">
                <a:solidFill>
                  <a:srgbClr val="FF0000"/>
                </a:solidFill>
              </a:rPr>
              <a:t>faster</a:t>
            </a:r>
            <a:r>
              <a:rPr lang="en-US" sz="2800" dirty="0"/>
              <a:t> on the inside of </a:t>
            </a:r>
            <a:r>
              <a:rPr lang="en-US" sz="2800" b="1" dirty="0">
                <a:solidFill>
                  <a:srgbClr val="FF0000"/>
                </a:solidFill>
              </a:rPr>
              <a:t>outside</a:t>
            </a:r>
            <a:r>
              <a:rPr lang="en-US" sz="2800" dirty="0"/>
              <a:t> curves – increases </a:t>
            </a:r>
            <a:r>
              <a:rPr lang="en-US" sz="2800" b="1" dirty="0">
                <a:solidFill>
                  <a:srgbClr val="FF0000"/>
                </a:solidFill>
              </a:rPr>
              <a:t>erosion</a:t>
            </a:r>
            <a:r>
              <a:rPr lang="en-US" sz="2800" dirty="0"/>
              <a:t>.</a:t>
            </a:r>
          </a:p>
          <a:p>
            <a:r>
              <a:rPr lang="en-US" sz="2800" dirty="0"/>
              <a:t>Water moves </a:t>
            </a:r>
            <a:r>
              <a:rPr lang="en-US" sz="2800" b="1" dirty="0">
                <a:solidFill>
                  <a:srgbClr val="FF0000"/>
                </a:solidFill>
              </a:rPr>
              <a:t>slower</a:t>
            </a:r>
            <a:r>
              <a:rPr lang="en-US" sz="2800" dirty="0"/>
              <a:t> on </a:t>
            </a:r>
            <a:r>
              <a:rPr lang="en-US" sz="2800" b="1" dirty="0">
                <a:solidFill>
                  <a:srgbClr val="FF0000"/>
                </a:solidFill>
              </a:rPr>
              <a:t>inside</a:t>
            </a:r>
            <a:r>
              <a:rPr lang="en-US" sz="2800" dirty="0"/>
              <a:t> curves – greater </a:t>
            </a:r>
            <a:r>
              <a:rPr lang="en-US" sz="2800" b="1" dirty="0">
                <a:solidFill>
                  <a:srgbClr val="FF0000"/>
                </a:solidFill>
              </a:rPr>
              <a:t>deposition</a:t>
            </a:r>
            <a:r>
              <a:rPr lang="en-US" sz="2800" dirty="0"/>
              <a:t>.</a:t>
            </a:r>
          </a:p>
          <a:p>
            <a:pPr>
              <a:buNone/>
            </a:pPr>
            <a:endParaRPr lang="en-US" sz="2800" dirty="0"/>
          </a:p>
        </p:txBody>
      </p:sp>
      <p:pic>
        <p:nvPicPr>
          <p:cNvPr id="5" name="Picture 4"/>
          <p:cNvPicPr>
            <a:picLocks noChangeAspect="1" noChangeArrowheads="1"/>
          </p:cNvPicPr>
          <p:nvPr/>
        </p:nvPicPr>
        <p:blipFill>
          <a:blip r:embed="rId2" cstate="print"/>
          <a:srcRect/>
          <a:stretch>
            <a:fillRect/>
          </a:stretch>
        </p:blipFill>
        <p:spPr bwMode="auto">
          <a:xfrm>
            <a:off x="827012" y="3829050"/>
            <a:ext cx="3744989" cy="2459846"/>
          </a:xfrm>
          <a:prstGeom prst="rect">
            <a:avLst/>
          </a:prstGeom>
          <a:noFill/>
        </p:spPr>
      </p:pic>
      <p:pic>
        <p:nvPicPr>
          <p:cNvPr id="13316" name="Picture 4" descr="http://2.bp.blogspot.com/-9jASwAEbQyE/UPJBFx9HloI/AAAAAAAAGYo/XzXCqvFJQnU/s1600/meanderstream.gif"/>
          <p:cNvPicPr>
            <a:picLocks noChangeAspect="1" noChangeArrowheads="1"/>
          </p:cNvPicPr>
          <p:nvPr/>
        </p:nvPicPr>
        <p:blipFill>
          <a:blip r:embed="rId3" cstate="print"/>
          <a:srcRect/>
          <a:stretch>
            <a:fillRect/>
          </a:stretch>
        </p:blipFill>
        <p:spPr bwMode="auto">
          <a:xfrm>
            <a:off x="4777921" y="3278021"/>
            <a:ext cx="4254500" cy="3726944"/>
          </a:xfrm>
          <a:prstGeom prst="rect">
            <a:avLst/>
          </a:prstGeom>
          <a:noFill/>
        </p:spPr>
      </p:pic>
    </p:spTree>
    <p:extLst>
      <p:ext uri="{BB962C8B-B14F-4D97-AF65-F5344CB8AC3E}">
        <p14:creationId xmlns:p14="http://schemas.microsoft.com/office/powerpoint/2010/main" val="420224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364477"/>
            <a:ext cx="7773338" cy="1596177"/>
          </a:xfrm>
        </p:spPr>
        <p:txBody>
          <a:bodyPr>
            <a:normAutofit/>
          </a:bodyPr>
          <a:lstStyle/>
          <a:p>
            <a:r>
              <a:rPr lang="en-US" sz="4800" b="1" cap="none" dirty="0"/>
              <a:t>RIVERS CHANGE OVER TIME</a:t>
            </a:r>
          </a:p>
        </p:txBody>
      </p:sp>
      <p:sp>
        <p:nvSpPr>
          <p:cNvPr id="3" name="Content Placeholder 2"/>
          <p:cNvSpPr>
            <a:spLocks noGrp="1"/>
          </p:cNvSpPr>
          <p:nvPr>
            <p:ph sz="quarter" idx="13"/>
          </p:nvPr>
        </p:nvSpPr>
        <p:spPr>
          <a:xfrm>
            <a:off x="542096" y="1686747"/>
            <a:ext cx="3923123" cy="4478095"/>
          </a:xfrm>
        </p:spPr>
        <p:txBody>
          <a:bodyPr>
            <a:noAutofit/>
          </a:bodyPr>
          <a:lstStyle/>
          <a:p>
            <a:pPr>
              <a:spcBef>
                <a:spcPts val="0"/>
              </a:spcBef>
              <a:buNone/>
            </a:pPr>
            <a:r>
              <a:rPr lang="en-US" sz="2800" dirty="0"/>
              <a:t>Over time, rivers become </a:t>
            </a:r>
            <a:r>
              <a:rPr lang="en-US" sz="2800" b="1" dirty="0">
                <a:solidFill>
                  <a:srgbClr val="FF0000"/>
                </a:solidFill>
              </a:rPr>
              <a:t>wider and deeper</a:t>
            </a:r>
            <a:r>
              <a:rPr lang="en-US" sz="2800" dirty="0"/>
              <a:t>.</a:t>
            </a:r>
          </a:p>
          <a:p>
            <a:pPr>
              <a:spcBef>
                <a:spcPts val="0"/>
              </a:spcBef>
              <a:buNone/>
            </a:pPr>
            <a:r>
              <a:rPr lang="en-US" sz="2800" dirty="0"/>
              <a:t>Stages:</a:t>
            </a:r>
          </a:p>
          <a:p>
            <a:pPr marL="457200">
              <a:spcBef>
                <a:spcPts val="0"/>
              </a:spcBef>
            </a:pPr>
            <a:r>
              <a:rPr lang="en-US" sz="2800" dirty="0"/>
              <a:t>Youth</a:t>
            </a:r>
          </a:p>
          <a:p>
            <a:pPr marL="457200">
              <a:spcBef>
                <a:spcPts val="0"/>
              </a:spcBef>
            </a:pPr>
            <a:r>
              <a:rPr lang="en-US" sz="2800" dirty="0"/>
              <a:t>Early mature</a:t>
            </a:r>
          </a:p>
          <a:p>
            <a:pPr marL="457200">
              <a:spcBef>
                <a:spcPts val="0"/>
              </a:spcBef>
            </a:pPr>
            <a:r>
              <a:rPr lang="en-US" sz="2800" dirty="0"/>
              <a:t>Mature</a:t>
            </a:r>
          </a:p>
          <a:p>
            <a:pPr marL="457200">
              <a:spcBef>
                <a:spcPts val="0"/>
              </a:spcBef>
            </a:pPr>
            <a:r>
              <a:rPr lang="en-US" sz="2800" dirty="0"/>
              <a:t>Old Age</a:t>
            </a:r>
          </a:p>
        </p:txBody>
      </p:sp>
      <p:pic>
        <p:nvPicPr>
          <p:cNvPr id="7170" name="Picture 2" descr="https://www.uwgb.edu/dutchs/GeolColBk/SmCol/HumidEvolSmCol.gif"/>
          <p:cNvPicPr>
            <a:picLocks noChangeAspect="1" noChangeArrowheads="1"/>
          </p:cNvPicPr>
          <p:nvPr/>
        </p:nvPicPr>
        <p:blipFill>
          <a:blip r:embed="rId2" cstate="print"/>
          <a:srcRect/>
          <a:stretch>
            <a:fillRect/>
          </a:stretch>
        </p:blipFill>
        <p:spPr bwMode="auto">
          <a:xfrm>
            <a:off x="4557845" y="2257827"/>
            <a:ext cx="4447911" cy="3335933"/>
          </a:xfrm>
          <a:prstGeom prst="rect">
            <a:avLst/>
          </a:prstGeom>
          <a:noFill/>
        </p:spPr>
      </p:pic>
      <p:sp>
        <p:nvSpPr>
          <p:cNvPr id="4" name="TextBox 3"/>
          <p:cNvSpPr txBox="1"/>
          <p:nvPr/>
        </p:nvSpPr>
        <p:spPr>
          <a:xfrm>
            <a:off x="5019675" y="3590925"/>
            <a:ext cx="838200" cy="369332"/>
          </a:xfrm>
          <a:prstGeom prst="rect">
            <a:avLst/>
          </a:prstGeom>
          <a:solidFill>
            <a:schemeClr val="bg1"/>
          </a:solidFill>
        </p:spPr>
        <p:txBody>
          <a:bodyPr wrap="square" rtlCol="0">
            <a:spAutoFit/>
          </a:bodyPr>
          <a:lstStyle/>
          <a:p>
            <a:r>
              <a:rPr lang="en-US" b="1" dirty="0"/>
              <a:t>EARLY</a:t>
            </a:r>
          </a:p>
        </p:txBody>
      </p:sp>
      <p:sp>
        <p:nvSpPr>
          <p:cNvPr id="6" name="TextBox 5"/>
          <p:cNvSpPr txBox="1"/>
          <p:nvPr/>
        </p:nvSpPr>
        <p:spPr>
          <a:xfrm>
            <a:off x="7105650" y="3590925"/>
            <a:ext cx="1900106" cy="369332"/>
          </a:xfrm>
          <a:prstGeom prst="rect">
            <a:avLst/>
          </a:prstGeom>
          <a:solidFill>
            <a:schemeClr val="bg1"/>
          </a:solidFill>
        </p:spPr>
        <p:txBody>
          <a:bodyPr wrap="square" rtlCol="0">
            <a:spAutoFit/>
          </a:bodyPr>
          <a:lstStyle/>
          <a:p>
            <a:r>
              <a:rPr lang="en-US" b="1" dirty="0"/>
              <a:t>EARLY MATURE</a:t>
            </a:r>
          </a:p>
        </p:txBody>
      </p:sp>
      <p:sp>
        <p:nvSpPr>
          <p:cNvPr id="7" name="TextBox 6"/>
          <p:cNvSpPr txBox="1"/>
          <p:nvPr/>
        </p:nvSpPr>
        <p:spPr>
          <a:xfrm>
            <a:off x="5019675" y="5295940"/>
            <a:ext cx="1042856" cy="369332"/>
          </a:xfrm>
          <a:prstGeom prst="rect">
            <a:avLst/>
          </a:prstGeom>
          <a:solidFill>
            <a:schemeClr val="bg1"/>
          </a:solidFill>
        </p:spPr>
        <p:txBody>
          <a:bodyPr wrap="square" rtlCol="0">
            <a:spAutoFit/>
          </a:bodyPr>
          <a:lstStyle/>
          <a:p>
            <a:r>
              <a:rPr lang="en-US" b="1" dirty="0"/>
              <a:t>MATURE</a:t>
            </a:r>
          </a:p>
        </p:txBody>
      </p:sp>
      <p:sp>
        <p:nvSpPr>
          <p:cNvPr id="8" name="TextBox 7"/>
          <p:cNvSpPr txBox="1"/>
          <p:nvPr/>
        </p:nvSpPr>
        <p:spPr>
          <a:xfrm>
            <a:off x="7415813" y="5295940"/>
            <a:ext cx="1175737" cy="369332"/>
          </a:xfrm>
          <a:prstGeom prst="rect">
            <a:avLst/>
          </a:prstGeom>
          <a:solidFill>
            <a:schemeClr val="bg1"/>
          </a:solidFill>
        </p:spPr>
        <p:txBody>
          <a:bodyPr wrap="square" rtlCol="0">
            <a:spAutoFit/>
          </a:bodyPr>
          <a:lstStyle/>
          <a:p>
            <a:r>
              <a:rPr lang="en-US" b="1" dirty="0"/>
              <a:t>OLD AGE</a:t>
            </a:r>
          </a:p>
        </p:txBody>
      </p:sp>
    </p:spTree>
    <p:extLst>
      <p:ext uri="{BB962C8B-B14F-4D97-AF65-F5344CB8AC3E}">
        <p14:creationId xmlns:p14="http://schemas.microsoft.com/office/powerpoint/2010/main" val="53989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466118"/>
            <a:ext cx="7773338" cy="1596177"/>
          </a:xfrm>
        </p:spPr>
        <p:txBody>
          <a:bodyPr/>
          <a:lstStyle/>
          <a:p>
            <a:pPr algn="l"/>
            <a:r>
              <a:rPr lang="en-US" sz="4800" b="1" cap="none" dirty="0"/>
              <a:t>OXBOW</a:t>
            </a:r>
            <a:r>
              <a:rPr lang="en-US" dirty="0"/>
              <a:t> </a:t>
            </a:r>
            <a:r>
              <a:rPr lang="en-US" sz="4800" b="1" dirty="0"/>
              <a:t>Lakes</a:t>
            </a:r>
            <a:endParaRPr lang="en-US" b="1" dirty="0"/>
          </a:p>
        </p:txBody>
      </p:sp>
      <p:sp>
        <p:nvSpPr>
          <p:cNvPr id="3" name="Content Placeholder 2"/>
          <p:cNvSpPr>
            <a:spLocks noGrp="1"/>
          </p:cNvSpPr>
          <p:nvPr>
            <p:ph sz="quarter" idx="13"/>
          </p:nvPr>
        </p:nvSpPr>
        <p:spPr>
          <a:xfrm>
            <a:off x="779462" y="1703851"/>
            <a:ext cx="4668837" cy="4646866"/>
          </a:xfrm>
        </p:spPr>
        <p:txBody>
          <a:bodyPr>
            <a:normAutofit/>
          </a:bodyPr>
          <a:lstStyle/>
          <a:p>
            <a:pPr>
              <a:spcBef>
                <a:spcPts val="0"/>
              </a:spcBef>
            </a:pPr>
            <a:r>
              <a:rPr lang="en-US" sz="2400" dirty="0"/>
              <a:t>The </a:t>
            </a:r>
            <a:r>
              <a:rPr lang="en-US" sz="2400" b="1" dirty="0">
                <a:solidFill>
                  <a:srgbClr val="FF0000"/>
                </a:solidFill>
              </a:rPr>
              <a:t>wide curves of meanders </a:t>
            </a:r>
            <a:r>
              <a:rPr lang="en-US" sz="2400" dirty="0"/>
              <a:t>cause the formation of </a:t>
            </a:r>
            <a:r>
              <a:rPr lang="en-US" sz="2400" b="1" dirty="0">
                <a:solidFill>
                  <a:srgbClr val="FF0000"/>
                </a:solidFill>
              </a:rPr>
              <a:t>oxbow lakes.</a:t>
            </a:r>
          </a:p>
          <a:p>
            <a:pPr>
              <a:spcBef>
                <a:spcPts val="0"/>
              </a:spcBef>
            </a:pPr>
            <a:r>
              <a:rPr lang="en-US" sz="2400" dirty="0"/>
              <a:t> Differences in speed:</a:t>
            </a:r>
          </a:p>
          <a:p>
            <a:pPr lvl="1">
              <a:spcBef>
                <a:spcPts val="0"/>
              </a:spcBef>
            </a:pPr>
            <a:r>
              <a:rPr lang="en-US" sz="2400" dirty="0"/>
              <a:t>Outside curve – faster speed – </a:t>
            </a:r>
            <a:r>
              <a:rPr lang="en-US" sz="2400" b="1" dirty="0">
                <a:solidFill>
                  <a:srgbClr val="FF0000"/>
                </a:solidFill>
              </a:rPr>
              <a:t>erosion</a:t>
            </a:r>
            <a:r>
              <a:rPr lang="en-US" sz="2400" dirty="0"/>
              <a:t>.</a:t>
            </a:r>
          </a:p>
          <a:p>
            <a:pPr lvl="1">
              <a:spcBef>
                <a:spcPts val="0"/>
              </a:spcBef>
            </a:pPr>
            <a:r>
              <a:rPr lang="en-US" sz="2400" dirty="0"/>
              <a:t>Inside curve– slower speed – </a:t>
            </a:r>
            <a:r>
              <a:rPr lang="en-US" sz="2400" b="1" dirty="0">
                <a:solidFill>
                  <a:srgbClr val="FF0000"/>
                </a:solidFill>
              </a:rPr>
              <a:t>deposition</a:t>
            </a:r>
            <a:r>
              <a:rPr lang="en-US" sz="2400" dirty="0"/>
              <a:t>.</a:t>
            </a:r>
          </a:p>
          <a:p>
            <a:pPr lvl="1">
              <a:spcBef>
                <a:spcPts val="0"/>
              </a:spcBef>
            </a:pPr>
            <a:endParaRPr lang="en-US" sz="1800" dirty="0"/>
          </a:p>
          <a:p>
            <a:pPr>
              <a:spcBef>
                <a:spcPts val="0"/>
              </a:spcBef>
            </a:pPr>
            <a:endParaRPr lang="en-US" sz="2000" dirty="0"/>
          </a:p>
        </p:txBody>
      </p:sp>
      <p:pic>
        <p:nvPicPr>
          <p:cNvPr id="4" name="Picture 3"/>
          <p:cNvPicPr>
            <a:picLocks noChangeAspect="1"/>
          </p:cNvPicPr>
          <p:nvPr/>
        </p:nvPicPr>
        <p:blipFill>
          <a:blip r:embed="rId2" cstate="print"/>
          <a:stretch>
            <a:fillRect/>
          </a:stretch>
        </p:blipFill>
        <p:spPr>
          <a:xfrm>
            <a:off x="5596275" y="973174"/>
            <a:ext cx="3462000" cy="5644243"/>
          </a:xfrm>
          <a:prstGeom prst="rect">
            <a:avLst/>
          </a:prstGeom>
        </p:spPr>
      </p:pic>
    </p:spTree>
    <p:extLst>
      <p:ext uri="{BB962C8B-B14F-4D97-AF65-F5344CB8AC3E}">
        <p14:creationId xmlns:p14="http://schemas.microsoft.com/office/powerpoint/2010/main" val="427019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832" y="94643"/>
            <a:ext cx="7773338" cy="1596177"/>
          </a:xfrm>
        </p:spPr>
        <p:txBody>
          <a:bodyPr>
            <a:normAutofit/>
          </a:bodyPr>
          <a:lstStyle/>
          <a:p>
            <a:r>
              <a:rPr lang="en-US" sz="4800" b="1" dirty="0"/>
              <a:t>Lakes</a:t>
            </a:r>
          </a:p>
        </p:txBody>
      </p:sp>
      <p:sp>
        <p:nvSpPr>
          <p:cNvPr id="3" name="Content Placeholder 2"/>
          <p:cNvSpPr>
            <a:spLocks noGrp="1"/>
          </p:cNvSpPr>
          <p:nvPr>
            <p:ph sz="quarter" idx="13"/>
          </p:nvPr>
        </p:nvSpPr>
        <p:spPr>
          <a:xfrm>
            <a:off x="779463" y="1828800"/>
            <a:ext cx="7659687" cy="4490938"/>
          </a:xfrm>
        </p:spPr>
        <p:txBody>
          <a:bodyPr/>
          <a:lstStyle/>
          <a:p>
            <a:pPr marL="0" lvl="1" indent="0">
              <a:spcBef>
                <a:spcPts val="0"/>
              </a:spcBef>
              <a:buNone/>
            </a:pPr>
            <a:r>
              <a:rPr lang="en-US" sz="2400" dirty="0"/>
              <a:t>Begin to form when </a:t>
            </a:r>
            <a:r>
              <a:rPr lang="en-US" sz="2400" b="1" dirty="0">
                <a:solidFill>
                  <a:srgbClr val="FF0000"/>
                </a:solidFill>
              </a:rPr>
              <a:t>water collects in a depression</a:t>
            </a:r>
            <a:r>
              <a:rPr lang="en-US" sz="2400" dirty="0"/>
              <a:t>.</a:t>
            </a:r>
          </a:p>
          <a:p>
            <a:pPr marL="0" lvl="1" indent="0">
              <a:spcBef>
                <a:spcPts val="0"/>
              </a:spcBef>
              <a:buNone/>
            </a:pPr>
            <a:r>
              <a:rPr lang="en-US" sz="2400" dirty="0"/>
              <a:t>Most are:</a:t>
            </a:r>
          </a:p>
          <a:p>
            <a:pPr marL="457200" lvl="1">
              <a:spcBef>
                <a:spcPts val="0"/>
              </a:spcBef>
            </a:pPr>
            <a:r>
              <a:rPr lang="en-US" sz="2400" dirty="0"/>
              <a:t>Short-lived in geologic terms (temporary).</a:t>
            </a:r>
          </a:p>
          <a:p>
            <a:pPr marL="457200" lvl="0">
              <a:spcBef>
                <a:spcPts val="0"/>
              </a:spcBef>
            </a:pPr>
            <a:r>
              <a:rPr lang="en-US" sz="2400" dirty="0"/>
              <a:t>At high latitudes.</a:t>
            </a:r>
          </a:p>
          <a:p>
            <a:pPr marL="457200" lvl="0">
              <a:spcBef>
                <a:spcPts val="0"/>
              </a:spcBef>
            </a:pPr>
            <a:r>
              <a:rPr lang="en-US" sz="2400" dirty="0"/>
              <a:t>Form from precipitation and melting ice/snow.</a:t>
            </a:r>
          </a:p>
        </p:txBody>
      </p:sp>
      <p:pic>
        <p:nvPicPr>
          <p:cNvPr id="4" name="Picture 3"/>
          <p:cNvPicPr>
            <a:picLocks noChangeAspect="1"/>
          </p:cNvPicPr>
          <p:nvPr/>
        </p:nvPicPr>
        <p:blipFill>
          <a:blip r:embed="rId2" cstate="print"/>
          <a:stretch>
            <a:fillRect/>
          </a:stretch>
        </p:blipFill>
        <p:spPr>
          <a:xfrm>
            <a:off x="5516745" y="4216213"/>
            <a:ext cx="3048000" cy="2286000"/>
          </a:xfrm>
          <a:prstGeom prst="rect">
            <a:avLst/>
          </a:prstGeom>
        </p:spPr>
      </p:pic>
      <p:pic>
        <p:nvPicPr>
          <p:cNvPr id="5" name="Picture 4"/>
          <p:cNvPicPr>
            <a:picLocks noChangeAspect="1"/>
          </p:cNvPicPr>
          <p:nvPr/>
        </p:nvPicPr>
        <p:blipFill>
          <a:blip r:embed="rId3" cstate="print"/>
          <a:stretch>
            <a:fillRect/>
          </a:stretch>
        </p:blipFill>
        <p:spPr>
          <a:xfrm>
            <a:off x="1090658" y="4216213"/>
            <a:ext cx="3492500" cy="2324100"/>
          </a:xfrm>
          <a:prstGeom prst="rect">
            <a:avLst/>
          </a:prstGeom>
        </p:spPr>
      </p:pic>
    </p:spTree>
    <p:extLst>
      <p:ext uri="{BB962C8B-B14F-4D97-AF65-F5344CB8AC3E}">
        <p14:creationId xmlns:p14="http://schemas.microsoft.com/office/powerpoint/2010/main" val="316168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040" y="370868"/>
            <a:ext cx="7773338" cy="1596177"/>
          </a:xfrm>
        </p:spPr>
        <p:txBody>
          <a:bodyPr>
            <a:normAutofit/>
          </a:bodyPr>
          <a:lstStyle/>
          <a:p>
            <a:r>
              <a:rPr lang="en-US" sz="4400" b="1" dirty="0"/>
              <a:t>Sedimentation and Sorting</a:t>
            </a:r>
          </a:p>
        </p:txBody>
      </p:sp>
      <p:sp>
        <p:nvSpPr>
          <p:cNvPr id="3" name="Content Placeholder 2"/>
          <p:cNvSpPr>
            <a:spLocks noGrp="1"/>
          </p:cNvSpPr>
          <p:nvPr>
            <p:ph sz="quarter" idx="13"/>
          </p:nvPr>
        </p:nvSpPr>
        <p:spPr>
          <a:xfrm>
            <a:off x="356234" y="3865594"/>
            <a:ext cx="8492491" cy="2547081"/>
          </a:xfrm>
        </p:spPr>
        <p:txBody>
          <a:bodyPr/>
          <a:lstStyle/>
          <a:p>
            <a:pPr lvl="0"/>
            <a:r>
              <a:rPr lang="en-US" sz="2400" dirty="0"/>
              <a:t>Rivers deposit sediment </a:t>
            </a:r>
            <a:r>
              <a:rPr lang="en-US" sz="2400" b="1" dirty="0">
                <a:solidFill>
                  <a:srgbClr val="FF0000"/>
                </a:solidFill>
              </a:rPr>
              <a:t>along banks </a:t>
            </a:r>
            <a:r>
              <a:rPr lang="en-US" sz="2400" dirty="0"/>
              <a:t>and </a:t>
            </a:r>
            <a:r>
              <a:rPr lang="en-US" sz="2400" b="1" dirty="0">
                <a:solidFill>
                  <a:srgbClr val="FF0000"/>
                </a:solidFill>
              </a:rPr>
              <a:t>in lakes</a:t>
            </a:r>
            <a:r>
              <a:rPr lang="en-US" sz="2400" dirty="0"/>
              <a:t>.</a:t>
            </a:r>
          </a:p>
          <a:p>
            <a:pPr lvl="0"/>
            <a:r>
              <a:rPr lang="en-US" sz="2400" dirty="0"/>
              <a:t>As water slows down, the </a:t>
            </a:r>
            <a:r>
              <a:rPr lang="en-US" sz="2400" b="1" dirty="0">
                <a:solidFill>
                  <a:srgbClr val="FF0000"/>
                </a:solidFill>
              </a:rPr>
              <a:t>largest</a:t>
            </a:r>
            <a:r>
              <a:rPr lang="en-US" sz="2400" dirty="0"/>
              <a:t> particles (sediment) are </a:t>
            </a:r>
            <a:r>
              <a:rPr lang="en-US" sz="2400" b="1" dirty="0">
                <a:solidFill>
                  <a:srgbClr val="FF0000"/>
                </a:solidFill>
              </a:rPr>
              <a:t>dropped first.</a:t>
            </a:r>
          </a:p>
          <a:p>
            <a:pPr lvl="0"/>
            <a:r>
              <a:rPr lang="en-US" sz="2400" b="1" dirty="0">
                <a:solidFill>
                  <a:srgbClr val="FF0000"/>
                </a:solidFill>
              </a:rPr>
              <a:t>Sorting</a:t>
            </a:r>
            <a:r>
              <a:rPr lang="en-US" sz="2400" dirty="0"/>
              <a:t> is process by which particles having a particular size or characteristic are concentrated.</a:t>
            </a:r>
          </a:p>
          <a:p>
            <a:pPr lvl="0"/>
            <a:endParaRPr lang="en-US" sz="2400" dirty="0"/>
          </a:p>
          <a:p>
            <a:endParaRPr lang="en-US" dirty="0"/>
          </a:p>
        </p:txBody>
      </p:sp>
      <p:pic>
        <p:nvPicPr>
          <p:cNvPr id="5" name="Picture 4"/>
          <p:cNvPicPr>
            <a:picLocks noChangeAspect="1"/>
          </p:cNvPicPr>
          <p:nvPr/>
        </p:nvPicPr>
        <p:blipFill>
          <a:blip r:embed="rId2" cstate="print"/>
          <a:stretch>
            <a:fillRect/>
          </a:stretch>
        </p:blipFill>
        <p:spPr>
          <a:xfrm>
            <a:off x="356234" y="1594549"/>
            <a:ext cx="8362950" cy="2116150"/>
          </a:xfrm>
          <a:prstGeom prst="rect">
            <a:avLst/>
          </a:prstGeom>
        </p:spPr>
      </p:pic>
    </p:spTree>
    <p:extLst>
      <p:ext uri="{BB962C8B-B14F-4D97-AF65-F5344CB8AC3E}">
        <p14:creationId xmlns:p14="http://schemas.microsoft.com/office/powerpoint/2010/main" val="324977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040" y="370868"/>
            <a:ext cx="7773338" cy="1596177"/>
          </a:xfrm>
        </p:spPr>
        <p:txBody>
          <a:bodyPr>
            <a:normAutofit/>
          </a:bodyPr>
          <a:lstStyle/>
          <a:p>
            <a:r>
              <a:rPr lang="en-US" sz="4400" b="1" dirty="0"/>
              <a:t>Sedimentation and Sorting</a:t>
            </a:r>
          </a:p>
        </p:txBody>
      </p:sp>
      <p:pic>
        <p:nvPicPr>
          <p:cNvPr id="4" name="Picture 3"/>
          <p:cNvPicPr>
            <a:picLocks noChangeAspect="1"/>
          </p:cNvPicPr>
          <p:nvPr/>
        </p:nvPicPr>
        <p:blipFill>
          <a:blip r:embed="rId2"/>
          <a:stretch>
            <a:fillRect/>
          </a:stretch>
        </p:blipFill>
        <p:spPr>
          <a:xfrm>
            <a:off x="1390650" y="1625267"/>
            <a:ext cx="5791200" cy="4170864"/>
          </a:xfrm>
          <a:prstGeom prst="rect">
            <a:avLst/>
          </a:prstGeom>
        </p:spPr>
      </p:pic>
    </p:spTree>
    <p:extLst>
      <p:ext uri="{BB962C8B-B14F-4D97-AF65-F5344CB8AC3E}">
        <p14:creationId xmlns:p14="http://schemas.microsoft.com/office/powerpoint/2010/main" val="926472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677" y="381000"/>
            <a:ext cx="8441212" cy="1044388"/>
          </a:xfrm>
        </p:spPr>
        <p:txBody>
          <a:bodyPr>
            <a:noAutofit/>
          </a:bodyPr>
          <a:lstStyle/>
          <a:p>
            <a:r>
              <a:rPr lang="en-US" sz="4400" b="1" cap="none" dirty="0"/>
              <a:t>ROCKS FROM DEPOSITION AND SEDIMENTATION</a:t>
            </a:r>
          </a:p>
        </p:txBody>
      </p:sp>
      <p:sp>
        <p:nvSpPr>
          <p:cNvPr id="3" name="Content Placeholder 2"/>
          <p:cNvSpPr>
            <a:spLocks noGrp="1"/>
          </p:cNvSpPr>
          <p:nvPr>
            <p:ph sz="quarter" idx="13"/>
          </p:nvPr>
        </p:nvSpPr>
        <p:spPr>
          <a:xfrm>
            <a:off x="779463" y="1626403"/>
            <a:ext cx="7916861" cy="4411327"/>
          </a:xfrm>
        </p:spPr>
        <p:txBody>
          <a:bodyPr>
            <a:normAutofit/>
          </a:bodyPr>
          <a:lstStyle/>
          <a:p>
            <a:pPr marL="0" indent="0">
              <a:buNone/>
            </a:pPr>
            <a:r>
              <a:rPr lang="en-US" sz="2400" dirty="0"/>
              <a:t>Rock eventually forms based on sediment, providing clues to past environments:</a:t>
            </a:r>
          </a:p>
          <a:p>
            <a:r>
              <a:rPr lang="en-US" sz="2400" b="1" dirty="0">
                <a:solidFill>
                  <a:srgbClr val="FF0000"/>
                </a:solidFill>
              </a:rPr>
              <a:t>Conglomerate</a:t>
            </a:r>
            <a:r>
              <a:rPr lang="en-US" sz="2400" dirty="0"/>
              <a:t> – rounded (river) stones</a:t>
            </a:r>
          </a:p>
          <a:p>
            <a:r>
              <a:rPr lang="en-US" sz="2400" b="1" dirty="0">
                <a:solidFill>
                  <a:srgbClr val="FF0000"/>
                </a:solidFill>
              </a:rPr>
              <a:t>Breccia</a:t>
            </a:r>
            <a:r>
              <a:rPr lang="en-US" sz="2400" dirty="0"/>
              <a:t> – angular fragments</a:t>
            </a:r>
          </a:p>
          <a:p>
            <a:r>
              <a:rPr lang="en-US" sz="2400" b="1" dirty="0">
                <a:solidFill>
                  <a:srgbClr val="FF0000"/>
                </a:solidFill>
              </a:rPr>
              <a:t>Sandstone</a:t>
            </a:r>
            <a:r>
              <a:rPr lang="en-US" sz="2400" dirty="0"/>
              <a:t> – sand</a:t>
            </a:r>
          </a:p>
          <a:p>
            <a:r>
              <a:rPr lang="en-US" sz="2400" b="1" dirty="0">
                <a:solidFill>
                  <a:srgbClr val="FF0000"/>
                </a:solidFill>
              </a:rPr>
              <a:t>Shale</a:t>
            </a:r>
            <a:r>
              <a:rPr lang="en-US" sz="2400" dirty="0"/>
              <a:t> – silt and/or clay</a:t>
            </a:r>
          </a:p>
        </p:txBody>
      </p:sp>
      <p:pic>
        <p:nvPicPr>
          <p:cNvPr id="5" name="Picture 4"/>
          <p:cNvPicPr>
            <a:picLocks noChangeAspect="1"/>
          </p:cNvPicPr>
          <p:nvPr/>
        </p:nvPicPr>
        <p:blipFill>
          <a:blip r:embed="rId2"/>
          <a:stretch>
            <a:fillRect/>
          </a:stretch>
        </p:blipFill>
        <p:spPr>
          <a:xfrm>
            <a:off x="6138861" y="2608730"/>
            <a:ext cx="2347913" cy="1786705"/>
          </a:xfrm>
          <a:prstGeom prst="rect">
            <a:avLst/>
          </a:prstGeom>
        </p:spPr>
      </p:pic>
      <p:pic>
        <p:nvPicPr>
          <p:cNvPr id="6" name="Picture 5"/>
          <p:cNvPicPr>
            <a:picLocks noChangeAspect="1"/>
          </p:cNvPicPr>
          <p:nvPr/>
        </p:nvPicPr>
        <p:blipFill>
          <a:blip r:embed="rId3"/>
          <a:stretch>
            <a:fillRect/>
          </a:stretch>
        </p:blipFill>
        <p:spPr>
          <a:xfrm>
            <a:off x="785546" y="4930417"/>
            <a:ext cx="2352118" cy="1786705"/>
          </a:xfrm>
          <a:prstGeom prst="rect">
            <a:avLst/>
          </a:prstGeom>
        </p:spPr>
      </p:pic>
      <p:pic>
        <p:nvPicPr>
          <p:cNvPr id="7" name="Picture 6"/>
          <p:cNvPicPr>
            <a:picLocks noChangeAspect="1"/>
          </p:cNvPicPr>
          <p:nvPr/>
        </p:nvPicPr>
        <p:blipFill>
          <a:blip r:embed="rId4"/>
          <a:stretch>
            <a:fillRect/>
          </a:stretch>
        </p:blipFill>
        <p:spPr>
          <a:xfrm>
            <a:off x="3544910" y="4930417"/>
            <a:ext cx="2370820" cy="1786705"/>
          </a:xfrm>
          <a:prstGeom prst="rect">
            <a:avLst/>
          </a:prstGeom>
        </p:spPr>
      </p:pic>
      <p:pic>
        <p:nvPicPr>
          <p:cNvPr id="8" name="Picture 7"/>
          <p:cNvPicPr>
            <a:picLocks noChangeAspect="1"/>
          </p:cNvPicPr>
          <p:nvPr/>
        </p:nvPicPr>
        <p:blipFill>
          <a:blip r:embed="rId5"/>
          <a:stretch>
            <a:fillRect/>
          </a:stretch>
        </p:blipFill>
        <p:spPr>
          <a:xfrm>
            <a:off x="6322977" y="4930417"/>
            <a:ext cx="2373347" cy="1837062"/>
          </a:xfrm>
          <a:prstGeom prst="rect">
            <a:avLst/>
          </a:prstGeom>
        </p:spPr>
      </p:pic>
    </p:spTree>
    <p:extLst>
      <p:ext uri="{BB962C8B-B14F-4D97-AF65-F5344CB8AC3E}">
        <p14:creationId xmlns:p14="http://schemas.microsoft.com/office/powerpoint/2010/main" val="39210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a:t>
            </a:r>
          </a:p>
        </p:txBody>
      </p:sp>
      <p:sp>
        <p:nvSpPr>
          <p:cNvPr id="3" name="Content Placeholder 2"/>
          <p:cNvSpPr>
            <a:spLocks noGrp="1"/>
          </p:cNvSpPr>
          <p:nvPr>
            <p:ph sz="quarter" idx="13"/>
          </p:nvPr>
        </p:nvSpPr>
        <p:spPr>
          <a:xfrm>
            <a:off x="779463" y="4133850"/>
            <a:ext cx="7801144" cy="1580030"/>
          </a:xfrm>
        </p:spPr>
        <p:txBody>
          <a:bodyPr>
            <a:normAutofit fontScale="92500"/>
          </a:bodyPr>
          <a:lstStyle/>
          <a:p>
            <a:pPr>
              <a:buNone/>
            </a:pPr>
            <a:r>
              <a:rPr lang="en-US" sz="3200" dirty="0"/>
              <a:t>What sequence do the pictures belong in according to the order in which they occurred?</a:t>
            </a:r>
          </a:p>
        </p:txBody>
      </p:sp>
      <p:pic>
        <p:nvPicPr>
          <p:cNvPr id="1025" name="Picture 1"/>
          <p:cNvPicPr>
            <a:picLocks noChangeAspect="1" noChangeArrowheads="1"/>
          </p:cNvPicPr>
          <p:nvPr/>
        </p:nvPicPr>
        <p:blipFill>
          <a:blip r:embed="rId2" cstate="print"/>
          <a:srcRect/>
          <a:stretch>
            <a:fillRect/>
          </a:stretch>
        </p:blipFill>
        <p:spPr bwMode="auto">
          <a:xfrm>
            <a:off x="500563" y="2162175"/>
            <a:ext cx="8373958" cy="1756682"/>
          </a:xfrm>
          <a:prstGeom prst="rect">
            <a:avLst/>
          </a:prstGeom>
          <a:noFill/>
          <a:ln w="9525">
            <a:noFill/>
            <a:miter lim="800000"/>
            <a:headEnd/>
            <a:tailEnd/>
          </a:ln>
        </p:spPr>
      </p:pic>
      <p:sp>
        <p:nvSpPr>
          <p:cNvPr id="4" name="TextBox 3"/>
          <p:cNvSpPr txBox="1"/>
          <p:nvPr/>
        </p:nvSpPr>
        <p:spPr>
          <a:xfrm>
            <a:off x="2095500" y="5655610"/>
            <a:ext cx="542925" cy="523220"/>
          </a:xfrm>
          <a:prstGeom prst="rect">
            <a:avLst/>
          </a:prstGeom>
          <a:noFill/>
        </p:spPr>
        <p:txBody>
          <a:bodyPr wrap="square" rtlCol="0">
            <a:spAutoFit/>
          </a:bodyPr>
          <a:lstStyle/>
          <a:p>
            <a:r>
              <a:rPr lang="en-US" sz="2800" b="1" dirty="0">
                <a:solidFill>
                  <a:srgbClr val="FF0000"/>
                </a:solidFill>
              </a:rPr>
              <a:t>D</a:t>
            </a:r>
          </a:p>
        </p:txBody>
      </p:sp>
      <p:sp>
        <p:nvSpPr>
          <p:cNvPr id="6" name="TextBox 5"/>
          <p:cNvSpPr txBox="1"/>
          <p:nvPr/>
        </p:nvSpPr>
        <p:spPr>
          <a:xfrm>
            <a:off x="2790825" y="5655610"/>
            <a:ext cx="542925" cy="523220"/>
          </a:xfrm>
          <a:prstGeom prst="rect">
            <a:avLst/>
          </a:prstGeom>
          <a:noFill/>
        </p:spPr>
        <p:txBody>
          <a:bodyPr wrap="square" rtlCol="0">
            <a:spAutoFit/>
          </a:bodyPr>
          <a:lstStyle/>
          <a:p>
            <a:r>
              <a:rPr lang="en-US" sz="2800" b="1" dirty="0">
                <a:solidFill>
                  <a:srgbClr val="FF0000"/>
                </a:solidFill>
              </a:rPr>
              <a:t>B</a:t>
            </a:r>
          </a:p>
        </p:txBody>
      </p:sp>
      <p:sp>
        <p:nvSpPr>
          <p:cNvPr id="7" name="TextBox 6"/>
          <p:cNvSpPr txBox="1"/>
          <p:nvPr/>
        </p:nvSpPr>
        <p:spPr>
          <a:xfrm>
            <a:off x="3411537" y="5657738"/>
            <a:ext cx="542925" cy="523220"/>
          </a:xfrm>
          <a:prstGeom prst="rect">
            <a:avLst/>
          </a:prstGeom>
          <a:noFill/>
        </p:spPr>
        <p:txBody>
          <a:bodyPr wrap="square" rtlCol="0">
            <a:spAutoFit/>
          </a:bodyPr>
          <a:lstStyle/>
          <a:p>
            <a:r>
              <a:rPr lang="en-US" sz="2800" b="1" dirty="0">
                <a:solidFill>
                  <a:srgbClr val="FF0000"/>
                </a:solidFill>
              </a:rPr>
              <a:t>C</a:t>
            </a:r>
          </a:p>
        </p:txBody>
      </p:sp>
      <p:sp>
        <p:nvSpPr>
          <p:cNvPr id="8" name="TextBox 7"/>
          <p:cNvSpPr txBox="1"/>
          <p:nvPr/>
        </p:nvSpPr>
        <p:spPr>
          <a:xfrm>
            <a:off x="4087812" y="5664928"/>
            <a:ext cx="542925" cy="523220"/>
          </a:xfrm>
          <a:prstGeom prst="rect">
            <a:avLst/>
          </a:prstGeom>
          <a:noFill/>
        </p:spPr>
        <p:txBody>
          <a:bodyPr wrap="square" rtlCol="0">
            <a:spAutoFit/>
          </a:bodyPr>
          <a:lstStyle/>
          <a:p>
            <a:r>
              <a:rPr lang="en-US" sz="2800" b="1" dirty="0">
                <a:solidFill>
                  <a:srgbClr val="FF0000"/>
                </a:solidFill>
              </a:rPr>
              <a:t>A</a:t>
            </a:r>
          </a:p>
        </p:txBody>
      </p:sp>
    </p:spTree>
    <p:extLst>
      <p:ext uri="{BB962C8B-B14F-4D97-AF65-F5344CB8AC3E}">
        <p14:creationId xmlns:p14="http://schemas.microsoft.com/office/powerpoint/2010/main" val="27594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LAB: SORTING AND SEDIMENTATION</a:t>
            </a:r>
            <a:endParaRPr lang="en-US" dirty="0"/>
          </a:p>
        </p:txBody>
      </p:sp>
      <p:sp>
        <p:nvSpPr>
          <p:cNvPr id="3" name="Content Placeholder 2"/>
          <p:cNvSpPr>
            <a:spLocks noGrp="1"/>
          </p:cNvSpPr>
          <p:nvPr>
            <p:ph sz="quarter" idx="13"/>
          </p:nvPr>
        </p:nvSpPr>
        <p:spPr/>
        <p:txBody>
          <a:bodyPr>
            <a:normAutofit/>
          </a:bodyPr>
          <a:lstStyle/>
          <a:p>
            <a:pPr marL="0" indent="0">
              <a:buNone/>
            </a:pPr>
            <a:r>
              <a:rPr lang="en-US" b="1" dirty="0"/>
              <a:t>Analysis:</a:t>
            </a:r>
            <a:endParaRPr lang="en-US" dirty="0"/>
          </a:p>
          <a:p>
            <a:pPr marL="457200" lvl="0" indent="-457200">
              <a:buAutoNum type="arabicPeriod"/>
            </a:pPr>
            <a:r>
              <a:rPr lang="en-US" dirty="0"/>
              <a:t>Summarize your observation of how the rate of change in turbidity changes with time after shaking.</a:t>
            </a:r>
          </a:p>
          <a:p>
            <a:pPr marL="457200" lvl="0" indent="-457200">
              <a:buAutoNum type="arabicPeriod"/>
            </a:pPr>
            <a:r>
              <a:rPr lang="en-US" dirty="0"/>
              <a:t>What is the relation of grain size to settling rate?</a:t>
            </a:r>
          </a:p>
          <a:p>
            <a:pPr marL="457200" lvl="0" indent="-457200">
              <a:buAutoNum type="arabicPeriod"/>
            </a:pPr>
            <a:r>
              <a:rPr lang="en-US" dirty="0"/>
              <a:t>How does turbidity of a river change with water flow?</a:t>
            </a:r>
          </a:p>
          <a:p>
            <a:pPr marL="457200" lvl="0" indent="-457200">
              <a:buAutoNum type="arabicPeriod"/>
            </a:pPr>
            <a:r>
              <a:rPr lang="en-US" dirty="0"/>
              <a:t>How long would it take for the paper clip to be visible on the surface of the sediment? </a:t>
            </a:r>
          </a:p>
          <a:p>
            <a:endParaRPr lang="en-US" dirty="0"/>
          </a:p>
        </p:txBody>
      </p:sp>
    </p:spTree>
    <p:extLst>
      <p:ext uri="{BB962C8B-B14F-4D97-AF65-F5344CB8AC3E}">
        <p14:creationId xmlns:p14="http://schemas.microsoft.com/office/powerpoint/2010/main" val="2506312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0"/>
            <a:ext cx="7773338" cy="1596177"/>
          </a:xfrm>
        </p:spPr>
        <p:txBody>
          <a:bodyPr/>
          <a:lstStyle/>
          <a:p>
            <a:r>
              <a:rPr lang="en-US" b="1" dirty="0"/>
              <a:t>LAB: SORTING AND SEDIMENTATION</a:t>
            </a:r>
            <a:endParaRPr lang="en-US" dirty="0"/>
          </a:p>
        </p:txBody>
      </p:sp>
      <p:pic>
        <p:nvPicPr>
          <p:cNvPr id="4" name="Picture 3"/>
          <p:cNvPicPr>
            <a:picLocks noChangeAspect="1"/>
          </p:cNvPicPr>
          <p:nvPr/>
        </p:nvPicPr>
        <p:blipFill>
          <a:blip r:embed="rId2"/>
          <a:stretch>
            <a:fillRect/>
          </a:stretch>
        </p:blipFill>
        <p:spPr>
          <a:xfrm>
            <a:off x="1743115" y="1371599"/>
            <a:ext cx="5831003" cy="5276851"/>
          </a:xfrm>
          <a:prstGeom prst="rect">
            <a:avLst/>
          </a:prstGeom>
        </p:spPr>
      </p:pic>
    </p:spTree>
    <p:extLst>
      <p:ext uri="{BB962C8B-B14F-4D97-AF65-F5344CB8AC3E}">
        <p14:creationId xmlns:p14="http://schemas.microsoft.com/office/powerpoint/2010/main" val="960225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TO DO</a:t>
            </a:r>
          </a:p>
        </p:txBody>
      </p:sp>
      <p:sp>
        <p:nvSpPr>
          <p:cNvPr id="3" name="Content Placeholder 2"/>
          <p:cNvSpPr>
            <a:spLocks noGrp="1"/>
          </p:cNvSpPr>
          <p:nvPr>
            <p:ph sz="quarter" idx="13"/>
          </p:nvPr>
        </p:nvSpPr>
        <p:spPr/>
        <p:txBody>
          <a:bodyPr>
            <a:normAutofit/>
          </a:bodyPr>
          <a:lstStyle/>
          <a:p>
            <a:r>
              <a:rPr lang="en-US" sz="2800" dirty="0"/>
              <a:t>Finish lab and turn in tomorrow.</a:t>
            </a:r>
          </a:p>
        </p:txBody>
      </p:sp>
    </p:spTree>
    <p:extLst>
      <p:ext uri="{BB962C8B-B14F-4D97-AF65-F5344CB8AC3E}">
        <p14:creationId xmlns:p14="http://schemas.microsoft.com/office/powerpoint/2010/main" val="400498178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566</TotalTime>
  <Words>927</Words>
  <Application>Microsoft Office PowerPoint</Application>
  <PresentationFormat>On-screen Show (4:3)</PresentationFormat>
  <Paragraphs>124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Droplet</vt:lpstr>
      <vt:lpstr>DO NOW</vt:lpstr>
      <vt:lpstr>REVIEW #28</vt:lpstr>
      <vt:lpstr>REVIEW #28</vt:lpstr>
      <vt:lpstr>REVIEW #28</vt:lpstr>
      <vt:lpstr>REVIEW</vt:lpstr>
      <vt:lpstr>LAB: SORTING AND SEDIMENTATION </vt:lpstr>
      <vt:lpstr>LAB: SORTING AND SEDIMENTATION </vt:lpstr>
      <vt:lpstr>LAB: SORTING AND SEDIMENTATION</vt:lpstr>
      <vt:lpstr>LAB: SORTING AND SEDIMENTATION</vt:lpstr>
      <vt:lpstr>LAB: SORTING AND SEDIMENTATION</vt:lpstr>
      <vt:lpstr>LAB: SORTING AND SEDIMENTATION</vt:lpstr>
      <vt:lpstr>LAB: SORTING AND SEDIMENTATION</vt:lpstr>
      <vt:lpstr>LAB: SORTING AND SEDIMENTATION</vt:lpstr>
      <vt:lpstr>RIVERS AND LANDSCAPE EVOLUTION</vt:lpstr>
      <vt:lpstr>STREAMS FLOW INTO RIVERS</vt:lpstr>
      <vt:lpstr>PARTS OF A RIVER</vt:lpstr>
      <vt:lpstr>PARTS OF A RIVER</vt:lpstr>
      <vt:lpstr>River Deltas</vt:lpstr>
      <vt:lpstr>River Deltas</vt:lpstr>
      <vt:lpstr>Alluvial Fans</vt:lpstr>
      <vt:lpstr>Alluvial Fan VERSUS DELTA</vt:lpstr>
      <vt:lpstr>RIVER EROSION</vt:lpstr>
      <vt:lpstr>RIVERS CHANGE OVER TIME</vt:lpstr>
      <vt:lpstr>OXBOW Lakes</vt:lpstr>
      <vt:lpstr>Lakes</vt:lpstr>
      <vt:lpstr>Sedimentation and Sorting</vt:lpstr>
      <vt:lpstr>Sedimentation and Sorting</vt:lpstr>
      <vt:lpstr>ROCKS FROM DEPOSITION AND SEDIMENTATION</vt:lpstr>
      <vt:lpstr>Review</vt:lpstr>
      <vt:lpstr>LAB: SORTING AND SEDIMENTATION</vt:lpstr>
      <vt:lpstr>LAB: SORTING AND SEDIMENTATION</vt:lpstr>
      <vt:lpstr>TO 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Back….</dc:title>
  <dc:creator>Donna Governor</dc:creator>
  <cp:lastModifiedBy>JCBOE</cp:lastModifiedBy>
  <cp:revision>41</cp:revision>
  <dcterms:created xsi:type="dcterms:W3CDTF">2014-01-26T23:21:43Z</dcterms:created>
  <dcterms:modified xsi:type="dcterms:W3CDTF">2016-11-14T20:46:33Z</dcterms:modified>
</cp:coreProperties>
</file>