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2"/>
  </p:notesMasterIdLst>
  <p:sldIdLst>
    <p:sldId id="277" r:id="rId2"/>
    <p:sldId id="257" r:id="rId3"/>
    <p:sldId id="256" r:id="rId4"/>
    <p:sldId id="258" r:id="rId5"/>
    <p:sldId id="259" r:id="rId6"/>
    <p:sldId id="278" r:id="rId7"/>
    <p:sldId id="260" r:id="rId8"/>
    <p:sldId id="279" r:id="rId9"/>
    <p:sldId id="280" r:id="rId10"/>
    <p:sldId id="281" r:id="rId11"/>
    <p:sldId id="262" r:id="rId12"/>
    <p:sldId id="284" r:id="rId13"/>
    <p:sldId id="264" r:id="rId14"/>
    <p:sldId id="282" r:id="rId15"/>
    <p:sldId id="261" r:id="rId16"/>
    <p:sldId id="283" r:id="rId17"/>
    <p:sldId id="267" r:id="rId18"/>
    <p:sldId id="268" r:id="rId19"/>
    <p:sldId id="285" r:id="rId20"/>
    <p:sldId id="270" r:id="rId21"/>
    <p:sldId id="286" r:id="rId22"/>
    <p:sldId id="271" r:id="rId23"/>
    <p:sldId id="287" r:id="rId24"/>
    <p:sldId id="272" r:id="rId25"/>
    <p:sldId id="288" r:id="rId26"/>
    <p:sldId id="274" r:id="rId27"/>
    <p:sldId id="266" r:id="rId28"/>
    <p:sldId id="275" r:id="rId29"/>
    <p:sldId id="276" r:id="rId30"/>
    <p:sldId id="28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3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36" autoAdjust="0"/>
  </p:normalViewPr>
  <p:slideViewPr>
    <p:cSldViewPr>
      <p:cViewPr varScale="1">
        <p:scale>
          <a:sx n="95" d="100"/>
          <a:sy n="95" d="100"/>
        </p:scale>
        <p:origin x="138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89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4871F-4452-4396-8025-EA7E3A1B95AB}" type="datetimeFigureOut">
              <a:rPr lang="en-US" smtClean="0"/>
              <a:pPr/>
              <a:t>2/20/2017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AACD6-3510-4D49-980B-1C9EE5EE0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328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About </a:t>
            </a:r>
            <a:r>
              <a:rPr lang="en-US" b="1" dirty="0"/>
              <a:t>70%</a:t>
            </a:r>
            <a:r>
              <a:rPr lang="en-US" dirty="0"/>
              <a:t> of the solar energy that reaches Earth is absorbed by the land, oceans, and atmosphere.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AACD6-3510-4D49-980B-1C9EE5EE0C7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About </a:t>
            </a:r>
            <a:r>
              <a:rPr lang="en-US" b="1" dirty="0"/>
              <a:t>70%</a:t>
            </a:r>
            <a:r>
              <a:rPr lang="en-US" dirty="0"/>
              <a:t> of the solar energy that reaches Earth is absorbed by the land, oceans, and atmosphere.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AACD6-3510-4D49-980B-1C9EE5EE0C7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960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About </a:t>
            </a:r>
            <a:r>
              <a:rPr lang="en-US" b="1" dirty="0"/>
              <a:t>70%</a:t>
            </a:r>
            <a:r>
              <a:rPr lang="en-US" dirty="0"/>
              <a:t> of the solar energy that reaches Earth is absorbed by the land, oceans, and atmosphere.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AACD6-3510-4D49-980B-1C9EE5EE0C7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902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762F576-7AD3-4526-BAA5-3DBBD1BBE6D9}" type="datetimeFigureOut">
              <a:rPr lang="en-US" smtClean="0"/>
              <a:pPr/>
              <a:t>2/20/2017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76D56B1-4FEA-48B6-8D1C-AE4DAB08C7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762F576-7AD3-4526-BAA5-3DBBD1BBE6D9}" type="datetimeFigureOut">
              <a:rPr lang="en-US" smtClean="0"/>
              <a:pPr/>
              <a:t>2/20/2017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76D56B1-4FEA-48B6-8D1C-AE4DAB08C7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762F576-7AD3-4526-BAA5-3DBBD1BBE6D9}" type="datetimeFigureOut">
              <a:rPr lang="en-US" smtClean="0"/>
              <a:pPr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76D56B1-4FEA-48B6-8D1C-AE4DAB08C7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F576-7AD3-4526-BAA5-3DBBD1BBE6D9}" type="datetimeFigureOut">
              <a:rPr lang="en-US" smtClean="0"/>
              <a:pPr/>
              <a:t>2/20/2017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D56B1-4FEA-48B6-8D1C-AE4DAB08C7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F576-7AD3-4526-BAA5-3DBBD1BBE6D9}" type="datetimeFigureOut">
              <a:rPr lang="en-US" smtClean="0"/>
              <a:pPr/>
              <a:t>2/20/2017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D56B1-4FEA-48B6-8D1C-AE4DAB08C7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762F576-7AD3-4526-BAA5-3DBBD1BBE6D9}" type="datetimeFigureOut">
              <a:rPr lang="en-US" smtClean="0"/>
              <a:pPr/>
              <a:t>2/20/2017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76D56B1-4FEA-48B6-8D1C-AE4DAB08C7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F576-7AD3-4526-BAA5-3DBBD1BBE6D9}" type="datetimeFigureOut">
              <a:rPr lang="en-US" smtClean="0"/>
              <a:pPr/>
              <a:t>2/20/2017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D56B1-4FEA-48B6-8D1C-AE4DAB08C7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762F576-7AD3-4526-BAA5-3DBBD1BBE6D9}" type="datetimeFigureOut">
              <a:rPr lang="en-US" smtClean="0"/>
              <a:pPr/>
              <a:t>2/20/2017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76D56B1-4FEA-48B6-8D1C-AE4DAB08C7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762F576-7AD3-4526-BAA5-3DBBD1BBE6D9}" type="datetimeFigureOut">
              <a:rPr lang="en-US" smtClean="0"/>
              <a:pPr/>
              <a:t>2/20/2017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76D56B1-4FEA-48B6-8D1C-AE4DAB08C7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F576-7AD3-4526-BAA5-3DBBD1BBE6D9}" type="datetimeFigureOut">
              <a:rPr lang="en-US" smtClean="0"/>
              <a:pPr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D56B1-4FEA-48B6-8D1C-AE4DAB08C7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F576-7AD3-4526-BAA5-3DBBD1BBE6D9}" type="datetimeFigureOut">
              <a:rPr lang="en-US" smtClean="0"/>
              <a:pPr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D56B1-4FEA-48B6-8D1C-AE4DAB08C7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762F576-7AD3-4526-BAA5-3DBBD1BBE6D9}" type="datetimeFigureOut">
              <a:rPr lang="en-US" smtClean="0"/>
              <a:pPr/>
              <a:t>2/20/2017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76D56B1-4FEA-48B6-8D1C-AE4DAB08C7E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g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Turn in Review #13.</a:t>
            </a:r>
          </a:p>
          <a:p>
            <a:r>
              <a:rPr lang="en-US" dirty="0"/>
              <a:t>Pick up notes and Review #14.</a:t>
            </a:r>
          </a:p>
        </p:txBody>
      </p:sp>
    </p:spTree>
    <p:extLst>
      <p:ext uri="{BB962C8B-B14F-4D97-AF65-F5344CB8AC3E}">
        <p14:creationId xmlns:p14="http://schemas.microsoft.com/office/powerpoint/2010/main" val="168531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29200" y="1676400"/>
            <a:ext cx="3124200" cy="4873752"/>
          </a:xfrm>
        </p:spPr>
        <p:txBody>
          <a:bodyPr/>
          <a:lstStyle/>
          <a:p>
            <a:r>
              <a:rPr lang="en-US" dirty="0"/>
              <a:t>How does the temperature of the atmosphere change as altitude increases?  WHY?</a:t>
            </a:r>
          </a:p>
          <a:p>
            <a:r>
              <a:rPr lang="en-US" dirty="0"/>
              <a:t>How does the air pressure of the atmosphere change as the altitude increases?  Why?</a:t>
            </a:r>
          </a:p>
        </p:txBody>
      </p:sp>
      <p:sp>
        <p:nvSpPr>
          <p:cNvPr id="1026" name="AutoShape 2" descr="data:image/jpeg;base64,/9j/4AAQSkZJRgABAQAAAQABAAD/2wCEAAkGBhQSERMUExQSEhUSFBQUGRIYFxcXGRcZFRUYGBcUGBgYHSYeGhwjGRcYHy8gIycpLCwsFx4yNjAqNSYrLioBCQoKDgwOGg8PGiokHyQpLCwsLSwsLCksLCksKSwsLCwsLCwpKSwqLCwsLCksLCwsLCwsLCwsLCwsLC8sLCwpLP/AABEIANAA8wMBIgACEQEDEQH/xAAbAAACAwEBAQAAAAAAAAAAAAAABQMEBgIBB//EAEYQAAIBAwIEAwMIBgcHBQAAAAECAwAREgQhBRMiMQZBUTJSYRQWIzNCYnGBFTRUlLTUByRyc3SRskOCg6Gxs/BTY6LB4f/EABsBAAMBAQEBAQAAAAAAAAAAAAABAgMGBQQH/8QAMxEAAgIAAwYCCQQDAQAAAAAAAAECEQMSIRMxQVFxsQShIiMyM2FygdHwFJHB4TSi8UL/2gAMAwEAAhEDEQA/APoFFFFeGeoFJvF/6nL+MP8AERU5pP4u/U5f7UH8RFX0eF99D5l3M8b3cuj7GFxr3GpcaMa/XMxxNEWNGNS40Y0WFEWNGNS40Y0WFEWNGNS40Y0WFEWNGNS40Y0WFEWNGNS40Y0WFEWNGNS40Y0ZgoixoxqRyFFyQB6k2H+Zpe3HIjsmcx9IkZ/T7Q6fMef41E8aEPadFKDe5FzGjGqZn1DexCkY96V7nv7kd/K+2Q8t6P0XI/1k7/2YgIx27X3c9/Ws9u37MW/Lv9h5Ob/ksTyqgu7Ko9WIH/WqQ4yjbRrLN8UQ49/fay+R3varMPAoVNxGpPvNd28vtPc+Qq7jReLLe0vP7dg9FfHyFGepfskcPxdi7Db3VAHp3P8AnU2n4e4YM80jkX6bKib/AHVG/wCZNMcaMaaw1dybf1/hUvIHLkjXeCf1X/jT/wDcNPqReC/1b/jT/wDcNPa/LPG/5OJ80u7Ox8P7qHRdgooor5DYKKKKACiqcs7ieNBji8UrWN75I0QG/ktpPQn/AC3WaHjMjPAGKdYiyULbLNtQGZbkkBeSh2v7e99qpRFY/pR4s/VJP7UH8RFVNPFD4BsFbFZna74G0TLchcTswcBSTvYmpeO6gvopSwAZZUjIBuLx6xIyQSAbErfcedfR4eLWND5l3M8WScJdH2MvjRjUuNe41+p5jjqIcaMamxoxp5gohxoxqbGjGjMFEONGNTYVQ1PG4I9mlS/uqc27X9lbmoliRjrJ0NRb3FnGjGqQ4lK/1emktf2pSsQ72vbd/wD437bVG0U7bPqIofVY1BbsftyHbuN8fLyrN+IXBN+Xm6K2fMYMLC52A8/IVQl43CDiH5jdsIwZG273CA2/OvU4DAxBe853sZJDJ6XspOPkOwplFp1UWVQoHkAAP8htQp4kt1Lz+wVFc+wp+Wzv9Xpyv3pXVPL3UyP/AIe1e/o6Z/rJ8R7sKhP/AJtk3+VqcY0Y0bO/ak35dqDNyX59RTH4ehBuycxvekJkPn75IHc9gKvrHYWGwHl5VPjRjVxjGHspIltveQ40Y1NjRjWmYVEONGNSi3bzHl6V7jSzBRDjRjU2NGNPMFGk8G/qx/vp/wDuGnlJPCH6uf76f/uGndflnjf8jE+aXdnYeH91HouwUUUV8hsFFFFABXmI9Bt/9969opgeYj0pV4pH9Vf+3B/ExU2pV4n/AFZ/7en/AImKtvDe+h1Xczxfdy6PsZkJRhUpsBc2AAuSfK3maUJqp57tAY4ouyyujO0nfqRLqAl7WJO9r9q/TZYqjpvZySjYywqnq+KwxbSSxqfduC3e2yjqO/wrj5vBvrpZp7/ZLYJ5bYRBQe3nermj4XFF9XGkfxVQCbdrnue571OfEe5JddfJfcdRX5+dhb+mWcfQ6eaQW2dsYUOwIIMhyI3H2fW166On1T93hgHoimVu4+09l7X3x8+1OcaMaWRv2pPt218wvkhL8242+taWf+8divY/YWy+Z8tqv6bRJGLRoiD0VQv/AE/CreNGNVGEI6pCbb3kOFI/E2hTBGwTJp4QWxW5BYAgm1zttWixqvreHrKoVr2V1cW23Q3Hl2qceO0g4jg8skxFrdFjrIFh5cRMcxvgCO636QRv2865bj78qKyjmSSyRkhWcDlE5OEXqO1rD8b2p++gUypKb5IrKPSzWvcflVb9AR8vDrsJGlDZWZXYk5KR+J//AGvmeFiJycHV/wBftuZopRaWb83/ANCf9L6gtHGFCM8jpm8bqGUJkHCtYgje47XtvvVjW6qcS8tXjGOnMpYxk5FWI2GWwO3rb40xi4DGpRhmTG7vkWJLM64szX77elqmk4YrSGQ3yMRi77Yk3O1u9/OmsPFyu5a3z4V9wcoXohNoOMSExGTArPC8oCqQUwAbG5Jy6T8N6NNxWW0Ej8vl6h1QIAckzBwORNmvbfYW8r01g4KiGEjL6BGjW58mABvtudq40/h+JGVhnZCSiFiUQt3Kr5fne3lakoY6rXz6fvx0/ENw5fmv9CuTi0qyENy4xzMFVlbFlvbITLdQxv7JH41x+lZhHNMTGUhmdDHiQSiNiTll7W/pamx8OxZE9eJfmGLI4F73yK/jva9tu1U+H+HL8znZ2aeSQRZ9BBa6MQPPztfy3FQ4491fPj3+3kUnh0UneRZ9bJGyAIkLlWUnK0RIFwRjsD69xVrW8Za8Kxixli5pblvKVXawCJuTc2udhTV+EITMer+sKFffyClRjttsa5m4KjLGLuphXFHVrMBYAi/Y3AF7ir2eLFNRe9t/7N/TT84izRbVr8r7iXQcT1E0xjssOKBmyje56iLqGINiLd+29E3HJS8hjQssUhQIIpWL47OeYoxU+g/ztTrRcEjibJAwOAjsSSLBi19973J3vXE3h+JnLHMZsGZAxCOy9mZfX8LXtvels8fIvS1vn+35/wADNh3u0NX4QP8AVz/fTf6zTusrwjiTRRWUKQZdQ7Xv2GpijsLEWP017m/s2tvcMeIcbeN3UKhCtyhfK+ZjikyJvuPpbY2B6b5b2HCeLi34ifzS7nSYDWyj0XYc0Ur0HFHd3V1UBEY3BPUUnliY2Psi8VwLk7nc1UbxSbJaFgZHhQAuneblOBcHY8uUG/YNt1V82Vm2ZD+iuNDJzUDgW3ZSCRsyMVYfGzKRcbHuK8qSiSq78QiXO8kY5ds7uowv2yuem/xqxSRuCSCYyKy9Ll0QkgdUjSPdgmSXZyft79sRsGkuJLHKyAmwIJABsDc2a9j+BsbH4H0pd4mX+rN/b0/8TFVKfw05UKsi2Glh09jku8ayrzRjuD1iw3tduxsah4rwrkxyOCqqXTpFxsdfE8Q32ASPpA7De3c1vgJbWOvFdzPFbyS04MzT/wBcOK/qyMMn/wDXZT9Wv/tgjqb7VrDa5p2Epd4ejMfO05Bvp5DiN/qpOuM7+Quy+gxt5U2FrA3FmNgfU+g9TX6DhSVZnve/7fQ5iS1oiwqCTVKsiodi6uwPl0Y3F/WzX/BT6Vct3+73+7+Pp+dVtXwxJSuVySpAAPcFlYkeZvha48ia0lN16JKXMqxcYiKoxbHmXtcW2DlAT7tyLC/mbetdjiMeIa5sb91bsLXc7bKLi7dhcV3+i4+lr+yxGVxuS7SY5W2szEixB8jcXFefoVOpSWv1F/ZBKsFDKwCgBSES5AB2vfc3zz4nwKyxPBxBN7ZkgsLBGucWKsRtuAQQSNht6i/q66MgENcHlm9j/tTZPLzP+VcLwYEDJ2JZ5GQjEizSlyqhlIbut7ht1FrWFu14QihbMyrEYweoW+ia8aubX6Tt3BPnc2NCxJ/AWWJweKxYhi1g17EgjYAEtuPZAIu3YXq5hVb9BJcA5Fjdvs5EMFB2CiwIRdwAbi97kk3trA3FibA+RPoD5mrhOX/qhNLgRYUYVKV7/d7/AA/H0/OvQvb724+PxHr+VXnQqIcKMKkJFibiwNifIH0J9a6w3I8wLkeYHqR6fGjOgohwowqUW23HVsD6n0Hr+VBtvuOnv8Px9PzozoKIsKMKmC7geZFwPMj1A8xXNxa9xa9r32v6X9fhRnQUR4UYVMV3I81FyPQep9BXlu33u33vw9fyozoKIsKMalNrE3FlNifIH0Poa9w3t52vbzt629PjRnQUX/DemVoiWVWKaiZlJAJU5ncX7H4imnyCO5PLjuU5ZOC7p7h29n4dqX+FyDC9txz5t/8AfNN6/OfFv18/mfc6rA93HouxHHpkUAKqqAoUAACyjsu3ludvjUcnD4mFjHGRtsUUjZQo2I8lUD8AB5VYor5rNTlEAAAAAAAAAsABsAB5CiuqKACiiikAUr8SoDpmBAIMmn2IuP1mKmlLfEP1B/vNN/ExVtge9j1XcjF9iXRmf4jwdZmD5PHKq4rOjEOB7p8nT1Vrg0vTiT6fBNWiBFIw1KD6IN6stvoGJ3uLgk9xWjCV48QIIIuCCCDuCD3B+Fd/KCu46P8AN5zCfBkPKBy2B5lsu3X6Fve/O9eiPdT5qLKfNR2sp8h8BSpuByQEtoyoU3J0r35RO28ZG8TbfFd+w71b4dxlJWMZDRTKCWgcWcAG2Q8nX7ykjehTV1JUwriix8mXHHFcb5Y2Fr+9btf410Y92Pmwsx82Hox7kfA1NhRhWmnIkgEI6dh0ez92/u+7+VBgFmFhZzdhYWY3vdh9o33uanwowo0Aix6g32gMQ3mB7oPe3wrgQCwWwspyC2FgfeA7A/EVYwowo0AhMftff2b7w9G9786BHup80FlPujtZfdFvSpsKMaNAK504sVxGJORWwsT7xHYn412U3LfaIxLeZHuk9yPhUuNGFGgEAgFlFhZDdRYWU3vdR9k39KDCOrYdftbDq/te9+dT4UYUaAQhNwfNRiG81Hug9wPgK5+TLjjiuIOWNha/vW7X+NWMKMKNAITHux83FmPmwtazHzFvI14Ih07Do9n7t++Pu/lU+NGFGgEBgFmFhZzdhYWY97sPM38zXWO+X2rY5edvdv3t8Klwowo0ApaHVtEiqhCAzT2UKtnb5RCojAI9ySRrLY9F72BphLxKQzOiOtrNiLKwCiCN1m2sxBkZkvlibWtcE1Y8O/Vyf383+s00vXA+Ja209OL7nTYK9XHouwl1PGJEjgKqjl4Oa2RK7gwLYYja5mJvbbHse1ccN447zyRsEOMrR4rcMAiby2P+zLqe5JBlUX2GT29F6+e1W41p8woooqBhSrUcewLhonunoyG45ckpN8tiI4y1jv1J601qlqeERuGDZdTFyQxBu0fKYX9DHdbfE2sapVxE74HMvGolZlYkFCg9ktfmBMSAoJteRV3Hc2qpxPiMcsDYG9pNKTdWXvqowD1Aeasv4ow7g1efhMZcvYhi0bEgkX5RUoD6gFFNvx9TelxPh6RwnEEXfSJuSdl1isP+cr/5j0rbBraR6ruRiXlfRgEowqULXuNd5ZzVEOFVOJcHjnUCRblTkrglXQ3ByRxup2G4pjjRjSdNUw3Gc+VT6WwmDamHYfKEQ8xO/wBbEt8h260/MedONJqUlRXjZXRhcMpBB/8APSreNJdX4cxZpdK408pN2Xcwym1rSRjYE7dagMPjWdyhu1XmVoxphRhS3Q8dvIIdQnyeY+ypOSS27mGSwD9912YelOMauM1LcJxohwowqbGjGqsVEJSsJwPxDJHrtas7sYOZqeWWYnA6chmRbmwHLe9h7or6BjWS4j/R+JklUy4mTWS6kOq2KpMoR4u/mvn2O21fPjZ3ThwNIVqmJfDfiuSNNXLqi7s0un5cWYABnRpFRcyFRcSCfIBfhTdvHsYR8kHMSRIyiyxvHeTLB+eDiI+ndiBYm1qtazwOHadg4QyS6eWLoDCJtPGUUFScXUg2tYbVL815cG+nVJDIsn0cKJFZQw5LIDk8bX6gzG9h+eUdtHRfHl8SnkeoDxLjBJLNC8fLKqArLIspc2TkyCwkvcelr1E3ivliYaiCSGSGIT8sMsucZbG6kWuVY2a4AG+5G9EHgZeVqEdwG1DxyfRRiNImiPQY4yT+dyb/APOph4XldpZJdS3PeEQLLCvK5Shg5K9RJZnFzv5kCw7Xmxvyvj/QqgQabxSzQyytAQscDzh0lSWNgq35ZkUdMn3bH13rmDxM7KglgaD5TEzwuJFkBIjL4sQAUbGxA3vf4VX13hN0i1czNG0j6KWEJDDylbovmwBYs5IA/wCgqfhHhyWSLSvqJVIhgAjiWMpizw4ZSEsSWVSBYYi47VObFtL7cx1HeVvCviGTk6NdRG39YUqk5lEhdlBPWtsluBsbn42qbWeO4o5HGIMcMnKkk5sQYN2JSInJ1U2BO3wBsavabwoVj0CcwH5ExYnH2+krtv09/jUR8HESuY5I0jll5zKYI3kDHd1SR7gKxt3U28vO565RSX8cvuL0G7POBeJzqI2mMPJgUSEzNIDflk3KqFF1sD1XG4IsbXqHhXjeOaWJCgQai/KbmxuSQCcZEU3iJA2Bve/lTTgvhwQ6T5M5EinmhrAqCsrMSLXNtmt3qtwXwq0DR3ljdIVKoBBGjttZTK+5JUWsVxvbe+97vF9HXruFUdTReHx0Sf38/wDrNMqzg07PCwClwNVOWQEXYYyAdyAbSGNu/wBm/lTFNM+emY53jR0k6uknlgZWv1Xcdzv+FzfjfEr10/mfc6DBfq49EMqKzXEdJq2jmCtISyyBVvEB1TyIADYEWgKEb9zc3I2dcNzxbPL2jjnjnjYXzw6fbztb7ONYONcTROy3RRRUjK0vEolcI0iK5t0k2O/b/wA/OrNZniv1z5RxsVZSiZ6gGYFAt8FPLY4kxm4N8SO21ac9/XeqaoSZ5VDjn1P/ABdN/FQ1fqhxr6r/AIum/ioa0wfeR6ruTiew+jPQte41KFoxruMxzlEWNGNS40Y0ZgoixoxqXGjGjMFFLXcNjmQxyosiN3VhcfA/A/Ebik50+o0n1eWrgF/oif6xGPSNjYSqPdazfE1pcaMahpPXiUhdwzikWoUtE4cA4kbhlYd1dTYqfgRVzGqHFPDqyuJUZoNQosJ07kXBwkXtIm3st+VqqxceeBhHrVEdyFXVIGMElyQMjvyW7bObb7G1LaNe1+4Zb3DnGjGunNlLCx2JuTYdr3Lb2HxpNJxmSP20UlRIzrujALBJKAFuwNzGQGysbHYEGm8RLeJRsb40Y0p1fHWQOOWodY5WAzLgMkTShXIQKt1U7ZX9BbqqXUcbwsOWWJkSEWYC8rYEruNlCvfLzxIsNrraoeVjHGjGl8fG7yImHtOY2sxYo4LqQQFtjkjAMzKT5Ka5bjvQriJiDDBMdzZVmWVt8VJsOVa9rdQviASDaxDKxljRjVXScVEkrIEcAZgSFWxYxsFcA2xNidsWa9je217+NUpp7hURY0Y1LjRjVZhURY15jU2NGNGYKK3BPZl/xE3+umNL+DezL/iJv9dMK4jxPvp9X3Oiwfdx6Ig182EUjgqpSN2Ba+IxUm7W3sLb23t2qjwOHUKXEzOyg2UyGIv7Td+SAvYgH8Bbzuw1SXRwexRh2Zu6kdlIY/gDc+W9KvD8LIXW8jRhI8SyapLG7ArbVSudgF3X13Pas1uLe8dUUUVAzPcYkjZ2+k04ZGjvaRjMCrKceUp6idhj5gkGoT4ddY1RI0VV5iqLx5ISIQkzMoUMV5b2dRniy7ElrXtRrlSRzz9IMWF0CZS322OMwOdrD2T5beQckVrmaJqxLLw6YzOQzLHJOr9D4EJhGrg23JbGwsbgKbWJuYxp5VgtMxYmTQG5YMcudp+ba2wHMysBYelhT6qXF/qx/faX+KhqsKXpxXxXcma9F9Gdq0mAOCZZWK8w2C+9ly7k/dxH41I2V3soIAuhyILG3ssMegX2uC3rbyqyFoxrr/qeCVRn0XVd759Z6PTHp6/zw/OuWL4uQilg1lXMgMt/aZsOg28gG/GrmNGNH1Ar2OdrDHG+V98vdxta33svyqNS+KEooYtZlzJCrf2lbDrNvskL+NXMaMaL+IFU5ddlXa2HUev1y6ej8s69XK6XUAEXc5ElDbsox6xfa5K+tvKrONGNF/ECkWkwJwTLKwXmGxX3i3LuD93E/jSrxZrlWKWFgGOohkihQHKSWR1xxERFgoLXLZEAC5tVjiPHDzDp9KomnGORORigBv1TMvY2U2jByO3Yb1Nwbw+ISZHYzaiQASahu7bk4IL2jjBOyLtsL3O9ZtuWiZSVanWghkSHToyLcIiSddwuKhbr09fbt0/ie9cfo1QkiiCKwJwXLZwwKMWOHR0EiwDC23amwj/GvClXQhceGoZQxij3W7Sd2DEYlQpWxBFgWuLjuNqr6jhIkQZQxhy0QYZ3HLjdXHWY7tuigriNvtbCnONGNFIBZ+i0DEiGP6NV5TXsSVGwIx+jsdsgWNv8q4/Q8ZteCL6TeU33BGVrdP0g63G+GzHbcim2NGNFIBcNMV5jrFHzCQo6rZqLWLNh0m32QG7DftayQcyLDHG4a++Xu42sB97L8qsY0YU/qBTUvZLooJazjMkKt/aU4dZtvYhfx869Jfr6V2th1nr9cun6P8s/yq3jRjR9RFZcskuoClbuciSrW9lVx6xfzJX8PKo8pML4JllbHmG2PvZcu9/u4/nV3GjGj6gJIkbNeWzlRrJ8wFABBjl9rubBwttxckbdqi1mp1QMmNyoMuKiPeySRKoyvfqWSRr/APti1rMSw4WPrv8AETf6qu1yOO/Wy6vue7hL1a6ISaWdzpJeeZFAg6pChjkH0J5tlO90PZvM+tsm84DGqyzDdXsoZQiogsSLKFdtl2QC+wGxIIs04jKVhlYFVKxyMGb2QVQkM1vIEXPwqhwLSSxlwyYINkUiANYMxF+R07ZHb17dyTnejLrVDeiiisyhRqJjHKMpNKrSP0oIHaVvd3WW5bADqxsLegpvS7U8DRpFkQtEyvzDhbGQ2I+kQ7Mdzvsbm+9eT8ZxkMfLu10CjNbHMm2RAOFwpI7kj03At67hbt4yqnxb6tf77S/xUNV/nFEBc5AGCLUdixwkEhuVW5GIj3Pa7KBckX51PE0kAVcgwm01wysvs62FWG43KtsbdjV4SanHqiZtZX0H4WjGpQte411eY8OiHGjGpsaMaMwUQ40Y1NjVXiXEY9PG0krBEXzPck7BVA3ZidgACTRmCjtgACTYAbknYADuSfIVmzxKXXHHSM0OnvZtdYZPt7GmVxvud5SLCxxubGpE4bLryG1KtDpdymj6lkl8g+qsdha5EI9Rne1q0yx2AAFgBYAdgB2AHkKjM5dB1Qv4ZwiLTxiOJAijfbux83Y92Y+bHc1bxqbGjGqToVGN8WcEd9RHNJA2u0yRFDpVIySTK/PVCQJTh043uPLuaS6rUPFHohw/UfQy8REWEokBjLX/AKqw6WES2IKN1drGwracT8N82ZZ45pdPMsZiLoI2DRlssGWVGU2bcHyqk/gOPlIommWRNV8t+UfRl2nsQXYMmBG/bG2wrGSbbotFDgXiPVzx6ido9KsMDahFXNleRoS1iXc4RrsAS1/M7C1VOCeN5p9SunA0rGaKR45UE/LSSMZGN2awmUAi7Rkd/QitNovCcUemm0xLvHO0zNcgH6cksAVG1r7VS4b4GEU+nnbVamZ9NGYkD8vHllMcMVQW9chudrnan6emoaGd8L+KNT+j9FlhqNRrZZY4mdmACozlnmbfLHHstrjEDcE0w1HjKdI9SvydX1Gkmiikw5jxKksZddUQqmTAAboLsPWmOl/o/ij00cAmn/q8rSwSgoJIScjYMFsyks1wwN72OwFu28BxGNgZJzM06ao6rJRLzowQjbLjioJAS2IvSWdINBLqPG0y6OaZRo5njlhjV45GMb818eqO/NhZbi6v57jaqnjXjM40uu0mpWESfJVnSSEvgyCdEYFXuysG+JuPSr/ibwO3yTUclptRqNVPpnklOAYiKQWKqoVFCIT2FNNX4CSVdQJp555NTGITO3LBSNXD4RqqBFBZbnbc0nneg9CHhPHJlnGm1SwZHS/KVkh5mIVWCMjB7kkHe47+grNSf0sOIzMIoSjrLhGOeZI8UJjeU4CNlZhYhSCoI3Nb4+Hk+VJqSWLJpzpsNsSpcOSdr3uLelqVDwCgjaEanWCDCZE04kGEfOQq32cnUXJVXJAv2O928/BiVFOPxVPFw5tdqo4LNFFJHDEXv9LYKHdrjcsh2HSCQbmuvC3i99RO0EixMeXzVlhEwTuA0TCZQQwJ9oGzDyHanz+Gom0a6N8niWKOG97NaNVCuCBswKg3HnRwjgLQszPqdVqWZVS8rghVW1rIoC5bXLkFj67m9ela1FoQcNH13+Im/wBVXDSZNEzTM63GM2sUnIgDMWU29crbgX2qDScLlWIKMoryqSquqnFdIEbdSQMp1y2N+q5sb25vGSeJLXi+57GG/QXQZ8Y1XLiJuBdkQsb2USOqFziQekNfYjt3HeqXhdouVjE9+XePASyOqrG7IhVXdiisqhgL9iNza9VtPodUJsiznoiAfmJYGyNLmo3ZcjMABsMhYABSmkZifM1k9FRa1dnlFFFQUFU5eExsSxzyJBDZvdLG/Qb9Fzv02q5RTugKMvBIWFilvo1i2LD6NAwVNj2s5289vQWj12iRcWAsxng3uf8Aaa6GR9vi+9Mqq8R9lP7/AEn8XDWmG3nj1RE0sr6D4JRhUwSjCumzHjUQ4UYVNhWe4hx6SSRtPoVWSVSBJqHuYILqTZipvJL2tGvqMiO1JzodEvGvECadkjCtNqJfq9Mls3F7FiT0og3u7EDY9+1V+F+HGaRdTrCs04HQlhytNc3Kwi1y3YGU9Rx2sNqY8E8OppgxBeWWXEy6iQlpJSosLk+yo8kWyrfYUzwqbveBDhRhUPEtfyQp5csmbKnRy9mdlVQeZIvdmA2v53tXP6ZhuVMgDKwRgb9LWviSBYEbX3sLqTswvWdBRYwowqFOKwnO0inlEhu+xVihHbqIcFbC++3fauX41ACAZVuVD+fstlie3ngwA7kqQASDRnQUWMKMKiHFIsS2YACyObhlIWLHmFlYBlxyW4IB6h617+kourr9g2Ngx3yK2Ww6zkCtlv1C3fajOgokwowqSMhgCCCCAQQbgg9iCO4rrCnmFRDhRhU2FGFGYKIcKMKmwowozBRDhRhU2FGFGYKIcKMKmwowozBRm9F7U/8AiZv9VWqpafUossyFlDNqNQQpO5CsMj+AuN/jXsXGIWKgSAliABZvO1r3HTe4te2Vxa965rGT2kurPYw/YXQuUVHLqVUMzMoCgkm/YKpY/wCSgn8Aa7Bv23//ADb/AK1kaHtFFFIAqqvFIiEIkUiXdCNwwJABBG1iSACe5IAuTVr8d/h/9UoHAiOUMxaMKG6e4SdZ1tvt1IAb32NUq4id8BmmoU7hhsWXv5qxVh+TAiotcelP8RpP+WshB/50rn8Lhi92ByeeTqTIqZVnChSTsF5+VveUnbLa0mgEShRazavRsABYKOfpUsB+KE/71aQSzKnxRMryvoahZpcAeT1ZWKcxdl9/K1j+FSM73cCO4Vbq2Y6zb2bW6d9rmrgWvca92zyqKSSveO8fc3frH0drfDr/ACrD+HOOHh2jSDU6TUQNDcGTl3hkLSdUnOhDqvtAkuANu9fRcaAtJgJOF+IodS1oJIZlCglklRiGN7I0Y6l7Hc27GrglkxUmKzFrMvMXoF/avbq/AVDxTwnpNSbzaeGRvfKAON8tpFs4332O9L/mU0dvkut1unCgARs41MYABAsuoDEbW2DACw2othQw1sDyAjD6uSKRCHX6QxuHtuOgXUDf1qjPwEubEMomE4lOSnFNQEMsAFt7mNQHG439a4Z+KQ36NFrVA2xaTSyHpG1n5kfcEe0L3Hs7163jZIyflWn1mkAvd3i5kQsRuZdOXUCxBubAb77UWnvHRFHwOXBmcFpBNM0Sh0ARZNUNSHvbq60iure4Rfe9eS+GZC8qhnWNkjYMrKGeZJpZ8u147yy5bG21th3d8K49ptSCdPPDNa1wjqxF72uoNx2PceVX8aNAMf8AN60XLDctpflCSENF9GmoCLIoUizXMasD7QtuWuSber8NCWRmvE6OwckqtlZcsSYwhWc9RW7MpC+ZO9JP6QPDWlE3Dm+TabKfikKytyY7yB1kLCQ43cE7m97mreg1E68Rm0OkTRabTaeOCY2hN7zA5Kqxuq3JB6vK3Zr0rA0Gl00kUIREhvHZUXmEKUHYsVhGLd+lUI+PpaOeZ6Uwx2bJsi3oVwsF+8GJ+FYrWeO9SsM+uVNP8j02pMDRHPnuiS8p5g4OAbJlsmJ2v1es+q8Ra5tVxJIDpOXw8QsEkjkLSh4eayl1kATYMAcT5bedPMFGrUy2S6RXJ6xzHsov3Q8rrNvIhfx86DzeuyxXBGH0jdQ88/o+jb0zrL6bxfqdbIkehWCP+pw6t2nzbeYHlwKEK23G8m9vdPYwP49nl0mi1EEQjj1IlM05il1A05iJUgQxEO4Z1YBr7AAmjMFGxXmZLdY8ceo5tkG9FXCzL8SVPwqIvKEF1hDl7W5r44+oblXLfdxt8ax0HjHVzyaCKGTQX1XyvOdBJPGRplQhkXNGUnI3RjttvvSzxRxyfUwaZGEKarS8c0unLAM0JkUOUkAJDYnIXW9++9GcKPpLcy72WPEL0HNrs1uzjCyC/mCx+HlXg5v0d1j3vzOtun0w+j6/zw/OssPG8kCcUGpWOSThixPlGrRrKJ484hizMUN7KdyPMX7Vn+Lf0m66CLLkJIXWMrJ8l1kUcMjSoDDIZgocFGNpFI6h7Pa5mCj6QxlxeyRZBugcx7Fb93PKupt5AMPj51315+ymGPtZHLL0xwtj97K/wrKcf8UarRjSwyGB9Tq5JOuODUPHFHEiNJaKNmllYFtvZBB3xsTTfwbxybVRSc+JonikKZcuaJJVsCsqLMocA77G9rd6MwqEsOjLvIz4oyz6oMqksOvpsGIU7Xvuvmar6bw4yuGMineDIBCNtPhy8eo2vyxle/c2tTWD29R/iZv9QqevDxZNTl1PUgllXQz+r8Iq6yAMqmQP18sXGeoeZj33uHCH1x/Km3DtFylYXXqbKyrgg6VWypc4iygnfclj51aorNybLSSCiiipGFFFFABVJ9WkioUYMBqdGLj/ABcB/wAiCCD2IO1XRSjR8IeKOwZHZW0hW90UjStDiCQGILLFuQDue1aQpNN80TK2qR9BCV7hWT+fD2Q4aS0nst8qezAG1wfk1rXsL9rketS6bxdNIuSQ6Zhe1xqZO/p+rbdwfzHrXq7eHM+DZS5GnwowrO/OTUfs+n/eJP5aj5yaj9n0/wC8Sfy1H6iHMNjPkaLCjCs785NR+z6f94k/lqPnJqP2fT/vEn8tR+ohzDYz5GiwoxrO/OTUfs+n/eJP5aj5yaj9n0/7xJ/LUfqIcw2M+Rc4p4R0mp3m08Lte+eADg5ZXEi2cG4vcHel/wAyWjt8l1ut04AAEbONTGALjZdQGYbG1gwHSNqk+cmo/Z9P+8Sfy1Hzk1H7Pp/3iT+WpbfD5j2U+Qo43wTiLmAyJpdaNLOmpTlu2kdnjQgBlkWVCLk9mW9x7IBr3T8bg0+r1Gp1Gn1+keaONHaSISwBYfZIk0+YXZ7ks1tjuLU2+cmo/Z9P+8Sfy1V9V4zljtnDAMr/AO3lOwKgsbaU4qCygsbAZDfejbw5i2UuRS0Xh3huskd4NSZo2lXUSaSPUAwtKGJErxDqBLD2bhTiNjaoF8AyTcQ4lJNJqYdPqW0wCRSoqzosIWQOAC6i4x2KEhj3BqXiulTU7zcP0Lte+fOdZAbg3Ei6YOpuBuCKoJw7VRfq002nFgBG2sbUxi19gmo0rMNjaysBsNtqW3w+Y9lPkafiPgSCQoyNPpWjhGnygk5ZaAAjktcEFd9jYMD2YV5qfAenKaZYjLpm0askMsL2dFYAOvWGVsgN8gfM1T4Vx7XrGBqI9HLIO7xyyxAjy6TC2/rY2+Aq585NR+z6f94k/lqe3w+YbKfIQa/+jll1XDxpn1MUUPy15dUsqGbmTLH1sZQ2ZcqQbKR+FPV/o/04igjBm+g1cet5hfJ5Zo7nOVmByvfcC3YWtXXzk1H7Pp/3iT+Wo+cmo/Z9P+8Sfy1G3w+YbKfIsDwfBzNbIwZ/0gkSTIxGOMURiAWwBF1Y3Nzv2tSqb+i/TvGySTayQFURC82XKjjlWVY0BXG2SAZMGa22VXfnJqP2fT/vEn8tVebxnKrhGhgBIy+vmIA36mYaWyg4tYki+J9KNvh8xbKfIbcd8Nx6oRlzJG8L8yKaJsJI2tYlTYggjYqwIPmKk4JwJNLFy0Mj3Yu0kjmR3drZOzHzNuwAHoBSbSeMZpVukEBANjeeZSDYMLhtKCLqyn4hgfOp/nJqP2fT/vEn8tRt4cw2U+QtSZRJqbsoxnmY3IFlv7Rv2Gx37bH0roa+M9pIz0cz219j/wBTv7P3u1LJODuzaiQiJH1BRrAswySYyAF8ASLYrfHbfY23rfNyTqu0fVJJP3Y9cmH0fs+yMPrO5v7ArzZ5XJu+J9sbUUqNDG4YBlIZSLhgbgg+YI2I+Nehu4902I9DYGx9DYg/nSTUcCd1S7AMvyhtmcWefUpNcEWJxUOuVgd7gC5scO4E8czPdApkZgQXy5eOKQFSMQoAQ3HblqLHYrFLmXbHlFFFQMKKKKACuJIrkbmwvdRazXFrMCNxXdFMBJqfDheNY8wBiyMcd8WnWYFd+90A39aYcN0bRq2RDM7BjYEAWjjjAFyT2jB/EmrdFNybFSQUUUVIwooooAKKKKAKicTQu6dYMYyYtHIqgb9WbKEscWsb72NSHXxAAmSIArmDmu6++N/Z+PaoNZwkSCYFiOcka7fZ5ZdgQQQe7eRB22I7irD4cUFSWuQVa5BNyp1DXu7M27ahm3JIKjck3q/RFqMjrYxmDJGDGLuM16B6vv0/naqHFIopSt5o0sjgjJN43MTsRdhb6tDluACdjcEVYvC5xKmTZceWVDKRidO2TFXBuW0ybKVsCeomxFmLw8qxugPtmE3K3+pWMAML3ZTy9xlfrbe+9PRcRavgMF18bOyh1LAIxFx2lJCH/eINvy9RfxtfGO8kQ2Lbuo2AuW79gNyfKl+n4Bgiqr+ykC3w2y08xlja2Xs3JBW9yLWYWufIfDarE6ZtdzC3MtibwlCvsFTbJL7FbZGxHelUeY9Rm+qUBDe/MZVW2+RbcEW8sQWv6A1BFxaNgpBazMqhijqDnfBgWAurEWDC4JI33rmLhmKwKp3gYMCb73VkcbkndXbckm9u/eo4eFMI44jIGSMw2GGJxgIZQTkbsWRLtsLKbKL0aBqMqKKKgYUt1/BFlkEhNrKFPSC1lLkBXPsX5jBtjkLDbzZUU06Cipw3QcpSC2ZYgk2xHTGkYsLm3TGvn3uduwt0UUXYBRRRSAKKKKACiiig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data:image/jpeg;base64,/9j/4AAQSkZJRgABAQAAAQABAAD/2wCEAAkGBhQSERMUExQSEhUSFBQUGRIYFxcXGRcZFRUYGBcUGBgYHSYeGhwjGRcYHy8gIycpLCwsFx4yNjAqNSYrLioBCQoKDgwOGg8PGiokHyQpLCwsLSwsLCksLCksKSwsLCwsLCwpKSwqLCwsLCksLCwsLCwsLCwsLCwsLC8sLCwpLP/AABEIANAA8wMBIgACEQEDEQH/xAAbAAACAwEBAQAAAAAAAAAAAAAABQMEBgIBB//EAEYQAAIBAwIEAwMIBgcHBQAAAAECAwAREgQhBRMiMQZBUTJSYRQWIzNCYnGBFTRUlLTUByRyc3SRskOCg6Gxs/BTY6LB4f/EABsBAAMBAQEBAQAAAAAAAAAAAAABAgMGBQQH/8QAMxEAAgIAAwYCCQQDAQAAAAAAAAECEQMSIRMxQVFxsQShIiMyM2FygdHwFJHB4TSi8UL/2gAMAwEAAhEDEQA/APoFFFFeGeoFJvF/6nL+MP8AERU5pP4u/U5f7UH8RFX0eF99D5l3M8b3cuj7GFxr3GpcaMa/XMxxNEWNGNS40Y0WFEWNGNS40Y0WFEWNGNS40Y0WFEWNGNS40Y0WFEWNGNS40Y0WFEWNGNS40Y0ZgoixoxqRyFFyQB6k2H+Zpe3HIjsmcx9IkZ/T7Q6fMef41E8aEPadFKDe5FzGjGqZn1DexCkY96V7nv7kd/K+2Q8t6P0XI/1k7/2YgIx27X3c9/Ws9u37MW/Lv9h5Ob/ksTyqgu7Ko9WIH/WqQ4yjbRrLN8UQ49/fay+R3varMPAoVNxGpPvNd28vtPc+Qq7jReLLe0vP7dg9FfHyFGepfskcPxdi7Db3VAHp3P8AnU2n4e4YM80jkX6bKib/AHVG/wCZNMcaMaaw1dybf1/hUvIHLkjXeCf1X/jT/wDcNPqReC/1b/jT/wDcNPa/LPG/5OJ80u7Ox8P7qHRdgooor5DYKKKKACiqcs7ieNBji8UrWN75I0QG/ktpPQn/AC3WaHjMjPAGKdYiyULbLNtQGZbkkBeSh2v7e99qpRFY/pR4s/VJP7UH8RFVNPFD4BsFbFZna74G0TLchcTswcBSTvYmpeO6gvopSwAZZUjIBuLx6xIyQSAbErfcedfR4eLWND5l3M8WScJdH2MvjRjUuNe41+p5jjqIcaMamxoxp5gohxoxqbGjGjMFEONGNTYVQ1PG4I9mlS/uqc27X9lbmoliRjrJ0NRb3FnGjGqQ4lK/1emktf2pSsQ72vbd/wD437bVG0U7bPqIofVY1BbsftyHbuN8fLyrN+IXBN+Xm6K2fMYMLC52A8/IVQl43CDiH5jdsIwZG273CA2/OvU4DAxBe853sZJDJ6XspOPkOwplFp1UWVQoHkAAP8htQp4kt1Lz+wVFc+wp+Wzv9Xpyv3pXVPL3UyP/AIe1e/o6Z/rJ8R7sKhP/AJtk3+VqcY0Y0bO/ak35dqDNyX59RTH4ehBuycxvekJkPn75IHc9gKvrHYWGwHl5VPjRjVxjGHspIltveQ40Y1NjRjWmYVEONGNSi3bzHl6V7jSzBRDjRjU2NGNPMFGk8G/qx/vp/wDuGnlJPCH6uf76f/uGndflnjf8jE+aXdnYeH91HouwUUUV8hsFFFFABXmI9Bt/9969opgeYj0pV4pH9Vf+3B/ExU2pV4n/AFZ/7en/AImKtvDe+h1Xczxfdy6PsZkJRhUpsBc2AAuSfK3maUJqp57tAY4ouyyujO0nfqRLqAl7WJO9r9q/TZYqjpvZySjYywqnq+KwxbSSxqfduC3e2yjqO/wrj5vBvrpZp7/ZLYJ5bYRBQe3nermj4XFF9XGkfxVQCbdrnue571OfEe5JddfJfcdRX5+dhb+mWcfQ6eaQW2dsYUOwIIMhyI3H2fW166On1T93hgHoimVu4+09l7X3x8+1OcaMaWRv2pPt218wvkhL8242+taWf+8divY/YWy+Z8tqv6bRJGLRoiD0VQv/AE/CreNGNVGEI6pCbb3kOFI/E2hTBGwTJp4QWxW5BYAgm1zttWixqvreHrKoVr2V1cW23Q3Hl2qceO0g4jg8skxFrdFjrIFh5cRMcxvgCO636QRv2865bj78qKyjmSSyRkhWcDlE5OEXqO1rD8b2p++gUypKb5IrKPSzWvcflVb9AR8vDrsJGlDZWZXYk5KR+J//AGvmeFiJycHV/wBftuZopRaWb83/ANCf9L6gtHGFCM8jpm8bqGUJkHCtYgje47XtvvVjW6qcS8tXjGOnMpYxk5FWI2GWwO3rb40xi4DGpRhmTG7vkWJLM64szX77elqmk4YrSGQ3yMRi77Yk3O1u9/OmsPFyu5a3z4V9wcoXohNoOMSExGTArPC8oCqQUwAbG5Jy6T8N6NNxWW0Ej8vl6h1QIAckzBwORNmvbfYW8r01g4KiGEjL6BGjW58mABvtudq40/h+JGVhnZCSiFiUQt3Kr5fne3lakoY6rXz6fvx0/ENw5fmv9CuTi0qyENy4xzMFVlbFlvbITLdQxv7JH41x+lZhHNMTGUhmdDHiQSiNiTll7W/pamx8OxZE9eJfmGLI4F73yK/jva9tu1U+H+HL8znZ2aeSQRZ9BBa6MQPPztfy3FQ4491fPj3+3kUnh0UneRZ9bJGyAIkLlWUnK0RIFwRjsD69xVrW8Za8Kxixli5pblvKVXawCJuTc2udhTV+EITMer+sKFffyClRjttsa5m4KjLGLuphXFHVrMBYAi/Y3AF7ir2eLFNRe9t/7N/TT84izRbVr8r7iXQcT1E0xjssOKBmyje56iLqGINiLd+29E3HJS8hjQssUhQIIpWL47OeYoxU+g/ztTrRcEjibJAwOAjsSSLBi19973J3vXE3h+JnLHMZsGZAxCOy9mZfX8LXtvels8fIvS1vn+35/wADNh3u0NX4QP8AVz/fTf6zTusrwjiTRRWUKQZdQ7Xv2GpijsLEWP017m/s2tvcMeIcbeN3UKhCtyhfK+ZjikyJvuPpbY2B6b5b2HCeLi34ifzS7nSYDWyj0XYc0Ur0HFHd3V1UBEY3BPUUnliY2Psi8VwLk7nc1UbxSbJaFgZHhQAuneblOBcHY8uUG/YNt1V82Vm2ZD+iuNDJzUDgW3ZSCRsyMVYfGzKRcbHuK8qSiSq78QiXO8kY5ds7uowv2yuem/xqxSRuCSCYyKy9Ll0QkgdUjSPdgmSXZyft79sRsGkuJLHKyAmwIJABsDc2a9j+BsbH4H0pd4mX+rN/b0/8TFVKfw05UKsi2Glh09jku8ayrzRjuD1iw3tduxsah4rwrkxyOCqqXTpFxsdfE8Q32ASPpA7De3c1vgJbWOvFdzPFbyS04MzT/wBcOK/qyMMn/wDXZT9Wv/tgjqb7VrDa5p2Epd4ejMfO05Bvp5DiN/qpOuM7+Quy+gxt5U2FrA3FmNgfU+g9TX6DhSVZnve/7fQ5iS1oiwqCTVKsiodi6uwPl0Y3F/WzX/BT6Vct3+73+7+Pp+dVtXwxJSuVySpAAPcFlYkeZvha48ia0lN16JKXMqxcYiKoxbHmXtcW2DlAT7tyLC/mbetdjiMeIa5sb91bsLXc7bKLi7dhcV3+i4+lr+yxGVxuS7SY5W2szEixB8jcXFefoVOpSWv1F/ZBKsFDKwCgBSES5AB2vfc3zz4nwKyxPBxBN7ZkgsLBGucWKsRtuAQQSNht6i/q66MgENcHlm9j/tTZPLzP+VcLwYEDJ2JZ5GQjEizSlyqhlIbut7ht1FrWFu14QihbMyrEYweoW+ia8aubX6Tt3BPnc2NCxJ/AWWJweKxYhi1g17EgjYAEtuPZAIu3YXq5hVb9BJcA5Fjdvs5EMFB2CiwIRdwAbi97kk3trA3FibA+RPoD5mrhOX/qhNLgRYUYVKV7/d7/AA/H0/OvQvb724+PxHr+VXnQqIcKMKkJFibiwNifIH0J9a6w3I8wLkeYHqR6fGjOgohwowqUW23HVsD6n0Hr+VBtvuOnv8Px9PzozoKIsKMKmC7geZFwPMj1A8xXNxa9xa9r32v6X9fhRnQUR4UYVMV3I81FyPQep9BXlu33u33vw9fyozoKIsKMalNrE3FlNifIH0Poa9w3t52vbzt629PjRnQUX/DemVoiWVWKaiZlJAJU5ncX7H4imnyCO5PLjuU5ZOC7p7h29n4dqX+FyDC9txz5t/8AfNN6/OfFv18/mfc6rA93HouxHHpkUAKqqAoUAACyjsu3ludvjUcnD4mFjHGRtsUUjZQo2I8lUD8AB5VYor5rNTlEAAAAAAAAAsABsAB5CiuqKACiiikAUr8SoDpmBAIMmn2IuP1mKmlLfEP1B/vNN/ExVtge9j1XcjF9iXRmf4jwdZmD5PHKq4rOjEOB7p8nT1Vrg0vTiT6fBNWiBFIw1KD6IN6stvoGJ3uLgk9xWjCV48QIIIuCCCDuCD3B+Fd/KCu46P8AN5zCfBkPKBy2B5lsu3X6Fve/O9eiPdT5qLKfNR2sp8h8BSpuByQEtoyoU3J0r35RO28ZG8TbfFd+w71b4dxlJWMZDRTKCWgcWcAG2Q8nX7ykjehTV1JUwriix8mXHHFcb5Y2Fr+9btf410Y92Pmwsx82Hox7kfA1NhRhWmnIkgEI6dh0ez92/u+7+VBgFmFhZzdhYWY3vdh9o33uanwowo0Aix6g32gMQ3mB7oPe3wrgQCwWwspyC2FgfeA7A/EVYwowo0AhMftff2b7w9G9786BHup80FlPujtZfdFvSpsKMaNAK504sVxGJORWwsT7xHYn412U3LfaIxLeZHuk9yPhUuNGFGgEAgFlFhZDdRYWU3vdR9k39KDCOrYdftbDq/te9+dT4UYUaAQhNwfNRiG81Hug9wPgK5+TLjjiuIOWNha/vW7X+NWMKMKNAITHux83FmPmwtazHzFvI14Ih07Do9n7t++Pu/lU+NGFGgEBgFmFhZzdhYWY97sPM38zXWO+X2rY5edvdv3t8Klwowo0ApaHVtEiqhCAzT2UKtnb5RCojAI9ySRrLY9F72BphLxKQzOiOtrNiLKwCiCN1m2sxBkZkvlibWtcE1Y8O/Vyf383+s00vXA+Ja209OL7nTYK9XHouwl1PGJEjgKqjl4Oa2RK7gwLYYja5mJvbbHse1ccN447zyRsEOMrR4rcMAiby2P+zLqe5JBlUX2GT29F6+e1W41p8woooqBhSrUcewLhonunoyG45ckpN8tiI4y1jv1J601qlqeERuGDZdTFyQxBu0fKYX9DHdbfE2sapVxE74HMvGolZlYkFCg9ktfmBMSAoJteRV3Hc2qpxPiMcsDYG9pNKTdWXvqowD1Aeasv4ow7g1efhMZcvYhi0bEgkX5RUoD6gFFNvx9TelxPh6RwnEEXfSJuSdl1isP+cr/5j0rbBraR6ruRiXlfRgEowqULXuNd5ZzVEOFVOJcHjnUCRblTkrglXQ3ByRxup2G4pjjRjSdNUw3Gc+VT6WwmDamHYfKEQ8xO/wBbEt8h260/MedONJqUlRXjZXRhcMpBB/8APSreNJdX4cxZpdK408pN2Xcwym1rSRjYE7dagMPjWdyhu1XmVoxphRhS3Q8dvIIdQnyeY+ypOSS27mGSwD9912YelOMauM1LcJxohwowqbGjGqsVEJSsJwPxDJHrtas7sYOZqeWWYnA6chmRbmwHLe9h7or6BjWS4j/R+JklUy4mTWS6kOq2KpMoR4u/mvn2O21fPjZ3ThwNIVqmJfDfiuSNNXLqi7s0un5cWYABnRpFRcyFRcSCfIBfhTdvHsYR8kHMSRIyiyxvHeTLB+eDiI+ndiBYm1qtazwOHadg4QyS6eWLoDCJtPGUUFScXUg2tYbVL815cG+nVJDIsn0cKJFZQw5LIDk8bX6gzG9h+eUdtHRfHl8SnkeoDxLjBJLNC8fLKqArLIspc2TkyCwkvcelr1E3ivliYaiCSGSGIT8sMsucZbG6kWuVY2a4AG+5G9EHgZeVqEdwG1DxyfRRiNImiPQY4yT+dyb/APOph4XldpZJdS3PeEQLLCvK5Shg5K9RJZnFzv5kCw7Xmxvyvj/QqgQabxSzQyytAQscDzh0lSWNgq35ZkUdMn3bH13rmDxM7KglgaD5TEzwuJFkBIjL4sQAUbGxA3vf4VX13hN0i1czNG0j6KWEJDDylbovmwBYs5IA/wCgqfhHhyWSLSvqJVIhgAjiWMpizw4ZSEsSWVSBYYi47VObFtL7cx1HeVvCviGTk6NdRG39YUqk5lEhdlBPWtsluBsbn42qbWeO4o5HGIMcMnKkk5sQYN2JSInJ1U2BO3wBsavabwoVj0CcwH5ExYnH2+krtv09/jUR8HESuY5I0jll5zKYI3kDHd1SR7gKxt3U28vO565RSX8cvuL0G7POBeJzqI2mMPJgUSEzNIDflk3KqFF1sD1XG4IsbXqHhXjeOaWJCgQai/KbmxuSQCcZEU3iJA2Bve/lTTgvhwQ6T5M5EinmhrAqCsrMSLXNtmt3qtwXwq0DR3ljdIVKoBBGjttZTK+5JUWsVxvbe+97vF9HXruFUdTReHx0Sf38/wDrNMqzg07PCwClwNVOWQEXYYyAdyAbSGNu/wBm/lTFNM+emY53jR0k6uknlgZWv1Xcdzv+FzfjfEr10/mfc6DBfq49EMqKzXEdJq2jmCtISyyBVvEB1TyIADYEWgKEb9zc3I2dcNzxbPL2jjnjnjYXzw6fbztb7ONYONcTROy3RRRUjK0vEolcI0iK5t0k2O/b/wA/OrNZniv1z5RxsVZSiZ6gGYFAt8FPLY4kxm4N8SO21ac9/XeqaoSZ5VDjn1P/ABdN/FQ1fqhxr6r/AIum/ioa0wfeR6ruTiew+jPQte41KFoxruMxzlEWNGNS40Y0ZgoixoxqXGjGjMFFLXcNjmQxyosiN3VhcfA/A/Ebik50+o0n1eWrgF/oif6xGPSNjYSqPdazfE1pcaMahpPXiUhdwzikWoUtE4cA4kbhlYd1dTYqfgRVzGqHFPDqyuJUZoNQosJ07kXBwkXtIm3st+VqqxceeBhHrVEdyFXVIGMElyQMjvyW7bObb7G1LaNe1+4Zb3DnGjGunNlLCx2JuTYdr3Lb2HxpNJxmSP20UlRIzrujALBJKAFuwNzGQGysbHYEGm8RLeJRsb40Y0p1fHWQOOWodY5WAzLgMkTShXIQKt1U7ZX9BbqqXUcbwsOWWJkSEWYC8rYEruNlCvfLzxIsNrraoeVjHGjGl8fG7yImHtOY2sxYo4LqQQFtjkjAMzKT5Ka5bjvQriJiDDBMdzZVmWVt8VJsOVa9rdQviASDaxDKxljRjVXScVEkrIEcAZgSFWxYxsFcA2xNidsWa9je217+NUpp7hURY0Y1LjRjVZhURY15jU2NGNGYKK3BPZl/xE3+umNL+DezL/iJv9dMK4jxPvp9X3Oiwfdx6Ig182EUjgqpSN2Ba+IxUm7W3sLb23t2qjwOHUKXEzOyg2UyGIv7Td+SAvYgH8Bbzuw1SXRwexRh2Zu6kdlIY/gDc+W9KvD8LIXW8jRhI8SyapLG7ArbVSudgF3X13Pas1uLe8dUUUVAzPcYkjZ2+k04ZGjvaRjMCrKceUp6idhj5gkGoT4ddY1RI0VV5iqLx5ISIQkzMoUMV5b2dRniy7ElrXtRrlSRzz9IMWF0CZS322OMwOdrD2T5beQckVrmaJqxLLw6YzOQzLHJOr9D4EJhGrg23JbGwsbgKbWJuYxp5VgtMxYmTQG5YMcudp+ba2wHMysBYelhT6qXF/qx/faX+KhqsKXpxXxXcma9F9Gdq0mAOCZZWK8w2C+9ly7k/dxH41I2V3soIAuhyILG3ssMegX2uC3rbyqyFoxrr/qeCVRn0XVd759Z6PTHp6/zw/OuWL4uQilg1lXMgMt/aZsOg28gG/GrmNGNH1Ar2OdrDHG+V98vdxta33svyqNS+KEooYtZlzJCrf2lbDrNvskL+NXMaMaL+IFU5ddlXa2HUev1y6ej8s69XK6XUAEXc5ElDbsox6xfa5K+tvKrONGNF/ECkWkwJwTLKwXmGxX3i3LuD93E/jSrxZrlWKWFgGOohkihQHKSWR1xxERFgoLXLZEAC5tVjiPHDzDp9KomnGORORigBv1TMvY2U2jByO3Yb1Nwbw+ISZHYzaiQASahu7bk4IL2jjBOyLtsL3O9ZtuWiZSVanWghkSHToyLcIiSddwuKhbr09fbt0/ie9cfo1QkiiCKwJwXLZwwKMWOHR0EiwDC23amwj/GvClXQhceGoZQxij3W7Sd2DEYlQpWxBFgWuLjuNqr6jhIkQZQxhy0QYZ3HLjdXHWY7tuigriNvtbCnONGNFIBZ+i0DEiGP6NV5TXsSVGwIx+jsdsgWNv8q4/Q8ZteCL6TeU33BGVrdP0g63G+GzHbcim2NGNFIBcNMV5jrFHzCQo6rZqLWLNh0m32QG7DftayQcyLDHG4a++Xu42sB97L8qsY0YU/qBTUvZLooJazjMkKt/aU4dZtvYhfx869Jfr6V2th1nr9cun6P8s/yq3jRjR9RFZcskuoClbuciSrW9lVx6xfzJX8PKo8pML4JllbHmG2PvZcu9/u4/nV3GjGj6gJIkbNeWzlRrJ8wFABBjl9rubBwttxckbdqi1mp1QMmNyoMuKiPeySRKoyvfqWSRr/APti1rMSw4WPrv8AETf6qu1yOO/Wy6vue7hL1a6ISaWdzpJeeZFAg6pChjkH0J5tlO90PZvM+tsm84DGqyzDdXsoZQiogsSLKFdtl2QC+wGxIIs04jKVhlYFVKxyMGb2QVQkM1vIEXPwqhwLSSxlwyYINkUiANYMxF+R07ZHb17dyTnejLrVDeiiisyhRqJjHKMpNKrSP0oIHaVvd3WW5bADqxsLegpvS7U8DRpFkQtEyvzDhbGQ2I+kQ7Mdzvsbm+9eT8ZxkMfLu10CjNbHMm2RAOFwpI7kj03At67hbt4yqnxb6tf77S/xUNV/nFEBc5AGCLUdixwkEhuVW5GIj3Pa7KBckX51PE0kAVcgwm01wysvs62FWG43KtsbdjV4SanHqiZtZX0H4WjGpQte411eY8OiHGjGpsaMaMwUQ40Y1NjVXiXEY9PG0krBEXzPck7BVA3ZidgACTRmCjtgACTYAbknYADuSfIVmzxKXXHHSM0OnvZtdYZPt7GmVxvud5SLCxxubGpE4bLryG1KtDpdymj6lkl8g+qsdha5EI9Rne1q0yx2AAFgBYAdgB2AHkKjM5dB1Qv4ZwiLTxiOJAijfbux83Y92Y+bHc1bxqbGjGqToVGN8WcEd9RHNJA2u0yRFDpVIySTK/PVCQJTh043uPLuaS6rUPFHohw/UfQy8REWEokBjLX/AKqw6WES2IKN1drGwracT8N82ZZ45pdPMsZiLoI2DRlssGWVGU2bcHyqk/gOPlIommWRNV8t+UfRl2nsQXYMmBG/bG2wrGSbbotFDgXiPVzx6ido9KsMDahFXNleRoS1iXc4RrsAS1/M7C1VOCeN5p9SunA0rGaKR45UE/LSSMZGN2awmUAi7Rkd/QitNovCcUemm0xLvHO0zNcgH6cksAVG1r7VS4b4GEU+nnbVamZ9NGYkD8vHllMcMVQW9chudrnan6emoaGd8L+KNT+j9FlhqNRrZZY4mdmACozlnmbfLHHstrjEDcE0w1HjKdI9SvydX1Gkmiikw5jxKksZddUQqmTAAboLsPWmOl/o/ij00cAmn/q8rSwSgoJIScjYMFsyks1wwN72OwFu28BxGNgZJzM06ao6rJRLzowQjbLjioJAS2IvSWdINBLqPG0y6OaZRo5njlhjV45GMb818eqO/NhZbi6v57jaqnjXjM40uu0mpWESfJVnSSEvgyCdEYFXuysG+JuPSr/ibwO3yTUclptRqNVPpnklOAYiKQWKqoVFCIT2FNNX4CSVdQJp555NTGITO3LBSNXD4RqqBFBZbnbc0nneg9CHhPHJlnGm1SwZHS/KVkh5mIVWCMjB7kkHe47+grNSf0sOIzMIoSjrLhGOeZI8UJjeU4CNlZhYhSCoI3Nb4+Hk+VJqSWLJpzpsNsSpcOSdr3uLelqVDwCgjaEanWCDCZE04kGEfOQq32cnUXJVXJAv2O928/BiVFOPxVPFw5tdqo4LNFFJHDEXv9LYKHdrjcsh2HSCQbmuvC3i99RO0EixMeXzVlhEwTuA0TCZQQwJ9oGzDyHanz+Gom0a6N8niWKOG97NaNVCuCBswKg3HnRwjgLQszPqdVqWZVS8rghVW1rIoC5bXLkFj67m9ela1FoQcNH13+Im/wBVXDSZNEzTM63GM2sUnIgDMWU29crbgX2qDScLlWIKMoryqSquqnFdIEbdSQMp1y2N+q5sb25vGSeJLXi+57GG/QXQZ8Y1XLiJuBdkQsb2USOqFziQekNfYjt3HeqXhdouVjE9+XePASyOqrG7IhVXdiisqhgL9iNza9VtPodUJsiznoiAfmJYGyNLmo3ZcjMABsMhYABSmkZifM1k9FRa1dnlFFFQUFU5eExsSxzyJBDZvdLG/Qb9Fzv02q5RTugKMvBIWFilvo1i2LD6NAwVNj2s5289vQWj12iRcWAsxng3uf8Aaa6GR9vi+9Mqq8R9lP7/AEn8XDWmG3nj1RE0sr6D4JRhUwSjCumzHjUQ4UYVNhWe4hx6SSRtPoVWSVSBJqHuYILqTZipvJL2tGvqMiO1JzodEvGvECadkjCtNqJfq9Mls3F7FiT0og3u7EDY9+1V+F+HGaRdTrCs04HQlhytNc3Kwi1y3YGU9Rx2sNqY8E8OppgxBeWWXEy6iQlpJSosLk+yo8kWyrfYUzwqbveBDhRhUPEtfyQp5csmbKnRy9mdlVQeZIvdmA2v53tXP6ZhuVMgDKwRgb9LWviSBYEbX3sLqTswvWdBRYwowqFOKwnO0inlEhu+xVihHbqIcFbC++3fauX41ACAZVuVD+fstlie3ngwA7kqQASDRnQUWMKMKiHFIsS2YACyObhlIWLHmFlYBlxyW4IB6h617+kourr9g2Ngx3yK2Ww6zkCtlv1C3fajOgokwowqSMhgCCCCAQQbgg9iCO4rrCnmFRDhRhU2FGFGYKIcKMKmwowozBRDhRhU2FGFGYKIcKMKmwowozBRm9F7U/8AiZv9VWqpafUossyFlDNqNQQpO5CsMj+AuN/jXsXGIWKgSAliABZvO1r3HTe4te2Vxa965rGT2kurPYw/YXQuUVHLqVUMzMoCgkm/YKpY/wCSgn8Aa7Bv23//ADb/AK1kaHtFFFIAqqvFIiEIkUiXdCNwwJABBG1iSACe5IAuTVr8d/h/9UoHAiOUMxaMKG6e4SdZ1tvt1IAb32NUq4id8BmmoU7hhsWXv5qxVh+TAiotcelP8RpP+WshB/50rn8Lhi92ByeeTqTIqZVnChSTsF5+VveUnbLa0mgEShRazavRsABYKOfpUsB+KE/71aQSzKnxRMryvoahZpcAeT1ZWKcxdl9/K1j+FSM73cCO4Vbq2Y6zb2bW6d9rmrgWvca92zyqKSSveO8fc3frH0drfDr/ACrD+HOOHh2jSDU6TUQNDcGTl3hkLSdUnOhDqvtAkuANu9fRcaAtJgJOF+IodS1oJIZlCglklRiGN7I0Y6l7Hc27GrglkxUmKzFrMvMXoF/avbq/AVDxTwnpNSbzaeGRvfKAON8tpFs4332O9L/mU0dvkut1unCgARs41MYABAsuoDEbW2DACw2othQw1sDyAjD6uSKRCHX6QxuHtuOgXUDf1qjPwEubEMomE4lOSnFNQEMsAFt7mNQHG439a4Z+KQ36NFrVA2xaTSyHpG1n5kfcEe0L3Hs7163jZIyflWn1mkAvd3i5kQsRuZdOXUCxBubAb77UWnvHRFHwOXBmcFpBNM0Sh0ARZNUNSHvbq60iure4Rfe9eS+GZC8qhnWNkjYMrKGeZJpZ8u147yy5bG21th3d8K49ptSCdPPDNa1wjqxF72uoNx2PceVX8aNAMf8AN60XLDctpflCSENF9GmoCLIoUizXMasD7QtuWuSber8NCWRmvE6OwckqtlZcsSYwhWc9RW7MpC+ZO9JP6QPDWlE3Dm+TabKfikKytyY7yB1kLCQ43cE7m97mreg1E68Rm0OkTRabTaeOCY2hN7zA5Kqxuq3JB6vK3Zr0rA0Gl00kUIREhvHZUXmEKUHYsVhGLd+lUI+PpaOeZ6Uwx2bJsi3oVwsF+8GJ+FYrWeO9SsM+uVNP8j02pMDRHPnuiS8p5g4OAbJlsmJ2v1es+q8Ra5tVxJIDpOXw8QsEkjkLSh4eayl1kATYMAcT5bedPMFGrUy2S6RXJ6xzHsov3Q8rrNvIhfx86DzeuyxXBGH0jdQ88/o+jb0zrL6bxfqdbIkehWCP+pw6t2nzbeYHlwKEK23G8m9vdPYwP49nl0mi1EEQjj1IlM05il1A05iJUgQxEO4Z1YBr7AAmjMFGxXmZLdY8ceo5tkG9FXCzL8SVPwqIvKEF1hDl7W5r44+oblXLfdxt8ax0HjHVzyaCKGTQX1XyvOdBJPGRplQhkXNGUnI3RjttvvSzxRxyfUwaZGEKarS8c0unLAM0JkUOUkAJDYnIXW9++9GcKPpLcy72WPEL0HNrs1uzjCyC/mCx+HlXg5v0d1j3vzOtun0w+j6/zw/OssPG8kCcUGpWOSThixPlGrRrKJ484hizMUN7KdyPMX7Vn+Lf0m66CLLkJIXWMrJ8l1kUcMjSoDDIZgocFGNpFI6h7Pa5mCj6QxlxeyRZBugcx7Fb93PKupt5AMPj51315+ymGPtZHLL0xwtj97K/wrKcf8UarRjSwyGB9Tq5JOuODUPHFHEiNJaKNmllYFtvZBB3xsTTfwbxybVRSc+JonikKZcuaJJVsCsqLMocA77G9rd6MwqEsOjLvIz4oyz6oMqksOvpsGIU7Xvuvmar6bw4yuGMineDIBCNtPhy8eo2vyxle/c2tTWD29R/iZv9QqevDxZNTl1PUgllXQz+r8Iq6yAMqmQP18sXGeoeZj33uHCH1x/Km3DtFylYXXqbKyrgg6VWypc4iygnfclj51aorNybLSSCiiipGFFFFABVJ9WkioUYMBqdGLj/ABcB/wAiCCD2IO1XRSjR8IeKOwZHZW0hW90UjStDiCQGILLFuQDue1aQpNN80TK2qR9BCV7hWT+fD2Q4aS0nst8qezAG1wfk1rXsL9rketS6bxdNIuSQ6Zhe1xqZO/p+rbdwfzHrXq7eHM+DZS5GnwowrO/OTUfs+n/eJP5aj5yaj9n0/wC8Sfy1H6iHMNjPkaLCjCs785NR+z6f94k/lqPnJqP2fT/vEn8tR+ohzDYz5GiwoxrO/OTUfs+n/eJP5aj5yaj9n0/7xJ/LUfqIcw2M+Rc4p4R0mp3m08Lte+eADg5ZXEi2cG4vcHel/wAyWjt8l1ut04AAEbONTGALjZdQGYbG1gwHSNqk+cmo/Z9P+8Sfy1Hzk1H7Pp/3iT+WpbfD5j2U+Qo43wTiLmAyJpdaNLOmpTlu2kdnjQgBlkWVCLk9mW9x7IBr3T8bg0+r1Gp1Gn1+keaONHaSISwBYfZIk0+YXZ7ks1tjuLU2+cmo/Z9P+8Sfy1V9V4zljtnDAMr/AO3lOwKgsbaU4qCygsbAZDfejbw5i2UuRS0Xh3huskd4NSZo2lXUSaSPUAwtKGJErxDqBLD2bhTiNjaoF8AyTcQ4lJNJqYdPqW0wCRSoqzosIWQOAC6i4x2KEhj3BqXiulTU7zcP0Lte+fOdZAbg3Ei6YOpuBuCKoJw7VRfq002nFgBG2sbUxi19gmo0rMNjaysBsNtqW3w+Y9lPkafiPgSCQoyNPpWjhGnygk5ZaAAjktcEFd9jYMD2YV5qfAenKaZYjLpm0askMsL2dFYAOvWGVsgN8gfM1T4Vx7XrGBqI9HLIO7xyyxAjy6TC2/rY2+Aq585NR+z6f94k/lqe3w+YbKfIQa/+jll1XDxpn1MUUPy15dUsqGbmTLH1sZQ2ZcqQbKR+FPV/o/04igjBm+g1cet5hfJ5Zo7nOVmByvfcC3YWtXXzk1H7Pp/3iT+Wo+cmo/Z9P+8Sfy1G3w+YbKfIsDwfBzNbIwZ/0gkSTIxGOMURiAWwBF1Y3Nzv2tSqb+i/TvGySTayQFURC82XKjjlWVY0BXG2SAZMGa22VXfnJqP2fT/vEn8tVebxnKrhGhgBIy+vmIA36mYaWyg4tYki+J9KNvh8xbKfIbcd8Nx6oRlzJG8L8yKaJsJI2tYlTYggjYqwIPmKk4JwJNLFy0Mj3Yu0kjmR3drZOzHzNuwAHoBSbSeMZpVukEBANjeeZSDYMLhtKCLqyn4hgfOp/nJqP2fT/vEn8tRt4cw2U+QtSZRJqbsoxnmY3IFlv7Rv2Gx37bH0roa+M9pIz0cz219j/wBTv7P3u1LJODuzaiQiJH1BRrAswySYyAF8ASLYrfHbfY23rfNyTqu0fVJJP3Y9cmH0fs+yMPrO5v7ArzZ5XJu+J9sbUUqNDG4YBlIZSLhgbgg+YI2I+Nehu4902I9DYGx9DYg/nSTUcCd1S7AMvyhtmcWefUpNcEWJxUOuVgd7gC5scO4E8czPdApkZgQXy5eOKQFSMQoAQ3HblqLHYrFLmXbHlFFFQMKKKKACuJIrkbmwvdRazXFrMCNxXdFMBJqfDheNY8wBiyMcd8WnWYFd+90A39aYcN0bRq2RDM7BjYEAWjjjAFyT2jB/EmrdFNybFSQUUUVIwooooAKKKKAKicTQu6dYMYyYtHIqgb9WbKEscWsb72NSHXxAAmSIArmDmu6++N/Z+PaoNZwkSCYFiOcka7fZ5ZdgQQQe7eRB22I7irD4cUFSWuQVa5BNyp1DXu7M27ahm3JIKjck3q/RFqMjrYxmDJGDGLuM16B6vv0/naqHFIopSt5o0sjgjJN43MTsRdhb6tDluACdjcEVYvC5xKmTZceWVDKRidO2TFXBuW0ybKVsCeomxFmLw8qxugPtmE3K3+pWMAML3ZTy9xlfrbe+9PRcRavgMF18bOyh1LAIxFx2lJCH/eINvy9RfxtfGO8kQ2Lbuo2AuW79gNyfKl+n4Bgiqr+ykC3w2y08xlja2Xs3JBW9yLWYWufIfDarE6ZtdzC3MtibwlCvsFTbJL7FbZGxHelUeY9Rm+qUBDe/MZVW2+RbcEW8sQWv6A1BFxaNgpBazMqhijqDnfBgWAurEWDC4JI33rmLhmKwKp3gYMCb73VkcbkndXbckm9u/eo4eFMI44jIGSMw2GGJxgIZQTkbsWRLtsLKbKL0aBqMqKKKgYUt1/BFlkEhNrKFPSC1lLkBXPsX5jBtjkLDbzZUU06Cipw3QcpSC2ZYgk2xHTGkYsLm3TGvn3uduwt0UUXYBRRRSAKKKKACiiig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CEAAkGBhQSERMUExQSEhUSFBQUGRIYFxcXGRcZFRUYGBcUGBgYHSYeGhwjGRcYHy8gIycpLCwsFx4yNjAqNSYrLioBCQoKDgwOGg8PGiokHyQpLCwsLSwsLCksLCksKSwsLCwsLCwpKSwqLCwsLCksLCwsLCwsLCwsLCwsLC8sLCwpLP/AABEIANAA8wMBIgACEQEDEQH/xAAbAAACAwEBAQAAAAAAAAAAAAAABQMEBgIBB//EAEYQAAIBAwIEAwMIBgcHBQAAAAECAwAREgQhBRMiMQZBUTJSYRQWIzNCYnGBFTRUlLTUByRyc3SRskOCg6Gxs/BTY6LB4f/EABsBAAMBAQEBAQAAAAAAAAAAAAABAgMGBQQH/8QAMxEAAgIAAwYCCQQDAQAAAAAAAAECEQMSIRMxQVFxsQShIiMyM2FygdHwFJHB4TSi8UL/2gAMAwEAAhEDEQA/APoFFFFeGeoFJvF/6nL+MP8AERU5pP4u/U5f7UH8RFX0eF99D5l3M8b3cuj7GFxr3GpcaMa/XMxxNEWNGNS40Y0WFEWNGNS40Y0WFEWNGNS40Y0WFEWNGNS40Y0WFEWNGNS40Y0WFEWNGNS40Y0ZgoixoxqRyFFyQB6k2H+Zpe3HIjsmcx9IkZ/T7Q6fMef41E8aEPadFKDe5FzGjGqZn1DexCkY96V7nv7kd/K+2Q8t6P0XI/1k7/2YgIx27X3c9/Ws9u37MW/Lv9h5Ob/ksTyqgu7Ko9WIH/WqQ4yjbRrLN8UQ49/fay+R3varMPAoVNxGpPvNd28vtPc+Qq7jReLLe0vP7dg9FfHyFGepfskcPxdi7Db3VAHp3P8AnU2n4e4YM80jkX6bKib/AHVG/wCZNMcaMaaw1dybf1/hUvIHLkjXeCf1X/jT/wDcNPqReC/1b/jT/wDcNPa/LPG/5OJ80u7Ox8P7qHRdgooor5DYKKKKACiqcs7ieNBji8UrWN75I0QG/ktpPQn/AC3WaHjMjPAGKdYiyULbLNtQGZbkkBeSh2v7e99qpRFY/pR4s/VJP7UH8RFVNPFD4BsFbFZna74G0TLchcTswcBSTvYmpeO6gvopSwAZZUjIBuLx6xIyQSAbErfcedfR4eLWND5l3M8WScJdH2MvjRjUuNe41+p5jjqIcaMamxoxp5gohxoxqbGjGjMFEONGNTYVQ1PG4I9mlS/uqc27X9lbmoliRjrJ0NRb3FnGjGqQ4lK/1emktf2pSsQ72vbd/wD437bVG0U7bPqIofVY1BbsftyHbuN8fLyrN+IXBN+Xm6K2fMYMLC52A8/IVQl43CDiH5jdsIwZG273CA2/OvU4DAxBe853sZJDJ6XspOPkOwplFp1UWVQoHkAAP8htQp4kt1Lz+wVFc+wp+Wzv9Xpyv3pXVPL3UyP/AIe1e/o6Z/rJ8R7sKhP/AJtk3+VqcY0Y0bO/ak35dqDNyX59RTH4ehBuycxvekJkPn75IHc9gKvrHYWGwHl5VPjRjVxjGHspIltveQ40Y1NjRjWmYVEONGNSi3bzHl6V7jSzBRDjRjU2NGNPMFGk8G/qx/vp/wDuGnlJPCH6uf76f/uGndflnjf8jE+aXdnYeH91HouwUUUV8hsFFFFABXmI9Bt/9969opgeYj0pV4pH9Vf+3B/ExU2pV4n/AFZ/7en/AImKtvDe+h1Xczxfdy6PsZkJRhUpsBc2AAuSfK3maUJqp57tAY4ouyyujO0nfqRLqAl7WJO9r9q/TZYqjpvZySjYywqnq+KwxbSSxqfduC3e2yjqO/wrj5vBvrpZp7/ZLYJ5bYRBQe3nermj4XFF9XGkfxVQCbdrnue571OfEe5JddfJfcdRX5+dhb+mWcfQ6eaQW2dsYUOwIIMhyI3H2fW166On1T93hgHoimVu4+09l7X3x8+1OcaMaWRv2pPt218wvkhL8242+taWf+8divY/YWy+Z8tqv6bRJGLRoiD0VQv/AE/CreNGNVGEI6pCbb3kOFI/E2hTBGwTJp4QWxW5BYAgm1zttWixqvreHrKoVr2V1cW23Q3Hl2qceO0g4jg8skxFrdFjrIFh5cRMcxvgCO636QRv2865bj78qKyjmSSyRkhWcDlE5OEXqO1rD8b2p++gUypKb5IrKPSzWvcflVb9AR8vDrsJGlDZWZXYk5KR+J//AGvmeFiJycHV/wBftuZopRaWb83/ANCf9L6gtHGFCM8jpm8bqGUJkHCtYgje47XtvvVjW6qcS8tXjGOnMpYxk5FWI2GWwO3rb40xi4DGpRhmTG7vkWJLM64szX77elqmk4YrSGQ3yMRi77Yk3O1u9/OmsPFyu5a3z4V9wcoXohNoOMSExGTArPC8oCqQUwAbG5Jy6T8N6NNxWW0Ej8vl6h1QIAckzBwORNmvbfYW8r01g4KiGEjL6BGjW58mABvtudq40/h+JGVhnZCSiFiUQt3Kr5fne3lakoY6rXz6fvx0/ENw5fmv9CuTi0qyENy4xzMFVlbFlvbITLdQxv7JH41x+lZhHNMTGUhmdDHiQSiNiTll7W/pamx8OxZE9eJfmGLI4F73yK/jva9tu1U+H+HL8znZ2aeSQRZ9BBa6MQPPztfy3FQ4491fPj3+3kUnh0UneRZ9bJGyAIkLlWUnK0RIFwRjsD69xVrW8Za8Kxixli5pblvKVXawCJuTc2udhTV+EITMer+sKFffyClRjttsa5m4KjLGLuphXFHVrMBYAi/Y3AF7ir2eLFNRe9t/7N/TT84izRbVr8r7iXQcT1E0xjssOKBmyje56iLqGINiLd+29E3HJS8hjQssUhQIIpWL47OeYoxU+g/ztTrRcEjibJAwOAjsSSLBi19973J3vXE3h+JnLHMZsGZAxCOy9mZfX8LXtvels8fIvS1vn+35/wADNh3u0NX4QP8AVz/fTf6zTusrwjiTRRWUKQZdQ7Xv2GpijsLEWP017m/s2tvcMeIcbeN3UKhCtyhfK+ZjikyJvuPpbY2B6b5b2HCeLi34ifzS7nSYDWyj0XYc0Ur0HFHd3V1UBEY3BPUUnliY2Psi8VwLk7nc1UbxSbJaFgZHhQAuneblOBcHY8uUG/YNt1V82Vm2ZD+iuNDJzUDgW3ZSCRsyMVYfGzKRcbHuK8qSiSq78QiXO8kY5ds7uowv2yuem/xqxSRuCSCYyKy9Ll0QkgdUjSPdgmSXZyft79sRsGkuJLHKyAmwIJABsDc2a9j+BsbH4H0pd4mX+rN/b0/8TFVKfw05UKsi2Glh09jku8ayrzRjuD1iw3tduxsah4rwrkxyOCqqXTpFxsdfE8Q32ASPpA7De3c1vgJbWOvFdzPFbyS04MzT/wBcOK/qyMMn/wDXZT9Wv/tgjqb7VrDa5p2Epd4ejMfO05Bvp5DiN/qpOuM7+Quy+gxt5U2FrA3FmNgfU+g9TX6DhSVZnve/7fQ5iS1oiwqCTVKsiodi6uwPl0Y3F/WzX/BT6Vct3+73+7+Pp+dVtXwxJSuVySpAAPcFlYkeZvha48ia0lN16JKXMqxcYiKoxbHmXtcW2DlAT7tyLC/mbetdjiMeIa5sb91bsLXc7bKLi7dhcV3+i4+lr+yxGVxuS7SY5W2szEixB8jcXFefoVOpSWv1F/ZBKsFDKwCgBSES5AB2vfc3zz4nwKyxPBxBN7ZkgsLBGucWKsRtuAQQSNht6i/q66MgENcHlm9j/tTZPLzP+VcLwYEDJ2JZ5GQjEizSlyqhlIbut7ht1FrWFu14QihbMyrEYweoW+ia8aubX6Tt3BPnc2NCxJ/AWWJweKxYhi1g17EgjYAEtuPZAIu3YXq5hVb9BJcA5Fjdvs5EMFB2CiwIRdwAbi97kk3trA3FibA+RPoD5mrhOX/qhNLgRYUYVKV7/d7/AA/H0/OvQvb724+PxHr+VXnQqIcKMKkJFibiwNifIH0J9a6w3I8wLkeYHqR6fGjOgohwowqUW23HVsD6n0Hr+VBtvuOnv8Px9PzozoKIsKMKmC7geZFwPMj1A8xXNxa9xa9r32v6X9fhRnQUR4UYVMV3I81FyPQep9BXlu33u33vw9fyozoKIsKMalNrE3FlNifIH0Poa9w3t52vbzt629PjRnQUX/DemVoiWVWKaiZlJAJU5ncX7H4imnyCO5PLjuU5ZOC7p7h29n4dqX+FyDC9txz5t/8AfNN6/OfFv18/mfc6rA93HouxHHpkUAKqqAoUAACyjsu3ludvjUcnD4mFjHGRtsUUjZQo2I8lUD8AB5VYor5rNTlEAAAAAAAAAsABsAB5CiuqKACiiikAUr8SoDpmBAIMmn2IuP1mKmlLfEP1B/vNN/ExVtge9j1XcjF9iXRmf4jwdZmD5PHKq4rOjEOB7p8nT1Vrg0vTiT6fBNWiBFIw1KD6IN6stvoGJ3uLgk9xWjCV48QIIIuCCCDuCD3B+Fd/KCu46P8AN5zCfBkPKBy2B5lsu3X6Fve/O9eiPdT5qLKfNR2sp8h8BSpuByQEtoyoU3J0r35RO28ZG8TbfFd+w71b4dxlJWMZDRTKCWgcWcAG2Q8nX7ykjehTV1JUwriix8mXHHFcb5Y2Fr+9btf410Y92Pmwsx82Hox7kfA1NhRhWmnIkgEI6dh0ez92/u+7+VBgFmFhZzdhYWY3vdh9o33uanwowo0Aix6g32gMQ3mB7oPe3wrgQCwWwspyC2FgfeA7A/EVYwowo0AhMftff2b7w9G9786BHup80FlPujtZfdFvSpsKMaNAK504sVxGJORWwsT7xHYn412U3LfaIxLeZHuk9yPhUuNGFGgEAgFlFhZDdRYWU3vdR9k39KDCOrYdftbDq/te9+dT4UYUaAQhNwfNRiG81Hug9wPgK5+TLjjiuIOWNha/vW7X+NWMKMKNAITHux83FmPmwtazHzFvI14Ih07Do9n7t++Pu/lU+NGFGgEBgFmFhZzdhYWY97sPM38zXWO+X2rY5edvdv3t8Klwowo0ApaHVtEiqhCAzT2UKtnb5RCojAI9ySRrLY9F72BphLxKQzOiOtrNiLKwCiCN1m2sxBkZkvlibWtcE1Y8O/Vyf383+s00vXA+Ja209OL7nTYK9XHouwl1PGJEjgKqjl4Oa2RK7gwLYYja5mJvbbHse1ccN447zyRsEOMrR4rcMAiby2P+zLqe5JBlUX2GT29F6+e1W41p8woooqBhSrUcewLhonunoyG45ckpN8tiI4y1jv1J601qlqeERuGDZdTFyQxBu0fKYX9DHdbfE2sapVxE74HMvGolZlYkFCg9ktfmBMSAoJteRV3Hc2qpxPiMcsDYG9pNKTdWXvqowD1Aeasv4ow7g1efhMZcvYhi0bEgkX5RUoD6gFFNvx9TelxPh6RwnEEXfSJuSdl1isP+cr/5j0rbBraR6ruRiXlfRgEowqULXuNd5ZzVEOFVOJcHjnUCRblTkrglXQ3ByRxup2G4pjjRjSdNUw3Gc+VT6WwmDamHYfKEQ8xO/wBbEt8h260/MedONJqUlRXjZXRhcMpBB/8APSreNJdX4cxZpdK408pN2Xcwym1rSRjYE7dagMPjWdyhu1XmVoxphRhS3Q8dvIIdQnyeY+ypOSS27mGSwD9912YelOMauM1LcJxohwowqbGjGqsVEJSsJwPxDJHrtas7sYOZqeWWYnA6chmRbmwHLe9h7or6BjWS4j/R+JklUy4mTWS6kOq2KpMoR4u/mvn2O21fPjZ3ThwNIVqmJfDfiuSNNXLqi7s0un5cWYABnRpFRcyFRcSCfIBfhTdvHsYR8kHMSRIyiyxvHeTLB+eDiI+ndiBYm1qtazwOHadg4QyS6eWLoDCJtPGUUFScXUg2tYbVL815cG+nVJDIsn0cKJFZQw5LIDk8bX6gzG9h+eUdtHRfHl8SnkeoDxLjBJLNC8fLKqArLIspc2TkyCwkvcelr1E3ivliYaiCSGSGIT8sMsucZbG6kWuVY2a4AG+5G9EHgZeVqEdwG1DxyfRRiNImiPQY4yT+dyb/APOph4XldpZJdS3PeEQLLCvK5Shg5K9RJZnFzv5kCw7Xmxvyvj/QqgQabxSzQyytAQscDzh0lSWNgq35ZkUdMn3bH13rmDxM7KglgaD5TEzwuJFkBIjL4sQAUbGxA3vf4VX13hN0i1czNG0j6KWEJDDylbovmwBYs5IA/wCgqfhHhyWSLSvqJVIhgAjiWMpizw4ZSEsSWVSBYYi47VObFtL7cx1HeVvCviGTk6NdRG39YUqk5lEhdlBPWtsluBsbn42qbWeO4o5HGIMcMnKkk5sQYN2JSInJ1U2BO3wBsavabwoVj0CcwH5ExYnH2+krtv09/jUR8HESuY5I0jll5zKYI3kDHd1SR7gKxt3U28vO565RSX8cvuL0G7POBeJzqI2mMPJgUSEzNIDflk3KqFF1sD1XG4IsbXqHhXjeOaWJCgQai/KbmxuSQCcZEU3iJA2Bve/lTTgvhwQ6T5M5EinmhrAqCsrMSLXNtmt3qtwXwq0DR3ljdIVKoBBGjttZTK+5JUWsVxvbe+97vF9HXruFUdTReHx0Sf38/wDrNMqzg07PCwClwNVOWQEXYYyAdyAbSGNu/wBm/lTFNM+emY53jR0k6uknlgZWv1Xcdzv+FzfjfEr10/mfc6DBfq49EMqKzXEdJq2jmCtISyyBVvEB1TyIADYEWgKEb9zc3I2dcNzxbPL2jjnjnjYXzw6fbztb7ONYONcTROy3RRRUjK0vEolcI0iK5t0k2O/b/wA/OrNZniv1z5RxsVZSiZ6gGYFAt8FPLY4kxm4N8SO21ac9/XeqaoSZ5VDjn1P/ABdN/FQ1fqhxr6r/AIum/ioa0wfeR6ruTiew+jPQte41KFoxruMxzlEWNGNS40Y0ZgoixoxqXGjGjMFFLXcNjmQxyosiN3VhcfA/A/Ebik50+o0n1eWrgF/oif6xGPSNjYSqPdazfE1pcaMahpPXiUhdwzikWoUtE4cA4kbhlYd1dTYqfgRVzGqHFPDqyuJUZoNQosJ07kXBwkXtIm3st+VqqxceeBhHrVEdyFXVIGMElyQMjvyW7bObb7G1LaNe1+4Zb3DnGjGunNlLCx2JuTYdr3Lb2HxpNJxmSP20UlRIzrujALBJKAFuwNzGQGysbHYEGm8RLeJRsb40Y0p1fHWQOOWodY5WAzLgMkTShXIQKt1U7ZX9BbqqXUcbwsOWWJkSEWYC8rYEruNlCvfLzxIsNrraoeVjHGjGl8fG7yImHtOY2sxYo4LqQQFtjkjAMzKT5Ka5bjvQriJiDDBMdzZVmWVt8VJsOVa9rdQviASDaxDKxljRjVXScVEkrIEcAZgSFWxYxsFcA2xNidsWa9je217+NUpp7hURY0Y1LjRjVZhURY15jU2NGNGYKK3BPZl/xE3+umNL+DezL/iJv9dMK4jxPvp9X3Oiwfdx6Ig182EUjgqpSN2Ba+IxUm7W3sLb23t2qjwOHUKXEzOyg2UyGIv7Td+SAvYgH8Bbzuw1SXRwexRh2Zu6kdlIY/gDc+W9KvD8LIXW8jRhI8SyapLG7ArbVSudgF3X13Pas1uLe8dUUUVAzPcYkjZ2+k04ZGjvaRjMCrKceUp6idhj5gkGoT4ddY1RI0VV5iqLx5ISIQkzMoUMV5b2dRniy7ElrXtRrlSRzz9IMWF0CZS322OMwOdrD2T5beQckVrmaJqxLLw6YzOQzLHJOr9D4EJhGrg23JbGwsbgKbWJuYxp5VgtMxYmTQG5YMcudp+ba2wHMysBYelhT6qXF/qx/faX+KhqsKXpxXxXcma9F9Gdq0mAOCZZWK8w2C+9ly7k/dxH41I2V3soIAuhyILG3ssMegX2uC3rbyqyFoxrr/qeCVRn0XVd759Z6PTHp6/zw/OuWL4uQilg1lXMgMt/aZsOg28gG/GrmNGNH1Ar2OdrDHG+V98vdxta33svyqNS+KEooYtZlzJCrf2lbDrNvskL+NXMaMaL+IFU5ddlXa2HUev1y6ej8s69XK6XUAEXc5ElDbsox6xfa5K+tvKrONGNF/ECkWkwJwTLKwXmGxX3i3LuD93E/jSrxZrlWKWFgGOohkihQHKSWR1xxERFgoLXLZEAC5tVjiPHDzDp9KomnGORORigBv1TMvY2U2jByO3Yb1Nwbw+ISZHYzaiQASahu7bk4IL2jjBOyLtsL3O9ZtuWiZSVanWghkSHToyLcIiSddwuKhbr09fbt0/ie9cfo1QkiiCKwJwXLZwwKMWOHR0EiwDC23amwj/GvClXQhceGoZQxij3W7Sd2DEYlQpWxBFgWuLjuNqr6jhIkQZQxhy0QYZ3HLjdXHWY7tuigriNvtbCnONGNFIBZ+i0DEiGP6NV5TXsSVGwIx+jsdsgWNv8q4/Q8ZteCL6TeU33BGVrdP0g63G+GzHbcim2NGNFIBcNMV5jrFHzCQo6rZqLWLNh0m32QG7DftayQcyLDHG4a++Xu42sB97L8qsY0YU/qBTUvZLooJazjMkKt/aU4dZtvYhfx869Jfr6V2th1nr9cun6P8s/yq3jRjR9RFZcskuoClbuciSrW9lVx6xfzJX8PKo8pML4JllbHmG2PvZcu9/u4/nV3GjGj6gJIkbNeWzlRrJ8wFABBjl9rubBwttxckbdqi1mp1QMmNyoMuKiPeySRKoyvfqWSRr/APti1rMSw4WPrv8AETf6qu1yOO/Wy6vue7hL1a6ISaWdzpJeeZFAg6pChjkH0J5tlO90PZvM+tsm84DGqyzDdXsoZQiogsSLKFdtl2QC+wGxIIs04jKVhlYFVKxyMGb2QVQkM1vIEXPwqhwLSSxlwyYINkUiANYMxF+R07ZHb17dyTnejLrVDeiiisyhRqJjHKMpNKrSP0oIHaVvd3WW5bADqxsLegpvS7U8DRpFkQtEyvzDhbGQ2I+kQ7Mdzvsbm+9eT8ZxkMfLu10CjNbHMm2RAOFwpI7kj03At67hbt4yqnxb6tf77S/xUNV/nFEBc5AGCLUdixwkEhuVW5GIj3Pa7KBckX51PE0kAVcgwm01wysvs62FWG43KtsbdjV4SanHqiZtZX0H4WjGpQte411eY8OiHGjGpsaMaMwUQ40Y1NjVXiXEY9PG0krBEXzPck7BVA3ZidgACTRmCjtgACTYAbknYADuSfIVmzxKXXHHSM0OnvZtdYZPt7GmVxvud5SLCxxubGpE4bLryG1KtDpdymj6lkl8g+qsdha5EI9Rne1q0yx2AAFgBYAdgB2AHkKjM5dB1Qv4ZwiLTxiOJAijfbux83Y92Y+bHc1bxqbGjGqToVGN8WcEd9RHNJA2u0yRFDpVIySTK/PVCQJTh043uPLuaS6rUPFHohw/UfQy8REWEokBjLX/AKqw6WES2IKN1drGwracT8N82ZZ45pdPMsZiLoI2DRlssGWVGU2bcHyqk/gOPlIommWRNV8t+UfRl2nsQXYMmBG/bG2wrGSbbotFDgXiPVzx6ido9KsMDahFXNleRoS1iXc4RrsAS1/M7C1VOCeN5p9SunA0rGaKR45UE/LSSMZGN2awmUAi7Rkd/QitNovCcUemm0xLvHO0zNcgH6cksAVG1r7VS4b4GEU+nnbVamZ9NGYkD8vHllMcMVQW9chudrnan6emoaGd8L+KNT+j9FlhqNRrZZY4mdmACozlnmbfLHHstrjEDcE0w1HjKdI9SvydX1Gkmiikw5jxKksZddUQqmTAAboLsPWmOl/o/ij00cAmn/q8rSwSgoJIScjYMFsyks1wwN72OwFu28BxGNgZJzM06ao6rJRLzowQjbLjioJAS2IvSWdINBLqPG0y6OaZRo5njlhjV45GMb818eqO/NhZbi6v57jaqnjXjM40uu0mpWESfJVnSSEvgyCdEYFXuysG+JuPSr/ibwO3yTUclptRqNVPpnklOAYiKQWKqoVFCIT2FNNX4CSVdQJp555NTGITO3LBSNXD4RqqBFBZbnbc0nneg9CHhPHJlnGm1SwZHS/KVkh5mIVWCMjB7kkHe47+grNSf0sOIzMIoSjrLhGOeZI8UJjeU4CNlZhYhSCoI3Nb4+Hk+VJqSWLJpzpsNsSpcOSdr3uLelqVDwCgjaEanWCDCZE04kGEfOQq32cnUXJVXJAv2O928/BiVFOPxVPFw5tdqo4LNFFJHDEXv9LYKHdrjcsh2HSCQbmuvC3i99RO0EixMeXzVlhEwTuA0TCZQQwJ9oGzDyHanz+Gom0a6N8niWKOG97NaNVCuCBswKg3HnRwjgLQszPqdVqWZVS8rghVW1rIoC5bXLkFj67m9ela1FoQcNH13+Im/wBVXDSZNEzTM63GM2sUnIgDMWU29crbgX2qDScLlWIKMoryqSquqnFdIEbdSQMp1y2N+q5sb25vGSeJLXi+57GG/QXQZ8Y1XLiJuBdkQsb2USOqFziQekNfYjt3HeqXhdouVjE9+XePASyOqrG7IhVXdiisqhgL9iNza9VtPodUJsiznoiAfmJYGyNLmo3ZcjMABsMhYABSmkZifM1k9FRa1dnlFFFQUFU5eExsSxzyJBDZvdLG/Qb9Fzv02q5RTugKMvBIWFilvo1i2LD6NAwVNj2s5289vQWj12iRcWAsxng3uf8Aaa6GR9vi+9Mqq8R9lP7/AEn8XDWmG3nj1RE0sr6D4JRhUwSjCumzHjUQ4UYVNhWe4hx6SSRtPoVWSVSBJqHuYILqTZipvJL2tGvqMiO1JzodEvGvECadkjCtNqJfq9Mls3F7FiT0og3u7EDY9+1V+F+HGaRdTrCs04HQlhytNc3Kwi1y3YGU9Rx2sNqY8E8OppgxBeWWXEy6iQlpJSosLk+yo8kWyrfYUzwqbveBDhRhUPEtfyQp5csmbKnRy9mdlVQeZIvdmA2v53tXP6ZhuVMgDKwRgb9LWviSBYEbX3sLqTswvWdBRYwowqFOKwnO0inlEhu+xVihHbqIcFbC++3fauX41ACAZVuVD+fstlie3ngwA7kqQASDRnQUWMKMKiHFIsS2YACyObhlIWLHmFlYBlxyW4IB6h617+kourr9g2Ngx3yK2Ww6zkCtlv1C3fajOgokwowqSMhgCCCCAQQbgg9iCO4rrCnmFRDhRhU2FGFGYKIcKMKmwowozBRDhRhU2FGFGYKIcKMKmwowozBRm9F7U/8AiZv9VWqpafUossyFlDNqNQQpO5CsMj+AuN/jXsXGIWKgSAliABZvO1r3HTe4te2Vxa965rGT2kurPYw/YXQuUVHLqVUMzMoCgkm/YKpY/wCSgn8Aa7Bv23//ADb/AK1kaHtFFFIAqqvFIiEIkUiXdCNwwJABBG1iSACe5IAuTVr8d/h/9UoHAiOUMxaMKG6e4SdZ1tvt1IAb32NUq4id8BmmoU7hhsWXv5qxVh+TAiotcelP8RpP+WshB/50rn8Lhi92ByeeTqTIqZVnChSTsF5+VveUnbLa0mgEShRazavRsABYKOfpUsB+KE/71aQSzKnxRMryvoahZpcAeT1ZWKcxdl9/K1j+FSM73cCO4Vbq2Y6zb2bW6d9rmrgWvca92zyqKSSveO8fc3frH0drfDr/ACrD+HOOHh2jSDU6TUQNDcGTl3hkLSdUnOhDqvtAkuANu9fRcaAtJgJOF+IodS1oJIZlCglklRiGN7I0Y6l7Hc27GrglkxUmKzFrMvMXoF/avbq/AVDxTwnpNSbzaeGRvfKAON8tpFs4332O9L/mU0dvkut1unCgARs41MYABAsuoDEbW2DACw2othQw1sDyAjD6uSKRCHX6QxuHtuOgXUDf1qjPwEubEMomE4lOSnFNQEMsAFt7mNQHG439a4Z+KQ36NFrVA2xaTSyHpG1n5kfcEe0L3Hs7163jZIyflWn1mkAvd3i5kQsRuZdOXUCxBubAb77UWnvHRFHwOXBmcFpBNM0Sh0ARZNUNSHvbq60iure4Rfe9eS+GZC8qhnWNkjYMrKGeZJpZ8u147yy5bG21th3d8K49ptSCdPPDNa1wjqxF72uoNx2PceVX8aNAMf8AN60XLDctpflCSENF9GmoCLIoUizXMasD7QtuWuSber8NCWRmvE6OwckqtlZcsSYwhWc9RW7MpC+ZO9JP6QPDWlE3Dm+TabKfikKytyY7yB1kLCQ43cE7m97mreg1E68Rm0OkTRabTaeOCY2hN7zA5Kqxuq3JB6vK3Zr0rA0Gl00kUIREhvHZUXmEKUHYsVhGLd+lUI+PpaOeZ6Uwx2bJsi3oVwsF+8GJ+FYrWeO9SsM+uVNP8j02pMDRHPnuiS8p5g4OAbJlsmJ2v1es+q8Ra5tVxJIDpOXw8QsEkjkLSh4eayl1kATYMAcT5bedPMFGrUy2S6RXJ6xzHsov3Q8rrNvIhfx86DzeuyxXBGH0jdQ88/o+jb0zrL6bxfqdbIkehWCP+pw6t2nzbeYHlwKEK23G8m9vdPYwP49nl0mi1EEQjj1IlM05il1A05iJUgQxEO4Z1YBr7AAmjMFGxXmZLdY8ceo5tkG9FXCzL8SVPwqIvKEF1hDl7W5r44+oblXLfdxt8ax0HjHVzyaCKGTQX1XyvOdBJPGRplQhkXNGUnI3RjttvvSzxRxyfUwaZGEKarS8c0unLAM0JkUOUkAJDYnIXW9++9GcKPpLcy72WPEL0HNrs1uzjCyC/mCx+HlXg5v0d1j3vzOtun0w+j6/zw/OssPG8kCcUGpWOSThixPlGrRrKJ484hizMUN7KdyPMX7Vn+Lf0m66CLLkJIXWMrJ8l1kUcMjSoDDIZgocFGNpFI6h7Pa5mCj6QxlxeyRZBugcx7Fb93PKupt5AMPj51315+ymGPtZHLL0xwtj97K/wrKcf8UarRjSwyGB9Tq5JOuODUPHFHEiNJaKNmllYFtvZBB3xsTTfwbxybVRSc+JonikKZcuaJJVsCsqLMocA77G9rd6MwqEsOjLvIz4oyz6oMqksOvpsGIU7Xvuvmar6bw4yuGMineDIBCNtPhy8eo2vyxle/c2tTWD29R/iZv9QqevDxZNTl1PUgllXQz+r8Iq6yAMqmQP18sXGeoeZj33uHCH1x/Km3DtFylYXXqbKyrgg6VWypc4iygnfclj51aorNybLSSCiiipGFFFFABVJ9WkioUYMBqdGLj/ABcB/wAiCCD2IO1XRSjR8IeKOwZHZW0hW90UjStDiCQGILLFuQDue1aQpNN80TK2qR9BCV7hWT+fD2Q4aS0nst8qezAG1wfk1rXsL9rketS6bxdNIuSQ6Zhe1xqZO/p+rbdwfzHrXq7eHM+DZS5GnwowrO/OTUfs+n/eJP5aj5yaj9n0/wC8Sfy1H6iHMNjPkaLCjCs785NR+z6f94k/lqPnJqP2fT/vEn8tR+ohzDYz5GiwoxrO/OTUfs+n/eJP5aj5yaj9n0/7xJ/LUfqIcw2M+Rc4p4R0mp3m08Lte+eADg5ZXEi2cG4vcHel/wAyWjt8l1ut04AAEbONTGALjZdQGYbG1gwHSNqk+cmo/Z9P+8Sfy1Hzk1H7Pp/3iT+WpbfD5j2U+Qo43wTiLmAyJpdaNLOmpTlu2kdnjQgBlkWVCLk9mW9x7IBr3T8bg0+r1Gp1Gn1+keaONHaSISwBYfZIk0+YXZ7ks1tjuLU2+cmo/Z9P+8Sfy1V9V4zljtnDAMr/AO3lOwKgsbaU4qCygsbAZDfejbw5i2UuRS0Xh3huskd4NSZo2lXUSaSPUAwtKGJErxDqBLD2bhTiNjaoF8AyTcQ4lJNJqYdPqW0wCRSoqzosIWQOAC6i4x2KEhj3BqXiulTU7zcP0Lte+fOdZAbg3Ei6YOpuBuCKoJw7VRfq002nFgBG2sbUxi19gmo0rMNjaysBsNtqW3w+Y9lPkafiPgSCQoyNPpWjhGnygk5ZaAAjktcEFd9jYMD2YV5qfAenKaZYjLpm0askMsL2dFYAOvWGVsgN8gfM1T4Vx7XrGBqI9HLIO7xyyxAjy6TC2/rY2+Aq585NR+z6f94k/lqe3w+YbKfIQa/+jll1XDxpn1MUUPy15dUsqGbmTLH1sZQ2ZcqQbKR+FPV/o/04igjBm+g1cet5hfJ5Zo7nOVmByvfcC3YWtXXzk1H7Pp/3iT+Wo+cmo/Z9P+8Sfy1G3w+YbKfIsDwfBzNbIwZ/0gkSTIxGOMURiAWwBF1Y3Nzv2tSqb+i/TvGySTayQFURC82XKjjlWVY0BXG2SAZMGa22VXfnJqP2fT/vEn8tVebxnKrhGhgBIy+vmIA36mYaWyg4tYki+J9KNvh8xbKfIbcd8Nx6oRlzJG8L8yKaJsJI2tYlTYggjYqwIPmKk4JwJNLFy0Mj3Yu0kjmR3drZOzHzNuwAHoBSbSeMZpVukEBANjeeZSDYMLhtKCLqyn4hgfOp/nJqP2fT/vEn8tRt4cw2U+QtSZRJqbsoxnmY3IFlv7Rv2Gx37bH0roa+M9pIz0cz219j/wBTv7P3u1LJODuzaiQiJH1BRrAswySYyAF8ASLYrfHbfY23rfNyTqu0fVJJP3Y9cmH0fs+yMPrO5v7ArzZ5XJu+J9sbUUqNDG4YBlIZSLhgbgg+YI2I+Nehu4902I9DYGx9DYg/nSTUcCd1S7AMvyhtmcWefUpNcEWJxUOuVgd7gC5scO4E8czPdApkZgQXy5eOKQFSMQoAQ3HblqLHYrFLmXbHlFFFQMKKKKACuJIrkbmwvdRazXFrMCNxXdFMBJqfDheNY8wBiyMcd8WnWYFd+90A39aYcN0bRq2RDM7BjYEAWjjjAFyT2jB/EmrdFNybFSQUUUVIwooooAKKKKAKicTQu6dYMYyYtHIqgb9WbKEscWsb72NSHXxAAmSIArmDmu6++N/Z+PaoNZwkSCYFiOcka7fZ5ZdgQQQe7eRB22I7irD4cUFSWuQVa5BNyp1DXu7M27ahm3JIKjck3q/RFqMjrYxmDJGDGLuM16B6vv0/naqHFIopSt5o0sjgjJN43MTsRdhb6tDluACdjcEVYvC5xKmTZceWVDKRidO2TFXBuW0ybKVsCeomxFmLw8qxugPtmE3K3+pWMAML3ZTy9xlfrbe+9PRcRavgMF18bOyh1LAIxFx2lJCH/eINvy9RfxtfGO8kQ2Lbuo2AuW79gNyfKl+n4Bgiqr+ykC3w2y08xlja2Xs3JBW9yLWYWufIfDarE6ZtdzC3MtibwlCvsFTbJL7FbZGxHelUeY9Rm+qUBDe/MZVW2+RbcEW8sQWv6A1BFxaNgpBazMqhijqDnfBgWAurEWDC4JI33rmLhmKwKp3gYMCb73VkcbkndXbckm9u/eo4eFMI44jIGSMw2GGJxgIZQTkbsWRLtsLKbKL0aBqMqKKKgYUt1/BFlkEhNrKFPSC1lLkBXPsX5jBtjkLDbzZUU06Cipw3QcpSC2ZYgk2xHTGkYsLm3TGvn3uduwt0UUXYBRRRSAKKKKACiiig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http://teachertech.rice.edu/Participants/louviere/Images/profil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76400"/>
            <a:ext cx="4456338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600200"/>
          </a:xfrm>
        </p:spPr>
        <p:txBody>
          <a:bodyPr>
            <a:noAutofit/>
          </a:bodyPr>
          <a:lstStyle/>
          <a:p>
            <a:r>
              <a:rPr lang="en-US" sz="3600" dirty="0"/>
              <a:t>Solar Energy:</a:t>
            </a:r>
            <a:br>
              <a:rPr lang="en-US" sz="3600" dirty="0"/>
            </a:br>
            <a:r>
              <a:rPr lang="en-US" sz="3600" dirty="0"/>
              <a:t>Angle of Insolation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b="0" dirty="0"/>
              <a:t>SES5. Students will investigate the interaction of Earth systems to produce weather and climate. </a:t>
            </a:r>
          </a:p>
          <a:p>
            <a:pPr marL="461963" indent="-231775">
              <a:spcBef>
                <a:spcPts val="0"/>
              </a:spcBef>
            </a:pPr>
            <a:r>
              <a:rPr lang="en-US" b="0" dirty="0"/>
              <a:t>a. Explain how latitudinal variations in solar heating create atmospheric and ocean currents that redistribute heat globally. 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pic>
        <p:nvPicPr>
          <p:cNvPr id="51202" name="Picture 2" descr="https://encrypted-tbn3.gstatic.com/images?q=tbn:ANd9GcRav_I-b_At4ySu2SHXKUvTbN9lxsL568yCo4CbLbLSElFPyUR_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0"/>
            <a:ext cx="5306786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98"/>
            <a:ext cx="7467600" cy="1554162"/>
          </a:xfrm>
        </p:spPr>
        <p:txBody>
          <a:bodyPr>
            <a:normAutofit/>
          </a:bodyPr>
          <a:lstStyle/>
          <a:p>
            <a:r>
              <a:rPr lang="en-US" sz="4400" b="1" dirty="0"/>
              <a:t>EARTH’S ENERGY COMES FROM THE SUN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8534400" cy="4876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SUN</a:t>
            </a:r>
            <a:r>
              <a:rPr lang="en-US" dirty="0"/>
              <a:t> is the source of </a:t>
            </a:r>
            <a:r>
              <a:rPr lang="en-US" b="1" dirty="0">
                <a:solidFill>
                  <a:srgbClr val="FF0000"/>
                </a:solidFill>
              </a:rPr>
              <a:t>energy</a:t>
            </a:r>
            <a:r>
              <a:rPr lang="en-US" dirty="0"/>
              <a:t> in atmosphere.</a:t>
            </a:r>
          </a:p>
          <a:p>
            <a:r>
              <a:rPr lang="en-US" dirty="0"/>
              <a:t>30% of energy is </a:t>
            </a:r>
            <a:r>
              <a:rPr lang="en-US" b="1" dirty="0">
                <a:solidFill>
                  <a:srgbClr val="FF0000"/>
                </a:solidFill>
              </a:rPr>
              <a:t>reflected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back to space </a:t>
            </a:r>
            <a:r>
              <a:rPr lang="en-US" dirty="0"/>
              <a:t>(lost).</a:t>
            </a:r>
          </a:p>
          <a:p>
            <a:r>
              <a:rPr lang="en-US" dirty="0"/>
              <a:t>20% of energy is </a:t>
            </a:r>
            <a:r>
              <a:rPr lang="en-US" b="1" dirty="0">
                <a:solidFill>
                  <a:srgbClr val="FF0000"/>
                </a:solidFill>
              </a:rPr>
              <a:t>absorbed by atmosphere.</a:t>
            </a:r>
          </a:p>
          <a:p>
            <a:r>
              <a:rPr lang="en-US" dirty="0"/>
              <a:t>50% of energy is </a:t>
            </a:r>
            <a:r>
              <a:rPr lang="en-US" b="1" dirty="0">
                <a:solidFill>
                  <a:srgbClr val="FF0000"/>
                </a:solidFill>
              </a:rPr>
              <a:t>absorbed by surface </a:t>
            </a:r>
            <a:r>
              <a:rPr lang="en-US" dirty="0"/>
              <a:t>– land and ocean.</a:t>
            </a:r>
          </a:p>
          <a:p>
            <a:pPr>
              <a:buNone/>
            </a:pPr>
            <a:r>
              <a:rPr lang="en-US" dirty="0"/>
              <a:t>Energy is </a:t>
            </a:r>
            <a:r>
              <a:rPr lang="en-US" b="1" dirty="0">
                <a:solidFill>
                  <a:srgbClr val="FF0000"/>
                </a:solidFill>
              </a:rPr>
              <a:t>transferred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within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between</a:t>
            </a:r>
            <a:r>
              <a:rPr lang="en-US" dirty="0"/>
              <a:t> systems</a:t>
            </a:r>
          </a:p>
          <a:p>
            <a:endParaRPr lang="en-US" dirty="0"/>
          </a:p>
        </p:txBody>
      </p:sp>
      <p:pic>
        <p:nvPicPr>
          <p:cNvPr id="52226" name="Picture 2" descr="https://encrypted-tbn0.gstatic.com/images?q=tbn:ANd9GcTQnmphnI5ZKUDTqzy9G5SSD-AjBLCKAndnCZ6DQZ2adDD-UOW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4314590"/>
            <a:ext cx="3490781" cy="23742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534400" cy="1417638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SOLAR ENERGY IN DIFFERENT WAVELENGTHS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8001000" cy="5029200"/>
          </a:xfrm>
        </p:spPr>
        <p:txBody>
          <a:bodyPr>
            <a:normAutofit/>
          </a:bodyPr>
          <a:lstStyle/>
          <a:p>
            <a:r>
              <a:rPr lang="en-US" dirty="0"/>
              <a:t>Produces mostly </a:t>
            </a:r>
            <a:r>
              <a:rPr lang="en-US" b="1" dirty="0">
                <a:solidFill>
                  <a:srgbClr val="FF0000"/>
                </a:solidFill>
              </a:rPr>
              <a:t>infrared </a:t>
            </a:r>
            <a:r>
              <a:rPr lang="en-US" dirty="0"/>
              <a:t>(IR) light, </a:t>
            </a:r>
            <a:r>
              <a:rPr lang="en-US" b="1" dirty="0">
                <a:solidFill>
                  <a:srgbClr val="FF0000"/>
                </a:solidFill>
              </a:rPr>
              <a:t>visible</a:t>
            </a:r>
            <a:r>
              <a:rPr lang="en-US" dirty="0"/>
              <a:t> light, and </a:t>
            </a:r>
            <a:r>
              <a:rPr lang="en-US" b="1" dirty="0">
                <a:solidFill>
                  <a:srgbClr val="FF0000"/>
                </a:solidFill>
              </a:rPr>
              <a:t>ultraviolet </a:t>
            </a:r>
            <a:r>
              <a:rPr lang="en-US" dirty="0"/>
              <a:t>(UV) light.</a:t>
            </a:r>
          </a:p>
          <a:p>
            <a:r>
              <a:rPr lang="en-US" b="1" dirty="0">
                <a:solidFill>
                  <a:srgbClr val="FF0000"/>
                </a:solidFill>
              </a:rPr>
              <a:t>Fusion</a:t>
            </a:r>
            <a:r>
              <a:rPr lang="en-US" dirty="0"/>
              <a:t> in the sun’s core gives off high energy </a:t>
            </a:r>
            <a:r>
              <a:rPr lang="en-US" b="1" dirty="0">
                <a:solidFill>
                  <a:srgbClr val="FF0000"/>
                </a:solidFill>
              </a:rPr>
              <a:t>gamma rays </a:t>
            </a:r>
            <a:r>
              <a:rPr lang="en-US" dirty="0"/>
              <a:t>but their frequencies are mostly only within the IR/visible light/UV spectrum by the time they reach the Sun’s </a:t>
            </a:r>
            <a:r>
              <a:rPr lang="en-US" b="1" dirty="0">
                <a:solidFill>
                  <a:srgbClr val="FF0000"/>
                </a:solidFill>
              </a:rPr>
              <a:t>surface</a:t>
            </a:r>
            <a:r>
              <a:rPr lang="en-US" dirty="0"/>
              <a:t>.</a:t>
            </a:r>
          </a:p>
        </p:txBody>
      </p:sp>
      <p:sp>
        <p:nvSpPr>
          <p:cNvPr id="53250" name="AutoShape 2" descr="data:image/jpeg;base64,/9j/4AAQSkZJRgABAQAAAQABAAD/2wCEAAkGBhMQERUSEBQWEhAVFRcUFRQYFRYVFRYVFBUXFRQWFRUXHiYeGBsjGRUUHy8gIycpLSwtFR8xNTAqNiYtLCkBCQoKDgwOGg8PGDUkHyAsKSkpLCk1KSwpKSwpKSkpLCwpKSwsLCkpKSkvKSkwKS41KSkuKSkpLCwuKSkpLCksKf/AABEIALIBGwMBIgACEQEDEQH/xAAcAAACAwEBAQEAAAAAAAAAAAAABAEDBQIGBwj/xABLEAACAQIDAwQNCQgBAwQDAAABAgMAEQQSIQUTMSJBUZMGFSMyUlNUYXGBkZLSFBYzQmKk0dPiB0Nyc4KhsbI0o7PBJGOiwhc1ZP/EABoBAQADAQEBAAAAAAAAAAAAAAADBAUCBgH/xAArEQEAAgIABAQEBwAAAAAAAAAAAQIDBAUxQUIREiFSE1GhsQYUFSIzU5H/2gAMAwEAAhEDEQA/APt8jEAkAsegWufML6V5nZ3ZhNLNLG2AxUQjy2zbnM+a92HdMpUWAurNqdbc/qK5oMzt3J5Jifu/5tHbuTyTE/d/za1L0XoMvt3J5Jifu/5tHbuTyTE/d/za1L0ZqDL7dyeSYn7v+bR27k8kxP3f82tW9Regy+3cnkmJ+7/m0du5PJMT93/NrVJqL0GX27k8kxP3f82jt3J5Jifu/wCbWrUZqDL7dyeSYn7v+bR27k8kxP3f82tW9FAhhdotI2VsPNELXzPusvo5EjG+vRzVnYbsglyqHgbNkDEnMA2rKQLIbOShOXhZhrW/ei9BhS9kUqlwcMeTz5yQTkZiBZCdSLLprfmOh6bbcmb6FiM2U6nQAycoHLqSEXTpa163Kg0GHD2SM0LyLCWZGRQgbmkVGuxZRlyh9bXHJ49HI7JJcwHyWTVgLk2speRCTcd93PNlF9GGutbMGGSPRAFBJJAAAueJ056uoPPfOlxYNDyjluquzMGchFBBjGhkZBfmBLG1jWjitpujZRh5pRYHMm6y+jlyKf7UyMDHmLhVDkglrC5IFgSefQkVfQZXbuTyTE/d/wA2jt3J5Jifu/5tal6mgyu3cnkmJ+7/AJtHbuTyTE/d/wA2tWigyu3cnkmJ+7/m0du5PJMT93/NrUvRegy+3cnkmJ+7/m0du5PJMT93/NrVooMrt3J5Jifu/wCbR27k8kxP3f8ANrVqL0GX27k8kxP3f82jt3J5Jifu/wCbWpepoMyLbDsQDhcQoJAzHcWF+c2lJsPMK06KKArx8TF1xUbM3dcQqnluCI3xT4YhGBvH3KH6trHXiTXsK8bgG/8AVZTwZoz7MRtKX/KLQX4jFM0GEMjkSpEMTIVZlDGARrLcA8pbynkm4OnRTmOlb5ahuwWNYwdTkb5SZkIKg2JDRQm5Gl9OJpFos8cgtqkGNjA8xnKr7RCPZTM0xk+UOBbd4jCi54FUGHmYj1SsPSDQXSuxxO8DEBJlgIucpRoS3C9gTJJGb/YAqNsTEykhmX5PHHMeIUiSU5weYndwuPNvL0TLmgd//wCtXJH/ALGJRf8AEVvVXcmEM6Y5G4SZoVIOpX5OgPoOd5B6hQP7YlZYXKGzlcqHod+Sh94ilsLhxBOI0zbt4i1ixYB4mUE3Yk3YSC/8F/TxisWs8WGIN1nkhkUrciyL8pBuOCndAXPhAc9M7S5LwPwAlyk+aRGUD393Qd7ZnKwvlOVzZEPGzyMEQ2PHlMNKVTDDDyx5CwjkzRspZmBcKXRzmJ1ssgJ4nML3sLW7V5TwR2uGmBbzCJHlVusSMf1CutugiBnFy0dpgALk7phIVA+0FK/1UGhWPBhFxDSvISyBzHGAzKFEYCueSe/3okGbiABa2t9HFYtY42kJ5KoXJ8yjN/gVXsrDGOFFbvwozHpc6ufWxJoK9kSHKyOSzxyMhJ4kd9GT0ndslz03p+s4cjFW5pY83mzwkKdekrIvqjNX7Sxe6iZwLsBZFJsGdiFjW/Ndio9dAlHhlxMsjvdokJjRcxCkr9I5AOpz8jXhuza1ze7ZchVpIGJJjIKEsWZonuULE6mxEiXJJO7uTrTGzsHuYkjuWKqAWNrs31nNtLsbk+c0ttIbt45hwB3cn8uUgX/pcIb8wz0GlSW1MQyqEjNpZGCIeOW9y78COSgY66EgDnp01m4Eb2V5j3q3hi9Cnur/ANTgL6IgRxoOJtjZVzQs6zjVWMjtmPHLJckMp4eYHk2sLPYLFiWNXW4DC9jxB51PQQbgjpFX1mYcbmdk/dy3kToEgtvV9ejjnJMhoNOs/ak7EpDGSskhPKABKRrbeOL8+qqOOrqbEA087hRcmwAuSeAA4k1n7IQvmnYENLbKDoViW+7W1hYm5c31BkI5hQcS7GCLmw+ZZlF1Jkdg5H1ZcxOcG1rm5F7jWnsFixKiut7MOB0IPAqw5iCCCOkGr6y4+44gr+6nJZfszAXdePB1GYADijk99QalVYnELGpdzlVQST0AC5qy9ZksZnmyn6GFgSPDlFmUfwpo3nYrwyG4c4bAGYbzEBgW1WEsQsangHVTZn4Ek3sbgG2p5nj+SHeKT8n/AHqsxYRjxiFicqjTMvAC5FrG+wBUMt6ABqay8Axgf5O18ti0J6UHGK/SlxbpUjiVY1qUEM1uNZOHiOKJke4gv3JAxUOvjHy2uG1spJGWx4mw7x/d33A+jADTm2hU97EDwu31uPJBFuWCNMC1Bk4nAmDuuHDEDv4cxKunPkUk5XAuRa2Y6HiCunBOrqHUhlYBlI4EEXBFWVkxD5NLlJ7hMxKcLRynVkuPqubsL/WLC/KUANaiiigg1jYXYDJNHIXBCxkOApBaS7lWBvooE02lj3y66a62IxCxqXchUUXLE2AHSTWf86MJ5RF74oJwWyDHLO7MGWSwVQCCq8pmDEk5iXkkNwBoQOa5qwmwmXCPh3ku7q6mRVy2uMkZCknVUCc+pW+l7VZ86MJ5RF74o+dGE8oi98UHceyf/TGByLurh2UEAvKWaRlBJtymY8au2ZgjFGFZszks7sAQC7sXYgEmwuxsL6AAUt86MJ5RF74o+dGE8oi98UBgNkNG6lmBSNWSFQCMqswPK1sSFVUFuAB8LRvaGD3sZS+U3DK3HK6MHRrc9mUG3PalPnRhPKIvfFHzownlEXvigtw+CkMoklZSVUoirmtyiC7Nc6k5VA0011N6eYXrM+dGE8oi98UfOjCeURe+KDhdlSlFhZ03ClRorZ2RDdUNyQNAoZtcwvot9Nesv50YTyiL3xR86MJ5RF74oGNo4EyhSrZJI2zo1iQDlZCGUEZlKswtfnBFiAarXBSO6tMy5EOYIoOrC9mZm4gXuBbiAbmq/nRhPKIvfFXxbYidHeJ1lVAScrA6gXtfmoHRVWJw6yIyOAyMpVlPAqwsQfUaQTsjiN++uucsMjaCNirtw70MCL8/ooXsiiJK8q4NiMrXHKCknTgGIB/DWgBg8Rl3e+Ui1t7lO9twva+XPb63C/1eatDDYdY0VEFlUBVHQALAVmHsogFrkgEZr5W0GZUOYW5PKdBY68r01dLt6JE3jkoobIbqwIa2axFr6jh03AHGg0aWx2CEqgXyspDIw4qw4Hz6EgjnBI56SPZRADqxtYnNlbJoUHfWtrvYrdOcWvVUvZbCrW1y2e7WN8yFBlC2u1wzH+jzigYl2fLKMkzJuvrqisN55jmY5VPArrcG1+nTtWVL2SwqrHlHISGsraG4UcRwYkAHgav2dtZZlZrFMt7g8wDMoPoOQ0D1L47BiVCpuOBDDvlZSGVh5wQDrp03pMdlGE8oi98UfOjCeURe+KDo4fEkZTJGvS6o2Y/wqzEKfOcw81N4PCLEgRBZRc9JJJLMxPOSSSTzkmkvnRhPKIvfFHzownlEXvig1KKy/nRhPKIvfFHzownlEXvigax+AEy2JKsCGV10ZGHBlPTqRY3BBIIIJFU7rE2tniv4eR/+3m4/1eqq/nRhPKIvfFHzownlEXvigcwWD3a2uXYm7O1szMeJNtBwAsNAABTFZfzownlEXvij50YTyiL3xQalU4zCLKjI4urCx1II5wQRqCDYgjUEA0j86MJ5RF74o+dGE8oi98UDGEgmU5ZHWRANGy5ZPNmscrHjcgL6KcrBwvZzgpMQcKs6fKNCqE2zg3IMZ4PwOgNxbUVvUEEUWqapnxiIQHYKWNlubXJIAA9ZA9YoLbUWpaXacSkq0ihlFyCRcC6jh6WT3l6RXJ2vCAx3qWVc7HMLBbA5ieizKb9DDpoG7UWqM1TmoC1FqXXacRUuJFKqbE3FgdLD13Fum4rqHHRubI6scqvoQeS98jeg2Nj5qC61FqMwoBoC1Fqmigi1Q8YIIOoOhHSK5lxCqVDEAscq35zYmw89gT6q4w+NSQExsHANiQb62Bt7CD6xQVvsqFuMaHW+qKdSSTxHSSfWaG2TCTcxRk5s9yik5hwbhx8/Gmr1NAoNkwgZRGgFrCyhbC4bk2GnKAOnOAeaowOyY4U3ajk5s2oXvr3vYAAHQcBzV12zi5PdF5TFV1GrK2RgPOGsvpIFQm1oWy2kQ5iQvKGpFuHvL7w6RQSNlxZs+7TPly5si5svJOW9r25K6fZHRXLbIhNwYoyGJLcheUSQSTpqSQD6hTeapoM/E7BhkdXZBdTmAyrYnTU6cdBwte1jcaU5Fh1XvQBfoAHSebzk+2uVxiFygYF11K31HDj7R7R01xDtKJ8uV1bMSFsb3IGYgerX0a0DFqLUZqAaAtRapqqDFJIMyMGW7LcG4zIxVx6QwIPnBoLLUWoDVNBFqLVNVjEKWKBhnUBivOAxIUnzEq3sNB3ai1F6mgi1Fq4mnVBdyFFwLnQXYhVHrJA9dUSbXhXNmlQZTZrsNDrx91vdPQaDuHARozuiKryG7sAAzkAKCzcWsAAL8AAKYqM1TQFIbQ2XvWVs1rKUbS90ZkZgNdD3NddeJ06HZI8wINwD0Eg+ojUUr2rTwpeul+KgUl2IzPn3gBDCQcjTeWQEkX1UhLZebMdbgWW+b4Ikh3h1hZe9Fx8oXIz34HWMkLpa55rW1O1aeFL10vxVyNjpcteS5ABO+lvYXIHfec+2gr2nsffm+coQrKLX+sCCePQf7Vbs3Z24UqGLAkEX5rIqkD0lS3pc1PatPCl66X4qO1aeFL10vxUCUGwSiBBIOSIgpycBAVMQIvY8Gva182mWwprB7P3Z77MciqfUztm9Zc6eau+1aeFL10vxUsmzF3zcqT6NP30vhSfaoFo+xYDLaVuSEA4/VVwef6zOGN+dRW6BSnatPCl66X4qO1aeFL10vxUDlFJ9q08KXrpfio7Vp4UvXS/FQWYvCbzLrbKwb02BFv71mxbICruWfMSEIsuXucBQBWsdSbi5578LaU92rTwpeul+KlpNmLvk5Un0cn76XwovtUBgdh7qQSbxma1je+vfcdftL7grVpPtWnhS9dL8VZ+38Lu4GZHlVgDY76XoPS1BdiNg59M5CkvnFtSry72wN+SQRa/QfRagbFs4zSXZypbkAZhDuygGvJPcxc63zHhpbR7Vp4UvXS/FXJ2QhIN5Li9jvpefj9agVxPY9vGLGRhds5AvbRXUDj9se4K0sJBu41S5bKoW54mwtc1T2rTwpeul+KjtWnhS9dL8VBRLscs7MW5LB1y24CTJvOVe50TTozHjYWqh2YI3Qu+Z2mL6LYFhhzEBbW3IS978QeFwA52rTwpeul+KuX2OhIJMlwbju0uhsRpyugkeugVn7H87Es5sXz8Dfvr2Y5rEWuo0GhtrWnhYciKhJYqoXMeJsLXPnPGqO1aeFL10vxUdq18KXrpfioHKyJ9nBUWPN307uLglSZGkkysARoMxI14qDRsfBB8PC7NKWaKNmO+l1JQEnvummX2OhtcyGxuO7S6GxF++6CfbQVbO2NuXLBy1xYgk8bLrx6VY/wBZ9enSfatPCl66X4qO1aeFL10vxUDlJzoEZpWPfCOK1uBLsFPrMgHqo7Vp4UvXS/FXMmx42FiZCLg/TS8VIIPfcxANBxsfZHycMM7OCF0N9MtwTqTqbj2Vo0n2rTwpeul+KjtWnhS9dL8VBbjcLvEK3tcqb/wsG/8AFZOL2NlvIZLBc5XkXyrKXzg68r6Q2PNYcdb6PatPCl66X4q5k2QjCxMhB4jfS/FQUT7CDOrh2XKEAFzwQk9PPp7BWoKWTZygghpLg31llI9YLWNNUBSG1VchcgYi/KCNlY6HLrcaZrXsQfVcF+ig8+Z8bayxrcLxazahL8Q4zEtodFtfnGtdmfGg94hWyjhrqvLYd01sb2XnuBfnrdooMaTEYrIjBBmKAutlJDlgCAN4BoM2mY+k2sTZ2MxDsu8RRHy1Yr0pYBtTcAsH0AOljetmigKVT6d/5cf+0lNUqn07/wAuP/aSgarN20spVdxfNnBaxUcixzjlc5Gi9DFSbAGtKig89itoYxLMYlKXcsBY2VRKVF89yTkhAsp1l4CxtqbMklObfKFIIy24EZRfnP1s3G3NpTtFAVmbXR2uIjaU4ecRm9rOd2EN+bW1adJYuLPIq3IzRSi4NiLtELg8x89BkSyYoStIoyxEpdXZCEXNZyQHsCFJbQ66eijaUszYSQzoEaxsAfM3EAkDm1vr0DhTXzfOoMzsGAzX1JITKSOYXNyRbXS1rUptTZm5w0l3aQlbFmJJ5O8I4k68v+3qoPS0htbe2UwasG1B4WyOBfUXGYroDzU/RQebj+WoJGyhiWBVe+t3NQcoMoAGZTpcfSE625V7YnGBrbtCluPEgmQjhn1sgU8178eat2igT2Mjrh4RNfeiKMSXOY5wgz3a5ub31ub05RRQFFFFAhsD/iwfyYv9Fp+kNgf8WD+TF/otP0Hn8QcWkkrRrnVmXdg2IACNfi4td8o04A8DrXAmxgLtu76mw5NtEjyhV3uozZxcleBNuF/R0UGRjsRila0UaOmW9y9iGsTltcXF1K36ZUPBWpZsVjsukSFrm1yASMzBdA5A5KqTr+9HgmvQUUCuz3kK91GV8zafZzHKdCfq256aoooCiiigKKKKAoriUkDki55gTa/r5qX303i16z9FA3RSm+m8WvWfoo303i16z9FA3RSm+m8WvWfoo303i16z9FA3SqfTv/Lj/wBpKjfTeLXrP0VSu+EjPu1sVVfpDfklyfqfaFBo0UpvpvFr1n6KN9N4tes/RQN0UpvpvFr1n6KN9N4tes/RQN0rJ9On8uT/AGiqN9N4tes/RVLb4yK+7WwVl+k8IofA+yaDRrJ7KP8AjP6D/qab303i16z9FZfZLLL8ne8agWP7y/1T9mg36KU303i16z9FG+m8WvWfooG6KU303i16z9FG+m8WvWfooG6KU303i16z9FG+m8WvWfooG6KU303i16z9FG/m8WvWfooK9gf8WD+TF/otOSyZQSeABPs1rO2ak0UMcZjQlI0QkSGxKqASOR5qveSUggxLY6Hun6KCnA9kUMqK4cKHGZQStytyARlJDA2NrE3rrB7dhkCESLmcKQtxm5YBAsOexpY7IGncFFtRadwAQSQwAGjAsbHiL11BszdlSkCgr3vdmIGmXQEWFxx6eegax+0xCRdGYEElly2ULqxN2B0GugNXQYsOucXtdhrzhWIuPMbXHmIqiQSMQWiQkAj6Q8G0P1KiFHRBGsKKiqFVRJoFAsAOR0CgXw3ZNE4U3KlzGADlJvNfJqpK/VPA1sVkNs67K5w8ZdRlVt4bgExkgHLcaxR+4Kc303i16z9FA3VWKxAjRnbgoLHpsBfQc5qnfTeLXrP0VVOskgyvCjLcGxk05JBH1NdQKCpeyOElRc3bchRY3JnvkHpABJHMNTWqKx4tkqGB+TxrqeUHJIzlWbLydNUQ2Fu9rYFAUUUUBRRRQFFFFAUUUUBRRRQFFVT4pE1dlUfaYD/NUdtI/q5n/gR3HtUEUDlFKfLHPewt6WZFH9iW/tXPd28VH78vP/RbSgdrJ7KP+M/oP+ppr5G576Z/QoRR/gt/ejtVHzgv/GzScQQe/JtoTQOUUn2rTmzL/DI6j2BrUHAt9WaRR0chv91JoHKKTMMw4SIR9qIk+1XAHsqDJOPqRsOc7xlPqXIf80DtFJ/LXHGGT0gxkerlX/tU9s05w49MUlvbltQN0Uqm1ISbCRL9GZb+y96ZVr6jhQTRRRQFFFFAUUUUBRRRQFFFFAUUUUBRRRQFQamoNBXNiVQXdgo6SQB/el+2qfVzPfgUR3Xp75QVHtr884+ZvlEz5mz76Vc2ZgwAlYABr3t5q4+Xy+Om66T4qtxqzPVdjTmer9GLimPCN/XkH/20rkyTHgsajpLMx90KP81+dfl0vjpuuk+KuTj5fHTddJ8VdflJ+b5OpMdX6LOGlbvpcv8AAig//PPU9rFOrNIx88jgH0opC/2r85dsZvHTdbJ8VVttKbx03XSfFXUaNp7le1PK/SsOAjTvEVT0hQP8VfevzGm0pvHTddJ8VXrtCbx0vWyfjX2dC0dynfPFOj9K3ovX5tG0ZvGy9Y/41emPl8bJ1j/jXE6Vo6qNuJ1r2vuWJwE+8Zo3GXlbsEnQujZrjg3dBGRfhdqVfZuLu5UoCzbwXOZQwSNV+qDxQ31ta2lfHVx0vjJOsf8AGr0xknjJPfb8ainBMdUU8YpHbL7FiMNiQiOCGlRJA1tMxJUpYDQnk681+ao2fhcSWDuxUMwLKcobKpAW9l4leIFhw4V8iXFyeMf32/GtPASsRqzH0sx/81UzW+FHjLrFxamS3lisvs9FfMsMt+P+a0oMOp5hWNn4xTDzrLVx3i/J7ugmvJrhEy96PZSGKw68wtWfX8T4pnw+HP0Xqas26vcsoIsRceeljsmG990gPSFAb2jWvnGKFuBI9ZrMaRvCb3m/Gr2LjVMkelJXK8LtbufWe1ijUNID/NkI9SsxA9lSMJIOEzH+JYyP/iqn+9fIWlbwm95vxqtp28Nveb8asxxKs9qT9HvPdD7CFnHPG39LJr6czf4qRPL9aNbfZkufYyj/ADXxhsQ/hv77fjVT4l/Df32/GpY3ono7jgt574fb2xLD9259BT4q47aKNGWQE/8AtSEetlUge2vhr4uTxj++340vJi5PGSdY/wCNTV2Yno7jgWSe+H3tdqRE23iZvBLAN61OopkSV+cMRjZbEb2UjoMrkf5rT/Zu5XaWHVSQrPIWUEgN3CU6gaHUA1PW8SZuBZMWK2Tzx6RM/wCPv1FQKmu3nxRRRQFFFFAVBqag0H5q2h9NN/Pm/wC61UV6uf8AZ3j5HkdIQUeSR1O8jF1eRmBsWuNCKpb9nO0AwUwjMQSO6xcFtf63nFasZaeHNsRmx+HN5qoNep//ABntHxA62L4q4i/ZvtBhcQC1yPpYhwJB+t5q6jNT5ub5aTHN5Y1W1erk/ZrtAEAwC7Gw7rFxsW15Wmimg/su2j4gdbF8VSxnxx3M/JaJ5PKJV6V6KH9mO0TqIBxI+li4qSD9bpFWN+zbaC2vANSB9LEdTw+tXU7GL3MrNjtPKHnBTCVvj9mm0PEDrYvirqHsAxxLAQi6NlbukWhKq/hdDL7ajtmxz3MXJq5pn0pLFWr0rZfsBxyi5g0/mRHjp4VXr2A4/wAR/wBSL4qp3yVnqq208/slirWrs7gKvj7CMaSRuNRx7pFzi/hU/B2KYuNSWgNgCTZ4joNfDrM2om0ftSa2pnrk8ZpJjC1qYeqYNg4kcYG9+H46bhwEwOXcvcAHvouBJA1z+Y15Dd0894ny0mXqNes15nF72s7F1ovFKiEtC4ABJ5UXAC5+vSs2zZ24Qvr9qL468/j4VuRP8UtvDlpHOXnsXWS3GvR4nYWJLZRC1yCe/i4Agcc/npNuxHGeIPWQ/HW5raOxWPWktbHtYYj1vDEaqXrbj7E8W6hhAbMARy4hoRcaF64fsQxlwu4NyCe/i5rA65/OK0aa2WO2ViNzB74YTVU9ehbsJxviD1kXx1SnYVjWF1gNv5kQ4G3h1argye1LG9r++HnXqiSvRz9hONUqDDq7ZV7pFqQrP4XQreyob9nuPP7j/qxfFVqmK8dE1d/W/sh5DEVsfs7/AP2eF/jk/wCxLTbfs72g98sA0JBvLENR/VWn2Idg+NwuPw0s8QWJXfMwkRrZoZFGgN+JA9dXKVmINvf1ra161yR4zWfs+wCpqBU1O8EKKKKAooooCiiigzdr7bjw2QORmdlVVuL2LqjNboBdfWyjnpbD7Y3kqqYwGHJJz3ymQOwyiwzAiLU8x6bGtiSEN3wBsQRcXsQbgjz3APqqqPZ8akFUUFbhbKBlData3C5J9tAg3ZPAOdtCQe5vplAYk6cLG961hVBwEfgLr9kc4t/jSmBQFqKKKAqDU0UGNidulHdSmq8oXa2aMKzM40txRgBfW2thU4TayZXkKFc27k0DMWEvc4yRbR+QAV1tYa0/2ti17mmrZzyF1fwjp32p189dJgkFwFUZmzGygXbjmPSbga0C2D21FK+7S5axbvGCkA5TZiLHW/sNaFVR4VFN1VQeGigacebz1bQFqLUUUBVOMxAjQuQSBzDUk8AAOck2A9NXVxLEGBVgCpFiCLgg8QQeIoMNtv7y0e7B3gdAC5AzRhd8r8m62zWHSRzXF2W7IYVyg5gTHHIBkY6SkrGLgWJJVtL81OHZcViN2liACMi2IXvQRbUCwtVj4NGNyqk6akAnk3K+wk29JoOcFjFmQOmqm/EEHQ24HUVfauYogosoAHQBYewV3QRaptRRQFZu19qmDXKGGV3blWYJGMzsBaxAFhqRqyjnrSrgxAm9he1r21t0eigyI9p55lR4wGR7E575ZGSW2TQZhkVwTpbNw0JFnzmg4Xbvsv0b8coe504ZSGv0U9Fs+NMuVEXKCFsqjKDqQLDQUDAR+Avujoy/409FBeKm1FFAUUUUBRRRQFFFFAUUUUBRRRQFFFFAUUUUBRRRQFFFFAUUUUBRRRQFFFFAUUUUBRRRQFFFFAUUUUBRRRQFFFFAUUUUBRRR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2" name="AutoShape 4" descr="data:image/jpeg;base64,/9j/4AAQSkZJRgABAQAAAQABAAD/2wCEAAkGBhMQERUSEBQWEhAVFRcUFRQYFRYVFRYVFBUXFRQWFRUXHiYeGBsjGRUUHy8gIycpLSwtFR8xNTAqNiYtLCkBCQoKDgwOGg8PGDUkHyAsKSkpLCk1KSwpKSwpKSkpLCwpKSwsLCkpKSkvKSkwKS41KSkuKSkpLCwuKSkpLCksKf/AABEIALIBGwMBIgACEQEDEQH/xAAcAAACAwEBAQEAAAAAAAAAAAAABAEDBQIGBwj/xABLEAACAQIDAwQNCQgBAwQDAAABAgMAEQQSIQUTMSJBUZMGFSMyUlNUYXGBkZLSFBYzQmKk0dPiB0Nyc4KhsbI0o7PBJGOiwhc1ZP/EABoBAQADAQEBAAAAAAAAAAAAAAADBAUCBgH/xAArEQEAAgIABAQEBwAAAAAAAAAAAQIDBAUxQUIREiFSE1GhsQYUFSIzU5H/2gAMAwEAAhEDEQA/APt8jEAkAsegWufML6V5nZ3ZhNLNLG2AxUQjy2zbnM+a92HdMpUWAurNqdbc/qK5oMzt3J5Jifu/5tHbuTyTE/d/za1L0XoMvt3J5Jifu/5tHbuTyTE/d/za1L0ZqDL7dyeSYn7v+bR27k8kxP3f82tW9Regy+3cnkmJ+7/m0du5PJMT93/NrVJqL0GX27k8kxP3f82jt3J5Jifu/wCbWrUZqDL7dyeSYn7v+bR27k8kxP3f82tW9FAhhdotI2VsPNELXzPusvo5EjG+vRzVnYbsglyqHgbNkDEnMA2rKQLIbOShOXhZhrW/ei9BhS9kUqlwcMeTz5yQTkZiBZCdSLLprfmOh6bbcmb6FiM2U6nQAycoHLqSEXTpa163Kg0GHD2SM0LyLCWZGRQgbmkVGuxZRlyh9bXHJ49HI7JJcwHyWTVgLk2speRCTcd93PNlF9GGutbMGGSPRAFBJJAAAueJ056uoPPfOlxYNDyjluquzMGchFBBjGhkZBfmBLG1jWjitpujZRh5pRYHMm6y+jlyKf7UyMDHmLhVDkglrC5IFgSefQkVfQZXbuTyTE/d/wA2jt3J5Jifu/5tal6mgyu3cnkmJ+7/AJtHbuTyTE/d/wA2tWigyu3cnkmJ+7/m0du5PJMT93/NrUvRegy+3cnkmJ+7/m0du5PJMT93/NrVooMrt3J5Jifu/wCbR27k8kxP3f8ANrVqL0GX27k8kxP3f82jt3J5Jifu/wCbWpepoMyLbDsQDhcQoJAzHcWF+c2lJsPMK06KKArx8TF1xUbM3dcQqnluCI3xT4YhGBvH3KH6trHXiTXsK8bgG/8AVZTwZoz7MRtKX/KLQX4jFM0GEMjkSpEMTIVZlDGARrLcA8pbynkm4OnRTmOlb5ahuwWNYwdTkb5SZkIKg2JDRQm5Gl9OJpFos8cgtqkGNjA8xnKr7RCPZTM0xk+UOBbd4jCi54FUGHmYj1SsPSDQXSuxxO8DEBJlgIucpRoS3C9gTJJGb/YAqNsTEykhmX5PHHMeIUiSU5weYndwuPNvL0TLmgd//wCtXJH/ALGJRf8AEVvVXcmEM6Y5G4SZoVIOpX5OgPoOd5B6hQP7YlZYXKGzlcqHod+Sh94ilsLhxBOI0zbt4i1ixYB4mUE3Yk3YSC/8F/TxisWs8WGIN1nkhkUrciyL8pBuOCndAXPhAc9M7S5LwPwAlyk+aRGUD393Qd7ZnKwvlOVzZEPGzyMEQ2PHlMNKVTDDDyx5CwjkzRspZmBcKXRzmJ1ssgJ4nML3sLW7V5TwR2uGmBbzCJHlVusSMf1CutugiBnFy0dpgALk7phIVA+0FK/1UGhWPBhFxDSvISyBzHGAzKFEYCueSe/3okGbiABa2t9HFYtY42kJ5KoXJ8yjN/gVXsrDGOFFbvwozHpc6ufWxJoK9kSHKyOSzxyMhJ4kd9GT0ndslz03p+s4cjFW5pY83mzwkKdekrIvqjNX7Sxe6iZwLsBZFJsGdiFjW/Ndio9dAlHhlxMsjvdokJjRcxCkr9I5AOpz8jXhuza1ze7ZchVpIGJJjIKEsWZonuULE6mxEiXJJO7uTrTGzsHuYkjuWKqAWNrs31nNtLsbk+c0ttIbt45hwB3cn8uUgX/pcIb8wz0GlSW1MQyqEjNpZGCIeOW9y78COSgY66EgDnp01m4Eb2V5j3q3hi9Cnur/ANTgL6IgRxoOJtjZVzQs6zjVWMjtmPHLJckMp4eYHk2sLPYLFiWNXW4DC9jxB51PQQbgjpFX1mYcbmdk/dy3kToEgtvV9ejjnJMhoNOs/ak7EpDGSskhPKABKRrbeOL8+qqOOrqbEA087hRcmwAuSeAA4k1n7IQvmnYENLbKDoViW+7W1hYm5c31BkI5hQcS7GCLmw+ZZlF1Jkdg5H1ZcxOcG1rm5F7jWnsFixKiut7MOB0IPAqw5iCCCOkGr6y4+44gr+6nJZfszAXdePB1GYADijk99QalVYnELGpdzlVQST0AC5qy9ZksZnmyn6GFgSPDlFmUfwpo3nYrwyG4c4bAGYbzEBgW1WEsQsangHVTZn4Ek3sbgG2p5nj+SHeKT8n/AHqsxYRjxiFicqjTMvAC5FrG+wBUMt6ABqay8Axgf5O18ti0J6UHGK/SlxbpUjiVY1qUEM1uNZOHiOKJke4gv3JAxUOvjHy2uG1spJGWx4mw7x/d33A+jADTm2hU97EDwu31uPJBFuWCNMC1Bk4nAmDuuHDEDv4cxKunPkUk5XAuRa2Y6HiCunBOrqHUhlYBlI4EEXBFWVkxD5NLlJ7hMxKcLRynVkuPqubsL/WLC/KUANaiiigg1jYXYDJNHIXBCxkOApBaS7lWBvooE02lj3y66a62IxCxqXchUUXLE2AHSTWf86MJ5RF74oJwWyDHLO7MGWSwVQCCq8pmDEk5iXkkNwBoQOa5qwmwmXCPh3ku7q6mRVy2uMkZCknVUCc+pW+l7VZ86MJ5RF74o+dGE8oi98UHceyf/TGByLurh2UEAvKWaRlBJtymY8au2ZgjFGFZszks7sAQC7sXYgEmwuxsL6AAUt86MJ5RF74o+dGE8oi98UBgNkNG6lmBSNWSFQCMqswPK1sSFVUFuAB8LRvaGD3sZS+U3DK3HK6MHRrc9mUG3PalPnRhPKIvfFHzownlEXvigtw+CkMoklZSVUoirmtyiC7Nc6k5VA0011N6eYXrM+dGE8oi98UfOjCeURe+KDhdlSlFhZ03ClRorZ2RDdUNyQNAoZtcwvot9Nesv50YTyiL3xR86MJ5RF74oGNo4EyhSrZJI2zo1iQDlZCGUEZlKswtfnBFiAarXBSO6tMy5EOYIoOrC9mZm4gXuBbiAbmq/nRhPKIvfFXxbYidHeJ1lVAScrA6gXtfmoHRVWJw6yIyOAyMpVlPAqwsQfUaQTsjiN++uucsMjaCNirtw70MCL8/ooXsiiJK8q4NiMrXHKCknTgGIB/DWgBg8Rl3e+Ui1t7lO9twva+XPb63C/1eatDDYdY0VEFlUBVHQALAVmHsogFrkgEZr5W0GZUOYW5PKdBY68r01dLt6JE3jkoobIbqwIa2axFr6jh03AHGg0aWx2CEqgXyspDIw4qw4Hz6EgjnBI56SPZRADqxtYnNlbJoUHfWtrvYrdOcWvVUvZbCrW1y2e7WN8yFBlC2u1wzH+jzigYl2fLKMkzJuvrqisN55jmY5VPArrcG1+nTtWVL2SwqrHlHISGsraG4UcRwYkAHgav2dtZZlZrFMt7g8wDMoPoOQ0D1L47BiVCpuOBDDvlZSGVh5wQDrp03pMdlGE8oi98UfOjCeURe+KDo4fEkZTJGvS6o2Y/wqzEKfOcw81N4PCLEgRBZRc9JJJLMxPOSSSTzkmkvnRhPKIvfFHzownlEXvig1KKy/nRhPKIvfFHzownlEXvigax+AEy2JKsCGV10ZGHBlPTqRY3BBIIIJFU7rE2tniv4eR/+3m4/1eqq/nRhPKIvfFHzownlEXvigcwWD3a2uXYm7O1szMeJNtBwAsNAABTFZfzownlEXvij50YTyiL3xQalU4zCLKjI4urCx1II5wQRqCDYgjUEA0j86MJ5RF74o+dGE8oi98UDGEgmU5ZHWRANGy5ZPNmscrHjcgL6KcrBwvZzgpMQcKs6fKNCqE2zg3IMZ4PwOgNxbUVvUEEUWqapnxiIQHYKWNlubXJIAA9ZA9YoLbUWpaXacSkq0ihlFyCRcC6jh6WT3l6RXJ2vCAx3qWVc7HMLBbA5ieizKb9DDpoG7UWqM1TmoC1FqXXacRUuJFKqbE3FgdLD13Fum4rqHHRubI6scqvoQeS98jeg2Nj5qC61FqMwoBoC1Fqmigi1Q8YIIOoOhHSK5lxCqVDEAscq35zYmw89gT6q4w+NSQExsHANiQb62Bt7CD6xQVvsqFuMaHW+qKdSSTxHSSfWaG2TCTcxRk5s9yik5hwbhx8/Gmr1NAoNkwgZRGgFrCyhbC4bk2GnKAOnOAeaowOyY4U3ajk5s2oXvr3vYAAHQcBzV12zi5PdF5TFV1GrK2RgPOGsvpIFQm1oWy2kQ5iQvKGpFuHvL7w6RQSNlxZs+7TPly5si5svJOW9r25K6fZHRXLbIhNwYoyGJLcheUSQSTpqSQD6hTeapoM/E7BhkdXZBdTmAyrYnTU6cdBwte1jcaU5Fh1XvQBfoAHSebzk+2uVxiFygYF11K31HDj7R7R01xDtKJ8uV1bMSFsb3IGYgerX0a0DFqLUZqAaAtRapqqDFJIMyMGW7LcG4zIxVx6QwIPnBoLLUWoDVNBFqLVNVjEKWKBhnUBivOAxIUnzEq3sNB3ai1F6mgi1Fq4mnVBdyFFwLnQXYhVHrJA9dUSbXhXNmlQZTZrsNDrx91vdPQaDuHARozuiKryG7sAAzkAKCzcWsAAL8AAKYqM1TQFIbQ2XvWVs1rKUbS90ZkZgNdD3NddeJ06HZI8wINwD0Eg+ojUUr2rTwpeul+KgUl2IzPn3gBDCQcjTeWQEkX1UhLZebMdbgWW+b4Ikh3h1hZe9Fx8oXIz34HWMkLpa55rW1O1aeFL10vxVyNjpcteS5ABO+lvYXIHfec+2gr2nsffm+coQrKLX+sCCePQf7Vbs3Z24UqGLAkEX5rIqkD0lS3pc1PatPCl66X4qO1aeFL10vxUCUGwSiBBIOSIgpycBAVMQIvY8Gva182mWwprB7P3Z77MciqfUztm9Zc6eau+1aeFL10vxUsmzF3zcqT6NP30vhSfaoFo+xYDLaVuSEA4/VVwef6zOGN+dRW6BSnatPCl66X4qO1aeFL10vxUDlFJ9q08KXrpfio7Vp4UvXS/FQWYvCbzLrbKwb02BFv71mxbICruWfMSEIsuXucBQBWsdSbi5578LaU92rTwpeul+KlpNmLvk5Un0cn76XwovtUBgdh7qQSbxma1je+vfcdftL7grVpPtWnhS9dL8VZ+38Lu4GZHlVgDY76XoPS1BdiNg59M5CkvnFtSry72wN+SQRa/QfRagbFs4zSXZypbkAZhDuygGvJPcxc63zHhpbR7Vp4UvXS/FXJ2QhIN5Li9jvpefj9agVxPY9vGLGRhds5AvbRXUDj9se4K0sJBu41S5bKoW54mwtc1T2rTwpeul+KjtWnhS9dL8VBRLscs7MW5LB1y24CTJvOVe50TTozHjYWqh2YI3Qu+Z2mL6LYFhhzEBbW3IS978QeFwA52rTwpeul+KuX2OhIJMlwbju0uhsRpyugkeugVn7H87Es5sXz8Dfvr2Y5rEWuo0GhtrWnhYciKhJYqoXMeJsLXPnPGqO1aeFL10vxUdq18KXrpfioHKyJ9nBUWPN307uLglSZGkkysARoMxI14qDRsfBB8PC7NKWaKNmO+l1JQEnvummX2OhtcyGxuO7S6GxF++6CfbQVbO2NuXLBy1xYgk8bLrx6VY/wBZ9enSfatPCl66X4qO1aeFL10vxUDlJzoEZpWPfCOK1uBLsFPrMgHqo7Vp4UvXS/FXMmx42FiZCLg/TS8VIIPfcxANBxsfZHycMM7OCF0N9MtwTqTqbj2Vo0n2rTwpeul+KjtWnhS9dL8VBbjcLvEK3tcqb/wsG/8AFZOL2NlvIZLBc5XkXyrKXzg68r6Q2PNYcdb6PatPCl66X4q5k2QjCxMhB4jfS/FQUT7CDOrh2XKEAFzwQk9PPp7BWoKWTZygghpLg31llI9YLWNNUBSG1VchcgYi/KCNlY6HLrcaZrXsQfVcF+ig8+Z8bayxrcLxazahL8Q4zEtodFtfnGtdmfGg94hWyjhrqvLYd01sb2XnuBfnrdooMaTEYrIjBBmKAutlJDlgCAN4BoM2mY+k2sTZ2MxDsu8RRHy1Yr0pYBtTcAsH0AOljetmigKVT6d/5cf+0lNUqn07/wAuP/aSgarN20spVdxfNnBaxUcixzjlc5Gi9DFSbAGtKig89itoYxLMYlKXcsBY2VRKVF89yTkhAsp1l4CxtqbMklObfKFIIy24EZRfnP1s3G3NpTtFAVmbXR2uIjaU4ecRm9rOd2EN+bW1adJYuLPIq3IzRSi4NiLtELg8x89BkSyYoStIoyxEpdXZCEXNZyQHsCFJbQ66eijaUszYSQzoEaxsAfM3EAkDm1vr0DhTXzfOoMzsGAzX1JITKSOYXNyRbXS1rUptTZm5w0l3aQlbFmJJ5O8I4k68v+3qoPS0htbe2UwasG1B4WyOBfUXGYroDzU/RQebj+WoJGyhiWBVe+t3NQcoMoAGZTpcfSE625V7YnGBrbtCluPEgmQjhn1sgU8178eat2igT2Mjrh4RNfeiKMSXOY5wgz3a5ub31ub05RRQFFFFAhsD/iwfyYv9Fp+kNgf8WD+TF/otP0Hn8QcWkkrRrnVmXdg2IACNfi4td8o04A8DrXAmxgLtu76mw5NtEjyhV3uozZxcleBNuF/R0UGRjsRila0UaOmW9y9iGsTltcXF1K36ZUPBWpZsVjsukSFrm1yASMzBdA5A5KqTr+9HgmvQUUCuz3kK91GV8zafZzHKdCfq256aoooCiiigKKKKAoriUkDki55gTa/r5qX303i16z9FA3RSm+m8WvWfoo303i16z9FA3RSm+m8WvWfoo303i16z9FA3SqfTv/Lj/wBpKjfTeLXrP0VSu+EjPu1sVVfpDfklyfqfaFBo0UpvpvFr1n6KN9N4tes/RQN0UpvpvFr1n6KN9N4tes/RQN0rJ9On8uT/AGiqN9N4tes/RVLb4yK+7WwVl+k8IofA+yaDRrJ7KP8AjP6D/qab303i16z9FZfZLLL8ne8agWP7y/1T9mg36KU303i16z9FG+m8WvWfooG6KU303i16z9FG+m8WvWfooG6KU303i16z9FG+m8WvWfooG6KU303i16z9FG/m8WvWfooK9gf8WD+TF/otOSyZQSeABPs1rO2ak0UMcZjQlI0QkSGxKqASOR5qveSUggxLY6Hun6KCnA9kUMqK4cKHGZQStytyARlJDA2NrE3rrB7dhkCESLmcKQtxm5YBAsOexpY7IGncFFtRadwAQSQwAGjAsbHiL11BszdlSkCgr3vdmIGmXQEWFxx6eegax+0xCRdGYEElly2ULqxN2B0GugNXQYsOucXtdhrzhWIuPMbXHmIqiQSMQWiQkAj6Q8G0P1KiFHRBGsKKiqFVRJoFAsAOR0CgXw3ZNE4U3KlzGADlJvNfJqpK/VPA1sVkNs67K5w8ZdRlVt4bgExkgHLcaxR+4Kc303i16z9FA3VWKxAjRnbgoLHpsBfQc5qnfTeLXrP0VVOskgyvCjLcGxk05JBH1NdQKCpeyOElRc3bchRY3JnvkHpABJHMNTWqKx4tkqGB+TxrqeUHJIzlWbLydNUQ2Fu9rYFAUUUUBRRRQFFFFAUUUUBRRRQFFVT4pE1dlUfaYD/NUdtI/q5n/gR3HtUEUDlFKfLHPewt6WZFH9iW/tXPd28VH78vP/RbSgdrJ7KP+M/oP+ppr5G576Z/QoRR/gt/ejtVHzgv/GzScQQe/JtoTQOUUn2rTmzL/DI6j2BrUHAt9WaRR0chv91JoHKKTMMw4SIR9qIk+1XAHsqDJOPqRsOc7xlPqXIf80DtFJ/LXHGGT0gxkerlX/tU9s05w49MUlvbltQN0Uqm1ISbCRL9GZb+y96ZVr6jhQTRRRQFFFFAUUUUBRRRQFFFFAUUUUBRRRQFQamoNBXNiVQXdgo6SQB/el+2qfVzPfgUR3Xp75QVHtr884+ZvlEz5mz76Vc2ZgwAlYABr3t5q4+Xy+Om66T4qtxqzPVdjTmer9GLimPCN/XkH/20rkyTHgsajpLMx90KP81+dfl0vjpuuk+KuTj5fHTddJ8VdflJ+b5OpMdX6LOGlbvpcv8AAig//PPU9rFOrNIx88jgH0opC/2r85dsZvHTdbJ8VVttKbx03XSfFXUaNp7le1PK/SsOAjTvEVT0hQP8VfevzGm0pvHTddJ8VXrtCbx0vWyfjX2dC0dynfPFOj9K3ovX5tG0ZvGy9Y/41emPl8bJ1j/jXE6Vo6qNuJ1r2vuWJwE+8Zo3GXlbsEnQujZrjg3dBGRfhdqVfZuLu5UoCzbwXOZQwSNV+qDxQ31ta2lfHVx0vjJOsf8AGr0xknjJPfb8ainBMdUU8YpHbL7FiMNiQiOCGlRJA1tMxJUpYDQnk681+ao2fhcSWDuxUMwLKcobKpAW9l4leIFhw4V8iXFyeMf32/GtPASsRqzH0sx/81UzW+FHjLrFxamS3lisvs9FfMsMt+P+a0oMOp5hWNn4xTDzrLVx3i/J7ugmvJrhEy96PZSGKw68wtWfX8T4pnw+HP0Xqas26vcsoIsRceeljsmG990gPSFAb2jWvnGKFuBI9ZrMaRvCb3m/Gr2LjVMkelJXK8LtbufWe1ijUNID/NkI9SsxA9lSMJIOEzH+JYyP/iqn+9fIWlbwm95vxqtp28Nveb8asxxKs9qT9HvPdD7CFnHPG39LJr6czf4qRPL9aNbfZkufYyj/ADXxhsQ/hv77fjVT4l/Df32/GpY3ono7jgt574fb2xLD9259BT4q47aKNGWQE/8AtSEetlUge2vhr4uTxj++340vJi5PGSdY/wCNTV2Yno7jgWSe+H3tdqRE23iZvBLAN61OopkSV+cMRjZbEb2UjoMrkf5rT/Zu5XaWHVSQrPIWUEgN3CU6gaHUA1PW8SZuBZMWK2Tzx6RM/wCPv1FQKmu3nxRRRQFFFFAVBqag0H5q2h9NN/Pm/wC61UV6uf8AZ3j5HkdIQUeSR1O8jF1eRmBsWuNCKpb9nO0AwUwjMQSO6xcFtf63nFasZaeHNsRmx+HN5qoNep//ABntHxA62L4q4i/ZvtBhcQC1yPpYhwJB+t5q6jNT5ub5aTHN5Y1W1erk/ZrtAEAwC7Gw7rFxsW15Wmimg/su2j4gdbF8VSxnxx3M/JaJ5PKJV6V6KH9mO0TqIBxI+li4qSD9bpFWN+zbaC2vANSB9LEdTw+tXU7GL3MrNjtPKHnBTCVvj9mm0PEDrYvirqHsAxxLAQi6NlbukWhKq/hdDL7ajtmxz3MXJq5pn0pLFWr0rZfsBxyi5g0/mRHjp4VXr2A4/wAR/wBSL4qp3yVnqq208/slirWrs7gKvj7CMaSRuNRx7pFzi/hU/B2KYuNSWgNgCTZ4joNfDrM2om0ftSa2pnrk8ZpJjC1qYeqYNg4kcYG9+H46bhwEwOXcvcAHvouBJA1z+Y15Dd0894ny0mXqNes15nF72s7F1ovFKiEtC4ABJ5UXAC5+vSs2zZ24Qvr9qL468/j4VuRP8UtvDlpHOXnsXWS3GvR4nYWJLZRC1yCe/i4Agcc/npNuxHGeIPWQ/HW5raOxWPWktbHtYYj1vDEaqXrbj7E8W6hhAbMARy4hoRcaF64fsQxlwu4NyCe/i5rA65/OK0aa2WO2ViNzB74YTVU9ehbsJxviD1kXx1SnYVjWF1gNv5kQ4G3h1argye1LG9r++HnXqiSvRz9hONUqDDq7ZV7pFqQrP4XQreyob9nuPP7j/qxfFVqmK8dE1d/W/sh5DEVsfs7/AP2eF/jk/wCxLTbfs72g98sA0JBvLENR/VWn2Idg+NwuPw0s8QWJXfMwkRrZoZFGgN+JA9dXKVmINvf1ra161yR4zWfs+wCpqBU1O8EKKKKAooooCiiigzdr7bjw2QORmdlVVuL2LqjNboBdfWyjnpbD7Y3kqqYwGHJJz3ymQOwyiwzAiLU8x6bGtiSEN3wBsQRcXsQbgjz3APqqqPZ8akFUUFbhbKBlData3C5J9tAg3ZPAOdtCQe5vplAYk6cLG961hVBwEfgLr9kc4t/jSmBQFqKKKAqDU0UGNidulHdSmq8oXa2aMKzM40txRgBfW2thU4TayZXkKFc27k0DMWEvc4yRbR+QAV1tYa0/2ti17mmrZzyF1fwjp32p189dJgkFwFUZmzGygXbjmPSbga0C2D21FK+7S5axbvGCkA5TZiLHW/sNaFVR4VFN1VQeGigacebz1bQFqLUUUBVOMxAjQuQSBzDUk8AAOck2A9NXVxLEGBVgCpFiCLgg8QQeIoMNtv7y0e7B3gdAC5AzRhd8r8m62zWHSRzXF2W7IYVyg5gTHHIBkY6SkrGLgWJJVtL81OHZcViN2liACMi2IXvQRbUCwtVj4NGNyqk6akAnk3K+wk29JoOcFjFmQOmqm/EEHQ24HUVfauYogosoAHQBYewV3QRaptRRQFZu19qmDXKGGV3blWYJGMzsBaxAFhqRqyjnrSrgxAm9he1r21t0eigyI9p55lR4wGR7E575ZGSW2TQZhkVwTpbNw0JFnzmg4Xbvsv0b8coe504ZSGv0U9Fs+NMuVEXKCFsqjKDqQLDQUDAR+Avujoy/409FBeKm1FFAUUUUBRRRQFFFFAUUUUBRRRQFFFFAUUUUBRRRQFFFFAUUUUBRRRQFFFFAUUUUBRRRQFFFFAUUUUBRRRQFFFFAUUUUBRRR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3256" name="Picture 8" descr="https://encrypted-tbn0.gstatic.com/images?q=tbn:ANd9GcRrO3hWuCaKtFb_NYlm7Z4PVIeeny7yjrRA_cD1d8EvszGd5EL1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4191000"/>
            <a:ext cx="3398029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534400" cy="1417638"/>
          </a:xfrm>
        </p:spPr>
        <p:txBody>
          <a:bodyPr>
            <a:normAutofit/>
          </a:bodyPr>
          <a:lstStyle/>
          <a:p>
            <a:r>
              <a:rPr lang="en-US" sz="4000" b="1" dirty="0"/>
              <a:t>SOLAR ENERGY IN DIFFERENT WAVELENGTHS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7696200" cy="4876800"/>
          </a:xfrm>
        </p:spPr>
        <p:txBody>
          <a:bodyPr>
            <a:normAutofit/>
          </a:bodyPr>
          <a:lstStyle/>
          <a:p>
            <a:r>
              <a:rPr lang="en-US" dirty="0"/>
              <a:t>During solar flares, the Sun also emits X-rays.</a:t>
            </a:r>
          </a:p>
          <a:p>
            <a:r>
              <a:rPr lang="en-US" b="1" dirty="0">
                <a:solidFill>
                  <a:srgbClr val="FF0000"/>
                </a:solidFill>
              </a:rPr>
              <a:t>Not all </a:t>
            </a:r>
            <a:r>
              <a:rPr lang="en-US" dirty="0"/>
              <a:t>wavelengths get to the Earth’s surface through the atmosphere  – some </a:t>
            </a:r>
            <a:r>
              <a:rPr lang="en-US" b="1" dirty="0">
                <a:solidFill>
                  <a:srgbClr val="FF0000"/>
                </a:solidFill>
              </a:rPr>
              <a:t>absorbed</a:t>
            </a:r>
            <a:r>
              <a:rPr lang="en-US" dirty="0"/>
              <a:t> by </a:t>
            </a:r>
            <a:r>
              <a:rPr lang="en-US" b="1" dirty="0">
                <a:solidFill>
                  <a:srgbClr val="FF0000"/>
                </a:solidFill>
              </a:rPr>
              <a:t>ozone</a:t>
            </a:r>
            <a:r>
              <a:rPr lang="en-US" dirty="0"/>
              <a:t> layer and </a:t>
            </a:r>
            <a:r>
              <a:rPr lang="en-US" b="1" dirty="0">
                <a:solidFill>
                  <a:srgbClr val="FF0000"/>
                </a:solidFill>
              </a:rPr>
              <a:t>ionosphere.</a:t>
            </a:r>
          </a:p>
        </p:txBody>
      </p:sp>
      <p:sp>
        <p:nvSpPr>
          <p:cNvPr id="53250" name="AutoShape 2" descr="data:image/jpeg;base64,/9j/4AAQSkZJRgABAQAAAQABAAD/2wCEAAkGBhMQERUSEBQWEhAVFRcUFRQYFRYVFRYVFBUXFRQWFRUXHiYeGBsjGRUUHy8gIycpLSwtFR8xNTAqNiYtLCkBCQoKDgwOGg8PGDUkHyAsKSkpLCk1KSwpKSwpKSkpLCwpKSwsLCkpKSkvKSkwKS41KSkuKSkpLCwuKSkpLCksKf/AABEIALIBGwMBIgACEQEDEQH/xAAcAAACAwEBAQEAAAAAAAAAAAAABAEDBQIGBwj/xABLEAACAQIDAwQNCQgBAwQDAAABAgMAEQQSIQUTMSJBUZMGFSMyUlNUYXGBkZLSFBYzQmKk0dPiB0Nyc4KhsbI0o7PBJGOiwhc1ZP/EABoBAQADAQEBAAAAAAAAAAAAAAADBAUCBgH/xAArEQEAAgIABAQEBwAAAAAAAAAAAQIDBAUxQUIREiFSE1GhsQYUFSIzU5H/2gAMAwEAAhEDEQA/APt8jEAkAsegWufML6V5nZ3ZhNLNLG2AxUQjy2zbnM+a92HdMpUWAurNqdbc/qK5oMzt3J5Jifu/5tHbuTyTE/d/za1L0XoMvt3J5Jifu/5tHbuTyTE/d/za1L0ZqDL7dyeSYn7v+bR27k8kxP3f82tW9Regy+3cnkmJ+7/m0du5PJMT93/NrVJqL0GX27k8kxP3f82jt3J5Jifu/wCbWrUZqDL7dyeSYn7v+bR27k8kxP3f82tW9FAhhdotI2VsPNELXzPusvo5EjG+vRzVnYbsglyqHgbNkDEnMA2rKQLIbOShOXhZhrW/ei9BhS9kUqlwcMeTz5yQTkZiBZCdSLLprfmOh6bbcmb6FiM2U6nQAycoHLqSEXTpa163Kg0GHD2SM0LyLCWZGRQgbmkVGuxZRlyh9bXHJ49HI7JJcwHyWTVgLk2speRCTcd93PNlF9GGutbMGGSPRAFBJJAAAueJ056uoPPfOlxYNDyjluquzMGchFBBjGhkZBfmBLG1jWjitpujZRh5pRYHMm6y+jlyKf7UyMDHmLhVDkglrC5IFgSefQkVfQZXbuTyTE/d/wA2jt3J5Jifu/5tal6mgyu3cnkmJ+7/AJtHbuTyTE/d/wA2tWigyu3cnkmJ+7/m0du5PJMT93/NrUvRegy+3cnkmJ+7/m0du5PJMT93/NrVooMrt3J5Jifu/wCbR27k8kxP3f8ANrVqL0GX27k8kxP3f82jt3J5Jifu/wCbWpepoMyLbDsQDhcQoJAzHcWF+c2lJsPMK06KKArx8TF1xUbM3dcQqnluCI3xT4YhGBvH3KH6trHXiTXsK8bgG/8AVZTwZoz7MRtKX/KLQX4jFM0GEMjkSpEMTIVZlDGARrLcA8pbynkm4OnRTmOlb5ahuwWNYwdTkb5SZkIKg2JDRQm5Gl9OJpFos8cgtqkGNjA8xnKr7RCPZTM0xk+UOBbd4jCi54FUGHmYj1SsPSDQXSuxxO8DEBJlgIucpRoS3C9gTJJGb/YAqNsTEykhmX5PHHMeIUiSU5weYndwuPNvL0TLmgd//wCtXJH/ALGJRf8AEVvVXcmEM6Y5G4SZoVIOpX5OgPoOd5B6hQP7YlZYXKGzlcqHod+Sh94ilsLhxBOI0zbt4i1ixYB4mUE3Yk3YSC/8F/TxisWs8WGIN1nkhkUrciyL8pBuOCndAXPhAc9M7S5LwPwAlyk+aRGUD393Qd7ZnKwvlOVzZEPGzyMEQ2PHlMNKVTDDDyx5CwjkzRspZmBcKXRzmJ1ssgJ4nML3sLW7V5TwR2uGmBbzCJHlVusSMf1CutugiBnFy0dpgALk7phIVA+0FK/1UGhWPBhFxDSvISyBzHGAzKFEYCueSe/3okGbiABa2t9HFYtY42kJ5KoXJ8yjN/gVXsrDGOFFbvwozHpc6ufWxJoK9kSHKyOSzxyMhJ4kd9GT0ndslz03p+s4cjFW5pY83mzwkKdekrIvqjNX7Sxe6iZwLsBZFJsGdiFjW/Ndio9dAlHhlxMsjvdokJjRcxCkr9I5AOpz8jXhuza1ze7ZchVpIGJJjIKEsWZonuULE6mxEiXJJO7uTrTGzsHuYkjuWKqAWNrs31nNtLsbk+c0ttIbt45hwB3cn8uUgX/pcIb8wz0GlSW1MQyqEjNpZGCIeOW9y78COSgY66EgDnp01m4Eb2V5j3q3hi9Cnur/ANTgL6IgRxoOJtjZVzQs6zjVWMjtmPHLJckMp4eYHk2sLPYLFiWNXW4DC9jxB51PQQbgjpFX1mYcbmdk/dy3kToEgtvV9ejjnJMhoNOs/ak7EpDGSskhPKABKRrbeOL8+qqOOrqbEA087hRcmwAuSeAA4k1n7IQvmnYENLbKDoViW+7W1hYm5c31BkI5hQcS7GCLmw+ZZlF1Jkdg5H1ZcxOcG1rm5F7jWnsFixKiut7MOB0IPAqw5iCCCOkGr6y4+44gr+6nJZfszAXdePB1GYADijk99QalVYnELGpdzlVQST0AC5qy9ZksZnmyn6GFgSPDlFmUfwpo3nYrwyG4c4bAGYbzEBgW1WEsQsangHVTZn4Ek3sbgG2p5nj+SHeKT8n/AHqsxYRjxiFicqjTMvAC5FrG+wBUMt6ABqay8Axgf5O18ti0J6UHGK/SlxbpUjiVY1qUEM1uNZOHiOKJke4gv3JAxUOvjHy2uG1spJGWx4mw7x/d33A+jADTm2hU97EDwu31uPJBFuWCNMC1Bk4nAmDuuHDEDv4cxKunPkUk5XAuRa2Y6HiCunBOrqHUhlYBlI4EEXBFWVkxD5NLlJ7hMxKcLRynVkuPqubsL/WLC/KUANaiiigg1jYXYDJNHIXBCxkOApBaS7lWBvooE02lj3y66a62IxCxqXchUUXLE2AHSTWf86MJ5RF74oJwWyDHLO7MGWSwVQCCq8pmDEk5iXkkNwBoQOa5qwmwmXCPh3ku7q6mRVy2uMkZCknVUCc+pW+l7VZ86MJ5RF74o+dGE8oi98UHceyf/TGByLurh2UEAvKWaRlBJtymY8au2ZgjFGFZszks7sAQC7sXYgEmwuxsL6AAUt86MJ5RF74o+dGE8oi98UBgNkNG6lmBSNWSFQCMqswPK1sSFVUFuAB8LRvaGD3sZS+U3DK3HK6MHRrc9mUG3PalPnRhPKIvfFHzownlEXvigtw+CkMoklZSVUoirmtyiC7Nc6k5VA0011N6eYXrM+dGE8oi98UfOjCeURe+KDhdlSlFhZ03ClRorZ2RDdUNyQNAoZtcwvot9Nesv50YTyiL3xR86MJ5RF74oGNo4EyhSrZJI2zo1iQDlZCGUEZlKswtfnBFiAarXBSO6tMy5EOYIoOrC9mZm4gXuBbiAbmq/nRhPKIvfFXxbYidHeJ1lVAScrA6gXtfmoHRVWJw6yIyOAyMpVlPAqwsQfUaQTsjiN++uucsMjaCNirtw70MCL8/ooXsiiJK8q4NiMrXHKCknTgGIB/DWgBg8Rl3e+Ui1t7lO9twva+XPb63C/1eatDDYdY0VEFlUBVHQALAVmHsogFrkgEZr5W0GZUOYW5PKdBY68r01dLt6JE3jkoobIbqwIa2axFr6jh03AHGg0aWx2CEqgXyspDIw4qw4Hz6EgjnBI56SPZRADqxtYnNlbJoUHfWtrvYrdOcWvVUvZbCrW1y2e7WN8yFBlC2u1wzH+jzigYl2fLKMkzJuvrqisN55jmY5VPArrcG1+nTtWVL2SwqrHlHISGsraG4UcRwYkAHgav2dtZZlZrFMt7g8wDMoPoOQ0D1L47BiVCpuOBDDvlZSGVh5wQDrp03pMdlGE8oi98UfOjCeURe+KDo4fEkZTJGvS6o2Y/wqzEKfOcw81N4PCLEgRBZRc9JJJLMxPOSSSTzkmkvnRhPKIvfFHzownlEXvig1KKy/nRhPKIvfFHzownlEXvigax+AEy2JKsCGV10ZGHBlPTqRY3BBIIIJFU7rE2tniv4eR/+3m4/1eqq/nRhPKIvfFHzownlEXvigcwWD3a2uXYm7O1szMeJNtBwAsNAABTFZfzownlEXvij50YTyiL3xQalU4zCLKjI4urCx1II5wQRqCDYgjUEA0j86MJ5RF74o+dGE8oi98UDGEgmU5ZHWRANGy5ZPNmscrHjcgL6KcrBwvZzgpMQcKs6fKNCqE2zg3IMZ4PwOgNxbUVvUEEUWqapnxiIQHYKWNlubXJIAA9ZA9YoLbUWpaXacSkq0ihlFyCRcC6jh6WT3l6RXJ2vCAx3qWVc7HMLBbA5ieizKb9DDpoG7UWqM1TmoC1FqXXacRUuJFKqbE3FgdLD13Fum4rqHHRubI6scqvoQeS98jeg2Nj5qC61FqMwoBoC1Fqmigi1Q8YIIOoOhHSK5lxCqVDEAscq35zYmw89gT6q4w+NSQExsHANiQb62Bt7CD6xQVvsqFuMaHW+qKdSSTxHSSfWaG2TCTcxRk5s9yik5hwbhx8/Gmr1NAoNkwgZRGgFrCyhbC4bk2GnKAOnOAeaowOyY4U3ajk5s2oXvr3vYAAHQcBzV12zi5PdF5TFV1GrK2RgPOGsvpIFQm1oWy2kQ5iQvKGpFuHvL7w6RQSNlxZs+7TPly5si5svJOW9r25K6fZHRXLbIhNwYoyGJLcheUSQSTpqSQD6hTeapoM/E7BhkdXZBdTmAyrYnTU6cdBwte1jcaU5Fh1XvQBfoAHSebzk+2uVxiFygYF11K31HDj7R7R01xDtKJ8uV1bMSFsb3IGYgerX0a0DFqLUZqAaAtRapqqDFJIMyMGW7LcG4zIxVx6QwIPnBoLLUWoDVNBFqLVNVjEKWKBhnUBivOAxIUnzEq3sNB3ai1F6mgi1Fq4mnVBdyFFwLnQXYhVHrJA9dUSbXhXNmlQZTZrsNDrx91vdPQaDuHARozuiKryG7sAAzkAKCzcWsAAL8AAKYqM1TQFIbQ2XvWVs1rKUbS90ZkZgNdD3NddeJ06HZI8wINwD0Eg+ojUUr2rTwpeul+KgUl2IzPn3gBDCQcjTeWQEkX1UhLZebMdbgWW+b4Ikh3h1hZe9Fx8oXIz34HWMkLpa55rW1O1aeFL10vxVyNjpcteS5ABO+lvYXIHfec+2gr2nsffm+coQrKLX+sCCePQf7Vbs3Z24UqGLAkEX5rIqkD0lS3pc1PatPCl66X4qO1aeFL10vxUCUGwSiBBIOSIgpycBAVMQIvY8Gva182mWwprB7P3Z77MciqfUztm9Zc6eau+1aeFL10vxUsmzF3zcqT6NP30vhSfaoFo+xYDLaVuSEA4/VVwef6zOGN+dRW6BSnatPCl66X4qO1aeFL10vxUDlFJ9q08KXrpfio7Vp4UvXS/FQWYvCbzLrbKwb02BFv71mxbICruWfMSEIsuXucBQBWsdSbi5578LaU92rTwpeul+KlpNmLvk5Un0cn76XwovtUBgdh7qQSbxma1je+vfcdftL7grVpPtWnhS9dL8VZ+38Lu4GZHlVgDY76XoPS1BdiNg59M5CkvnFtSry72wN+SQRa/QfRagbFs4zSXZypbkAZhDuygGvJPcxc63zHhpbR7Vp4UvXS/FXJ2QhIN5Li9jvpefj9agVxPY9vGLGRhds5AvbRXUDj9se4K0sJBu41S5bKoW54mwtc1T2rTwpeul+KjtWnhS9dL8VBRLscs7MW5LB1y24CTJvOVe50TTozHjYWqh2YI3Qu+Z2mL6LYFhhzEBbW3IS978QeFwA52rTwpeul+KuX2OhIJMlwbju0uhsRpyugkeugVn7H87Es5sXz8Dfvr2Y5rEWuo0GhtrWnhYciKhJYqoXMeJsLXPnPGqO1aeFL10vxUdq18KXrpfioHKyJ9nBUWPN307uLglSZGkkysARoMxI14qDRsfBB8PC7NKWaKNmO+l1JQEnvummX2OhtcyGxuO7S6GxF++6CfbQVbO2NuXLBy1xYgk8bLrx6VY/wBZ9enSfatPCl66X4qO1aeFL10vxUDlJzoEZpWPfCOK1uBLsFPrMgHqo7Vp4UvXS/FXMmx42FiZCLg/TS8VIIPfcxANBxsfZHycMM7OCF0N9MtwTqTqbj2Vo0n2rTwpeul+KjtWnhS9dL8VBbjcLvEK3tcqb/wsG/8AFZOL2NlvIZLBc5XkXyrKXzg68r6Q2PNYcdb6PatPCl66X4q5k2QjCxMhB4jfS/FQUT7CDOrh2XKEAFzwQk9PPp7BWoKWTZygghpLg31llI9YLWNNUBSG1VchcgYi/KCNlY6HLrcaZrXsQfVcF+ig8+Z8bayxrcLxazahL8Q4zEtodFtfnGtdmfGg94hWyjhrqvLYd01sb2XnuBfnrdooMaTEYrIjBBmKAutlJDlgCAN4BoM2mY+k2sTZ2MxDsu8RRHy1Yr0pYBtTcAsH0AOljetmigKVT6d/5cf+0lNUqn07/wAuP/aSgarN20spVdxfNnBaxUcixzjlc5Gi9DFSbAGtKig89itoYxLMYlKXcsBY2VRKVF89yTkhAsp1l4CxtqbMklObfKFIIy24EZRfnP1s3G3NpTtFAVmbXR2uIjaU4ecRm9rOd2EN+bW1adJYuLPIq3IzRSi4NiLtELg8x89BkSyYoStIoyxEpdXZCEXNZyQHsCFJbQ66eijaUszYSQzoEaxsAfM3EAkDm1vr0DhTXzfOoMzsGAzX1JITKSOYXNyRbXS1rUptTZm5w0l3aQlbFmJJ5O8I4k68v+3qoPS0htbe2UwasG1B4WyOBfUXGYroDzU/RQebj+WoJGyhiWBVe+t3NQcoMoAGZTpcfSE625V7YnGBrbtCluPEgmQjhn1sgU8178eat2igT2Mjrh4RNfeiKMSXOY5wgz3a5ub31ub05RRQFFFFAhsD/iwfyYv9Fp+kNgf8WD+TF/otP0Hn8QcWkkrRrnVmXdg2IACNfi4td8o04A8DrXAmxgLtu76mw5NtEjyhV3uozZxcleBNuF/R0UGRjsRila0UaOmW9y9iGsTltcXF1K36ZUPBWpZsVjsukSFrm1yASMzBdA5A5KqTr+9HgmvQUUCuz3kK91GV8zafZzHKdCfq256aoooCiiigKKKKAoriUkDki55gTa/r5qX303i16z9FA3RSm+m8WvWfoo303i16z9FA3RSm+m8WvWfoo303i16z9FA3SqfTv/Lj/wBpKjfTeLXrP0VSu+EjPu1sVVfpDfklyfqfaFBo0UpvpvFr1n6KN9N4tes/RQN0UpvpvFr1n6KN9N4tes/RQN0rJ9On8uT/AGiqN9N4tes/RVLb4yK+7WwVl+k8IofA+yaDRrJ7KP8AjP6D/qab303i16z9FZfZLLL8ne8agWP7y/1T9mg36KU303i16z9FG+m8WvWfooG6KU303i16z9FG+m8WvWfooG6KU303i16z9FG+m8WvWfooG6KU303i16z9FG/m8WvWfooK9gf8WD+TF/otOSyZQSeABPs1rO2ak0UMcZjQlI0QkSGxKqASOR5qveSUggxLY6Hun6KCnA9kUMqK4cKHGZQStytyARlJDA2NrE3rrB7dhkCESLmcKQtxm5YBAsOexpY7IGncFFtRadwAQSQwAGjAsbHiL11BszdlSkCgr3vdmIGmXQEWFxx6eegax+0xCRdGYEElly2ULqxN2B0GugNXQYsOucXtdhrzhWIuPMbXHmIqiQSMQWiQkAj6Q8G0P1KiFHRBGsKKiqFVRJoFAsAOR0CgXw3ZNE4U3KlzGADlJvNfJqpK/VPA1sVkNs67K5w8ZdRlVt4bgExkgHLcaxR+4Kc303i16z9FA3VWKxAjRnbgoLHpsBfQc5qnfTeLXrP0VVOskgyvCjLcGxk05JBH1NdQKCpeyOElRc3bchRY3JnvkHpABJHMNTWqKx4tkqGB+TxrqeUHJIzlWbLydNUQ2Fu9rYFAUUUUBRRRQFFFFAUUUUBRRRQFFVT4pE1dlUfaYD/NUdtI/q5n/gR3HtUEUDlFKfLHPewt6WZFH9iW/tXPd28VH78vP/RbSgdrJ7KP+M/oP+ppr5G576Z/QoRR/gt/ejtVHzgv/GzScQQe/JtoTQOUUn2rTmzL/DI6j2BrUHAt9WaRR0chv91JoHKKTMMw4SIR9qIk+1XAHsqDJOPqRsOc7xlPqXIf80DtFJ/LXHGGT0gxkerlX/tU9s05w49MUlvbltQN0Uqm1ISbCRL9GZb+y96ZVr6jhQTRRRQFFFFAUUUUBRRRQFFFFAUUUUBRRRQFQamoNBXNiVQXdgo6SQB/el+2qfVzPfgUR3Xp75QVHtr884+ZvlEz5mz76Vc2ZgwAlYABr3t5q4+Xy+Om66T4qtxqzPVdjTmer9GLimPCN/XkH/20rkyTHgsajpLMx90KP81+dfl0vjpuuk+KuTj5fHTddJ8VdflJ+b5OpMdX6LOGlbvpcv8AAig//PPU9rFOrNIx88jgH0opC/2r85dsZvHTdbJ8VVttKbx03XSfFXUaNp7le1PK/SsOAjTvEVT0hQP8VfevzGm0pvHTddJ8VXrtCbx0vWyfjX2dC0dynfPFOj9K3ovX5tG0ZvGy9Y/41emPl8bJ1j/jXE6Vo6qNuJ1r2vuWJwE+8Zo3GXlbsEnQujZrjg3dBGRfhdqVfZuLu5UoCzbwXOZQwSNV+qDxQ31ta2lfHVx0vjJOsf8AGr0xknjJPfb8ainBMdUU8YpHbL7FiMNiQiOCGlRJA1tMxJUpYDQnk681+ao2fhcSWDuxUMwLKcobKpAW9l4leIFhw4V8iXFyeMf32/GtPASsRqzH0sx/81UzW+FHjLrFxamS3lisvs9FfMsMt+P+a0oMOp5hWNn4xTDzrLVx3i/J7ugmvJrhEy96PZSGKw68wtWfX8T4pnw+HP0Xqas26vcsoIsRceeljsmG990gPSFAb2jWvnGKFuBI9ZrMaRvCb3m/Gr2LjVMkelJXK8LtbufWe1ijUNID/NkI9SsxA9lSMJIOEzH+JYyP/iqn+9fIWlbwm95vxqtp28Nveb8asxxKs9qT9HvPdD7CFnHPG39LJr6czf4qRPL9aNbfZkufYyj/ADXxhsQ/hv77fjVT4l/Df32/GpY3ono7jgt574fb2xLD9259BT4q47aKNGWQE/8AtSEetlUge2vhr4uTxj++340vJi5PGSdY/wCNTV2Yno7jgWSe+H3tdqRE23iZvBLAN61OopkSV+cMRjZbEb2UjoMrkf5rT/Zu5XaWHVSQrPIWUEgN3CU6gaHUA1PW8SZuBZMWK2Tzx6RM/wCPv1FQKmu3nxRRRQFFFFAVBqag0H5q2h9NN/Pm/wC61UV6uf8AZ3j5HkdIQUeSR1O8jF1eRmBsWuNCKpb9nO0AwUwjMQSO6xcFtf63nFasZaeHNsRmx+HN5qoNep//ABntHxA62L4q4i/ZvtBhcQC1yPpYhwJB+t5q6jNT5ub5aTHN5Y1W1erk/ZrtAEAwC7Gw7rFxsW15Wmimg/su2j4gdbF8VSxnxx3M/JaJ5PKJV6V6KH9mO0TqIBxI+li4qSD9bpFWN+zbaC2vANSB9LEdTw+tXU7GL3MrNjtPKHnBTCVvj9mm0PEDrYvirqHsAxxLAQi6NlbukWhKq/hdDL7ajtmxz3MXJq5pn0pLFWr0rZfsBxyi5g0/mRHjp4VXr2A4/wAR/wBSL4qp3yVnqq208/slirWrs7gKvj7CMaSRuNRx7pFzi/hU/B2KYuNSWgNgCTZ4joNfDrM2om0ftSa2pnrk8ZpJjC1qYeqYNg4kcYG9+H46bhwEwOXcvcAHvouBJA1z+Y15Dd0894ny0mXqNes15nF72s7F1ovFKiEtC4ABJ5UXAC5+vSs2zZ24Qvr9qL468/j4VuRP8UtvDlpHOXnsXWS3GvR4nYWJLZRC1yCe/i4Agcc/npNuxHGeIPWQ/HW5raOxWPWktbHtYYj1vDEaqXrbj7E8W6hhAbMARy4hoRcaF64fsQxlwu4NyCe/i5rA65/OK0aa2WO2ViNzB74YTVU9ehbsJxviD1kXx1SnYVjWF1gNv5kQ4G3h1argye1LG9r++HnXqiSvRz9hONUqDDq7ZV7pFqQrP4XQreyob9nuPP7j/qxfFVqmK8dE1d/W/sh5DEVsfs7/AP2eF/jk/wCxLTbfs72g98sA0JBvLENR/VWn2Idg+NwuPw0s8QWJXfMwkRrZoZFGgN+JA9dXKVmINvf1ra161yR4zWfs+wCpqBU1O8EKKKKAooooCiiigzdr7bjw2QORmdlVVuL2LqjNboBdfWyjnpbD7Y3kqqYwGHJJz3ymQOwyiwzAiLU8x6bGtiSEN3wBsQRcXsQbgjz3APqqqPZ8akFUUFbhbKBlData3C5J9tAg3ZPAOdtCQe5vplAYk6cLG961hVBwEfgLr9kc4t/jSmBQFqKKKAqDU0UGNidulHdSmq8oXa2aMKzM40txRgBfW2thU4TayZXkKFc27k0DMWEvc4yRbR+QAV1tYa0/2ti17mmrZzyF1fwjp32p189dJgkFwFUZmzGygXbjmPSbga0C2D21FK+7S5axbvGCkA5TZiLHW/sNaFVR4VFN1VQeGigacebz1bQFqLUUUBVOMxAjQuQSBzDUk8AAOck2A9NXVxLEGBVgCpFiCLgg8QQeIoMNtv7y0e7B3gdAC5AzRhd8r8m62zWHSRzXF2W7IYVyg5gTHHIBkY6SkrGLgWJJVtL81OHZcViN2liACMi2IXvQRbUCwtVj4NGNyqk6akAnk3K+wk29JoOcFjFmQOmqm/EEHQ24HUVfauYogosoAHQBYewV3QRaptRRQFZu19qmDXKGGV3blWYJGMzsBaxAFhqRqyjnrSrgxAm9he1r21t0eigyI9p55lR4wGR7E575ZGSW2TQZhkVwTpbNw0JFnzmg4Xbvsv0b8coe504ZSGv0U9Fs+NMuVEXKCFsqjKDqQLDQUDAR+Avujoy/409FBeKm1FFAUUUUBRRRQFFFFAUUUUBRRRQFFFFAUUUUBRRRQFFFFAUUUUBRRRQFFFFAUUUUBRRRQFFFFAUUUUBRRRQFFFFAUUUUBRRR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2" name="AutoShape 4" descr="data:image/jpeg;base64,/9j/4AAQSkZJRgABAQAAAQABAAD/2wCEAAkGBhMQERUSEBQWEhAVFRcUFRQYFRYVFRYVFBUXFRQWFRUXHiYeGBsjGRUUHy8gIycpLSwtFR8xNTAqNiYtLCkBCQoKDgwOGg8PGDUkHyAsKSkpLCk1KSwpKSwpKSkpLCwpKSwsLCkpKSkvKSkwKS41KSkuKSkpLCwuKSkpLCksKf/AABEIALIBGwMBIgACEQEDEQH/xAAcAAACAwEBAQEAAAAAAAAAAAAABAEDBQIGBwj/xABLEAACAQIDAwQNCQgBAwQDAAABAgMAEQQSIQUTMSJBUZMGFSMyUlNUYXGBkZLSFBYzQmKk0dPiB0Nyc4KhsbI0o7PBJGOiwhc1ZP/EABoBAQADAQEBAAAAAAAAAAAAAAADBAUCBgH/xAArEQEAAgIABAQEBwAAAAAAAAAAAQIDBAUxQUIREiFSE1GhsQYUFSIzU5H/2gAMAwEAAhEDEQA/APt8jEAkAsegWufML6V5nZ3ZhNLNLG2AxUQjy2zbnM+a92HdMpUWAurNqdbc/qK5oMzt3J5Jifu/5tHbuTyTE/d/za1L0XoMvt3J5Jifu/5tHbuTyTE/d/za1L0ZqDL7dyeSYn7v+bR27k8kxP3f82tW9Regy+3cnkmJ+7/m0du5PJMT93/NrVJqL0GX27k8kxP3f82jt3J5Jifu/wCbWrUZqDL7dyeSYn7v+bR27k8kxP3f82tW9FAhhdotI2VsPNELXzPusvo5EjG+vRzVnYbsglyqHgbNkDEnMA2rKQLIbOShOXhZhrW/ei9BhS9kUqlwcMeTz5yQTkZiBZCdSLLprfmOh6bbcmb6FiM2U6nQAycoHLqSEXTpa163Kg0GHD2SM0LyLCWZGRQgbmkVGuxZRlyh9bXHJ49HI7JJcwHyWTVgLk2speRCTcd93PNlF9GGutbMGGSPRAFBJJAAAueJ056uoPPfOlxYNDyjluquzMGchFBBjGhkZBfmBLG1jWjitpujZRh5pRYHMm6y+jlyKf7UyMDHmLhVDkglrC5IFgSefQkVfQZXbuTyTE/d/wA2jt3J5Jifu/5tal6mgyu3cnkmJ+7/AJtHbuTyTE/d/wA2tWigyu3cnkmJ+7/m0du5PJMT93/NrUvRegy+3cnkmJ+7/m0du5PJMT93/NrVooMrt3J5Jifu/wCbR27k8kxP3f8ANrVqL0GX27k8kxP3f82jt3J5Jifu/wCbWpepoMyLbDsQDhcQoJAzHcWF+c2lJsPMK06KKArx8TF1xUbM3dcQqnluCI3xT4YhGBvH3KH6trHXiTXsK8bgG/8AVZTwZoz7MRtKX/KLQX4jFM0GEMjkSpEMTIVZlDGARrLcA8pbynkm4OnRTmOlb5ahuwWNYwdTkb5SZkIKg2JDRQm5Gl9OJpFos8cgtqkGNjA8xnKr7RCPZTM0xk+UOBbd4jCi54FUGHmYj1SsPSDQXSuxxO8DEBJlgIucpRoS3C9gTJJGb/YAqNsTEykhmX5PHHMeIUiSU5weYndwuPNvL0TLmgd//wCtXJH/ALGJRf8AEVvVXcmEM6Y5G4SZoVIOpX5OgPoOd5B6hQP7YlZYXKGzlcqHod+Sh94ilsLhxBOI0zbt4i1ixYB4mUE3Yk3YSC/8F/TxisWs8WGIN1nkhkUrciyL8pBuOCndAXPhAc9M7S5LwPwAlyk+aRGUD393Qd7ZnKwvlOVzZEPGzyMEQ2PHlMNKVTDDDyx5CwjkzRspZmBcKXRzmJ1ssgJ4nML3sLW7V5TwR2uGmBbzCJHlVusSMf1CutugiBnFy0dpgALk7phIVA+0FK/1UGhWPBhFxDSvISyBzHGAzKFEYCueSe/3okGbiABa2t9HFYtY42kJ5KoXJ8yjN/gVXsrDGOFFbvwozHpc6ufWxJoK9kSHKyOSzxyMhJ4kd9GT0ndslz03p+s4cjFW5pY83mzwkKdekrIvqjNX7Sxe6iZwLsBZFJsGdiFjW/Ndio9dAlHhlxMsjvdokJjRcxCkr9I5AOpz8jXhuza1ze7ZchVpIGJJjIKEsWZonuULE6mxEiXJJO7uTrTGzsHuYkjuWKqAWNrs31nNtLsbk+c0ttIbt45hwB3cn8uUgX/pcIb8wz0GlSW1MQyqEjNpZGCIeOW9y78COSgY66EgDnp01m4Eb2V5j3q3hi9Cnur/ANTgL6IgRxoOJtjZVzQs6zjVWMjtmPHLJckMp4eYHk2sLPYLFiWNXW4DC9jxB51PQQbgjpFX1mYcbmdk/dy3kToEgtvV9ejjnJMhoNOs/ak7EpDGSskhPKABKRrbeOL8+qqOOrqbEA087hRcmwAuSeAA4k1n7IQvmnYENLbKDoViW+7W1hYm5c31BkI5hQcS7GCLmw+ZZlF1Jkdg5H1ZcxOcG1rm5F7jWnsFixKiut7MOB0IPAqw5iCCCOkGr6y4+44gr+6nJZfszAXdePB1GYADijk99QalVYnELGpdzlVQST0AC5qy9ZksZnmyn6GFgSPDlFmUfwpo3nYrwyG4c4bAGYbzEBgW1WEsQsangHVTZn4Ek3sbgG2p5nj+SHeKT8n/AHqsxYRjxiFicqjTMvAC5FrG+wBUMt6ABqay8Axgf5O18ti0J6UHGK/SlxbpUjiVY1qUEM1uNZOHiOKJke4gv3JAxUOvjHy2uG1spJGWx4mw7x/d33A+jADTm2hU97EDwu31uPJBFuWCNMC1Bk4nAmDuuHDEDv4cxKunPkUk5XAuRa2Y6HiCunBOrqHUhlYBlI4EEXBFWVkxD5NLlJ7hMxKcLRynVkuPqubsL/WLC/KUANaiiigg1jYXYDJNHIXBCxkOApBaS7lWBvooE02lj3y66a62IxCxqXchUUXLE2AHSTWf86MJ5RF74oJwWyDHLO7MGWSwVQCCq8pmDEk5iXkkNwBoQOa5qwmwmXCPh3ku7q6mRVy2uMkZCknVUCc+pW+l7VZ86MJ5RF74o+dGE8oi98UHceyf/TGByLurh2UEAvKWaRlBJtymY8au2ZgjFGFZszks7sAQC7sXYgEmwuxsL6AAUt86MJ5RF74o+dGE8oi98UBgNkNG6lmBSNWSFQCMqswPK1sSFVUFuAB8LRvaGD3sZS+U3DK3HK6MHRrc9mUG3PalPnRhPKIvfFHzownlEXvigtw+CkMoklZSVUoirmtyiC7Nc6k5VA0011N6eYXrM+dGE8oi98UfOjCeURe+KDhdlSlFhZ03ClRorZ2RDdUNyQNAoZtcwvot9Nesv50YTyiL3xR86MJ5RF74oGNo4EyhSrZJI2zo1iQDlZCGUEZlKswtfnBFiAarXBSO6tMy5EOYIoOrC9mZm4gXuBbiAbmq/nRhPKIvfFXxbYidHeJ1lVAScrA6gXtfmoHRVWJw6yIyOAyMpVlPAqwsQfUaQTsjiN++uucsMjaCNirtw70MCL8/ooXsiiJK8q4NiMrXHKCknTgGIB/DWgBg8Rl3e+Ui1t7lO9twva+XPb63C/1eatDDYdY0VEFlUBVHQALAVmHsogFrkgEZr5W0GZUOYW5PKdBY68r01dLt6JE3jkoobIbqwIa2axFr6jh03AHGg0aWx2CEqgXyspDIw4qw4Hz6EgjnBI56SPZRADqxtYnNlbJoUHfWtrvYrdOcWvVUvZbCrW1y2e7WN8yFBlC2u1wzH+jzigYl2fLKMkzJuvrqisN55jmY5VPArrcG1+nTtWVL2SwqrHlHISGsraG4UcRwYkAHgav2dtZZlZrFMt7g8wDMoPoOQ0D1L47BiVCpuOBDDvlZSGVh5wQDrp03pMdlGE8oi98UfOjCeURe+KDo4fEkZTJGvS6o2Y/wqzEKfOcw81N4PCLEgRBZRc9JJJLMxPOSSSTzkmkvnRhPKIvfFHzownlEXvig1KKy/nRhPKIvfFHzownlEXvigax+AEy2JKsCGV10ZGHBlPTqRY3BBIIIJFU7rE2tniv4eR/+3m4/1eqq/nRhPKIvfFHzownlEXvigcwWD3a2uXYm7O1szMeJNtBwAsNAABTFZfzownlEXvij50YTyiL3xQalU4zCLKjI4urCx1II5wQRqCDYgjUEA0j86MJ5RF74o+dGE8oi98UDGEgmU5ZHWRANGy5ZPNmscrHjcgL6KcrBwvZzgpMQcKs6fKNCqE2zg3IMZ4PwOgNxbUVvUEEUWqapnxiIQHYKWNlubXJIAA9ZA9YoLbUWpaXacSkq0ihlFyCRcC6jh6WT3l6RXJ2vCAx3qWVc7HMLBbA5ieizKb9DDpoG7UWqM1TmoC1FqXXacRUuJFKqbE3FgdLD13Fum4rqHHRubI6scqvoQeS98jeg2Nj5qC61FqMwoBoC1Fqmigi1Q8YIIOoOhHSK5lxCqVDEAscq35zYmw89gT6q4w+NSQExsHANiQb62Bt7CD6xQVvsqFuMaHW+qKdSSTxHSSfWaG2TCTcxRk5s9yik5hwbhx8/Gmr1NAoNkwgZRGgFrCyhbC4bk2GnKAOnOAeaowOyY4U3ajk5s2oXvr3vYAAHQcBzV12zi5PdF5TFV1GrK2RgPOGsvpIFQm1oWy2kQ5iQvKGpFuHvL7w6RQSNlxZs+7TPly5si5svJOW9r25K6fZHRXLbIhNwYoyGJLcheUSQSTpqSQD6hTeapoM/E7BhkdXZBdTmAyrYnTU6cdBwte1jcaU5Fh1XvQBfoAHSebzk+2uVxiFygYF11K31HDj7R7R01xDtKJ8uV1bMSFsb3IGYgerX0a0DFqLUZqAaAtRapqqDFJIMyMGW7LcG4zIxVx6QwIPnBoLLUWoDVNBFqLVNVjEKWKBhnUBivOAxIUnzEq3sNB3ai1F6mgi1Fq4mnVBdyFFwLnQXYhVHrJA9dUSbXhXNmlQZTZrsNDrx91vdPQaDuHARozuiKryG7sAAzkAKCzcWsAAL8AAKYqM1TQFIbQ2XvWVs1rKUbS90ZkZgNdD3NddeJ06HZI8wINwD0Eg+ojUUr2rTwpeul+KgUl2IzPn3gBDCQcjTeWQEkX1UhLZebMdbgWW+b4Ikh3h1hZe9Fx8oXIz34HWMkLpa55rW1O1aeFL10vxVyNjpcteS5ABO+lvYXIHfec+2gr2nsffm+coQrKLX+sCCePQf7Vbs3Z24UqGLAkEX5rIqkD0lS3pc1PatPCl66X4qO1aeFL10vxUCUGwSiBBIOSIgpycBAVMQIvY8Gva182mWwprB7P3Z77MciqfUztm9Zc6eau+1aeFL10vxUsmzF3zcqT6NP30vhSfaoFo+xYDLaVuSEA4/VVwef6zOGN+dRW6BSnatPCl66X4qO1aeFL10vxUDlFJ9q08KXrpfio7Vp4UvXS/FQWYvCbzLrbKwb02BFv71mxbICruWfMSEIsuXucBQBWsdSbi5578LaU92rTwpeul+KlpNmLvk5Un0cn76XwovtUBgdh7qQSbxma1je+vfcdftL7grVpPtWnhS9dL8VZ+38Lu4GZHlVgDY76XoPS1BdiNg59M5CkvnFtSry72wN+SQRa/QfRagbFs4zSXZypbkAZhDuygGvJPcxc63zHhpbR7Vp4UvXS/FXJ2QhIN5Li9jvpefj9agVxPY9vGLGRhds5AvbRXUDj9se4K0sJBu41S5bKoW54mwtc1T2rTwpeul+KjtWnhS9dL8VBRLscs7MW5LB1y24CTJvOVe50TTozHjYWqh2YI3Qu+Z2mL6LYFhhzEBbW3IS978QeFwA52rTwpeul+KuX2OhIJMlwbju0uhsRpyugkeugVn7H87Es5sXz8Dfvr2Y5rEWuo0GhtrWnhYciKhJYqoXMeJsLXPnPGqO1aeFL10vxUdq18KXrpfioHKyJ9nBUWPN307uLglSZGkkysARoMxI14qDRsfBB8PC7NKWaKNmO+l1JQEnvummX2OhtcyGxuO7S6GxF++6CfbQVbO2NuXLBy1xYgk8bLrx6VY/wBZ9enSfatPCl66X4qO1aeFL10vxUDlJzoEZpWPfCOK1uBLsFPrMgHqo7Vp4UvXS/FXMmx42FiZCLg/TS8VIIPfcxANBxsfZHycMM7OCF0N9MtwTqTqbj2Vo0n2rTwpeul+KjtWnhS9dL8VBbjcLvEK3tcqb/wsG/8AFZOL2NlvIZLBc5XkXyrKXzg68r6Q2PNYcdb6PatPCl66X4q5k2QjCxMhB4jfS/FQUT7CDOrh2XKEAFzwQk9PPp7BWoKWTZygghpLg31llI9YLWNNUBSG1VchcgYi/KCNlY6HLrcaZrXsQfVcF+ig8+Z8bayxrcLxazahL8Q4zEtodFtfnGtdmfGg94hWyjhrqvLYd01sb2XnuBfnrdooMaTEYrIjBBmKAutlJDlgCAN4BoM2mY+k2sTZ2MxDsu8RRHy1Yr0pYBtTcAsH0AOljetmigKVT6d/5cf+0lNUqn07/wAuP/aSgarN20spVdxfNnBaxUcixzjlc5Gi9DFSbAGtKig89itoYxLMYlKXcsBY2VRKVF89yTkhAsp1l4CxtqbMklObfKFIIy24EZRfnP1s3G3NpTtFAVmbXR2uIjaU4ecRm9rOd2EN+bW1adJYuLPIq3IzRSi4NiLtELg8x89BkSyYoStIoyxEpdXZCEXNZyQHsCFJbQ66eijaUszYSQzoEaxsAfM3EAkDm1vr0DhTXzfOoMzsGAzX1JITKSOYXNyRbXS1rUptTZm5w0l3aQlbFmJJ5O8I4k68v+3qoPS0htbe2UwasG1B4WyOBfUXGYroDzU/RQebj+WoJGyhiWBVe+t3NQcoMoAGZTpcfSE625V7YnGBrbtCluPEgmQjhn1sgU8178eat2igT2Mjrh4RNfeiKMSXOY5wgz3a5ub31ub05RRQFFFFAhsD/iwfyYv9Fp+kNgf8WD+TF/otP0Hn8QcWkkrRrnVmXdg2IACNfi4td8o04A8DrXAmxgLtu76mw5NtEjyhV3uozZxcleBNuF/R0UGRjsRila0UaOmW9y9iGsTltcXF1K36ZUPBWpZsVjsukSFrm1yASMzBdA5A5KqTr+9HgmvQUUCuz3kK91GV8zafZzHKdCfq256aoooCiiigKKKKAoriUkDki55gTa/r5qX303i16z9FA3RSm+m8WvWfoo303i16z9FA3RSm+m8WvWfoo303i16z9FA3SqfTv/Lj/wBpKjfTeLXrP0VSu+EjPu1sVVfpDfklyfqfaFBo0UpvpvFr1n6KN9N4tes/RQN0UpvpvFr1n6KN9N4tes/RQN0rJ9On8uT/AGiqN9N4tes/RVLb4yK+7WwVl+k8IofA+yaDRrJ7KP8AjP6D/qab303i16z9FZfZLLL8ne8agWP7y/1T9mg36KU303i16z9FG+m8WvWfooG6KU303i16z9FG+m8WvWfooG6KU303i16z9FG+m8WvWfooG6KU303i16z9FG/m8WvWfooK9gf8WD+TF/otOSyZQSeABPs1rO2ak0UMcZjQlI0QkSGxKqASOR5qveSUggxLY6Hun6KCnA9kUMqK4cKHGZQStytyARlJDA2NrE3rrB7dhkCESLmcKQtxm5YBAsOexpY7IGncFFtRadwAQSQwAGjAsbHiL11BszdlSkCgr3vdmIGmXQEWFxx6eegax+0xCRdGYEElly2ULqxN2B0GugNXQYsOucXtdhrzhWIuPMbXHmIqiQSMQWiQkAj6Q8G0P1KiFHRBGsKKiqFVRJoFAsAOR0CgXw3ZNE4U3KlzGADlJvNfJqpK/VPA1sVkNs67K5w8ZdRlVt4bgExkgHLcaxR+4Kc303i16z9FA3VWKxAjRnbgoLHpsBfQc5qnfTeLXrP0VVOskgyvCjLcGxk05JBH1NdQKCpeyOElRc3bchRY3JnvkHpABJHMNTWqKx4tkqGB+TxrqeUHJIzlWbLydNUQ2Fu9rYFAUUUUBRRRQFFFFAUUUUBRRRQFFVT4pE1dlUfaYD/NUdtI/q5n/gR3HtUEUDlFKfLHPewt6WZFH9iW/tXPd28VH78vP/RbSgdrJ7KP+M/oP+ppr5G576Z/QoRR/gt/ejtVHzgv/GzScQQe/JtoTQOUUn2rTmzL/DI6j2BrUHAt9WaRR0chv91JoHKKTMMw4SIR9qIk+1XAHsqDJOPqRsOc7xlPqXIf80DtFJ/LXHGGT0gxkerlX/tU9s05w49MUlvbltQN0Uqm1ISbCRL9GZb+y96ZVr6jhQTRRRQFFFFAUUUUBRRRQFFFFAUUUUBRRRQFQamoNBXNiVQXdgo6SQB/el+2qfVzPfgUR3Xp75QVHtr884+ZvlEz5mz76Vc2ZgwAlYABr3t5q4+Xy+Om66T4qtxqzPVdjTmer9GLimPCN/XkH/20rkyTHgsajpLMx90KP81+dfl0vjpuuk+KuTj5fHTddJ8VdflJ+b5OpMdX6LOGlbvpcv8AAig//PPU9rFOrNIx88jgH0opC/2r85dsZvHTdbJ8VVttKbx03XSfFXUaNp7le1PK/SsOAjTvEVT0hQP8VfevzGm0pvHTddJ8VXrtCbx0vWyfjX2dC0dynfPFOj9K3ovX5tG0ZvGy9Y/41emPl8bJ1j/jXE6Vo6qNuJ1r2vuWJwE+8Zo3GXlbsEnQujZrjg3dBGRfhdqVfZuLu5UoCzbwXOZQwSNV+qDxQ31ta2lfHVx0vjJOsf8AGr0xknjJPfb8ainBMdUU8YpHbL7FiMNiQiOCGlRJA1tMxJUpYDQnk681+ao2fhcSWDuxUMwLKcobKpAW9l4leIFhw4V8iXFyeMf32/GtPASsRqzH0sx/81UzW+FHjLrFxamS3lisvs9FfMsMt+P+a0oMOp5hWNn4xTDzrLVx3i/J7ugmvJrhEy96PZSGKw68wtWfX8T4pnw+HP0Xqas26vcsoIsRceeljsmG990gPSFAb2jWvnGKFuBI9ZrMaRvCb3m/Gr2LjVMkelJXK8LtbufWe1ijUNID/NkI9SsxA9lSMJIOEzH+JYyP/iqn+9fIWlbwm95vxqtp28Nveb8asxxKs9qT9HvPdD7CFnHPG39LJr6czf4qRPL9aNbfZkufYyj/ADXxhsQ/hv77fjVT4l/Df32/GpY3ono7jgt574fb2xLD9259BT4q47aKNGWQE/8AtSEetlUge2vhr4uTxj++340vJi5PGSdY/wCNTV2Yno7jgWSe+H3tdqRE23iZvBLAN61OopkSV+cMRjZbEb2UjoMrkf5rT/Zu5XaWHVSQrPIWUEgN3CU6gaHUA1PW8SZuBZMWK2Tzx6RM/wCPv1FQKmu3nxRRRQFFFFAVBqag0H5q2h9NN/Pm/wC61UV6uf8AZ3j5HkdIQUeSR1O8jF1eRmBsWuNCKpb9nO0AwUwjMQSO6xcFtf63nFasZaeHNsRmx+HN5qoNep//ABntHxA62L4q4i/ZvtBhcQC1yPpYhwJB+t5q6jNT5ub5aTHN5Y1W1erk/ZrtAEAwC7Gw7rFxsW15Wmimg/su2j4gdbF8VSxnxx3M/JaJ5PKJV6V6KH9mO0TqIBxI+li4qSD9bpFWN+zbaC2vANSB9LEdTw+tXU7GL3MrNjtPKHnBTCVvj9mm0PEDrYvirqHsAxxLAQi6NlbukWhKq/hdDL7ajtmxz3MXJq5pn0pLFWr0rZfsBxyi5g0/mRHjp4VXr2A4/wAR/wBSL4qp3yVnqq208/slirWrs7gKvj7CMaSRuNRx7pFzi/hU/B2KYuNSWgNgCTZ4joNfDrM2om0ftSa2pnrk8ZpJjC1qYeqYNg4kcYG9+H46bhwEwOXcvcAHvouBJA1z+Y15Dd0894ny0mXqNes15nF72s7F1ovFKiEtC4ABJ5UXAC5+vSs2zZ24Qvr9qL468/j4VuRP8UtvDlpHOXnsXWS3GvR4nYWJLZRC1yCe/i4Agcc/npNuxHGeIPWQ/HW5raOxWPWktbHtYYj1vDEaqXrbj7E8W6hhAbMARy4hoRcaF64fsQxlwu4NyCe/i5rA65/OK0aa2WO2ViNzB74YTVU9ehbsJxviD1kXx1SnYVjWF1gNv5kQ4G3h1argye1LG9r++HnXqiSvRz9hONUqDDq7ZV7pFqQrP4XQreyob9nuPP7j/qxfFVqmK8dE1d/W/sh5DEVsfs7/AP2eF/jk/wCxLTbfs72g98sA0JBvLENR/VWn2Idg+NwuPw0s8QWJXfMwkRrZoZFGgN+JA9dXKVmINvf1ra161yR4zWfs+wCpqBU1O8EKKKKAooooCiiigzdr7bjw2QORmdlVVuL2LqjNboBdfWyjnpbD7Y3kqqYwGHJJz3ymQOwyiwzAiLU8x6bGtiSEN3wBsQRcXsQbgjz3APqqqPZ8akFUUFbhbKBlData3C5J9tAg3ZPAOdtCQe5vplAYk6cLG961hVBwEfgLr9kc4t/jSmBQFqKKKAqDU0UGNidulHdSmq8oXa2aMKzM40txRgBfW2thU4TayZXkKFc27k0DMWEvc4yRbR+QAV1tYa0/2ti17mmrZzyF1fwjp32p189dJgkFwFUZmzGygXbjmPSbga0C2D21FK+7S5axbvGCkA5TZiLHW/sNaFVR4VFN1VQeGigacebz1bQFqLUUUBVOMxAjQuQSBzDUk8AAOck2A9NXVxLEGBVgCpFiCLgg8QQeIoMNtv7y0e7B3gdAC5AzRhd8r8m62zWHSRzXF2W7IYVyg5gTHHIBkY6SkrGLgWJJVtL81OHZcViN2liACMi2IXvQRbUCwtVj4NGNyqk6akAnk3K+wk29JoOcFjFmQOmqm/EEHQ24HUVfauYogosoAHQBYewV3QRaptRRQFZu19qmDXKGGV3blWYJGMzsBaxAFhqRqyjnrSrgxAm9he1r21t0eigyI9p55lR4wGR7E575ZGSW2TQZhkVwTpbNw0JFnzmg4Xbvsv0b8coe504ZSGv0U9Fs+NMuVEXKCFsqjKDqQLDQUDAR+Avujoy/409FBeKm1FFAUUUUBRRRQFFFFAUUUUBRRRQFFFFAUUUUBRRRQFFFFAUUUUBRRRQFFFFAUUUUBRRRQFFFFAUUUUBRRRQFFFFAUUUUBRRR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3258" name="Picture 10" descr="http://coolcosmos.ipac.caltech.edu/cosmic_classroom/ir_tutorial/images/transmission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0" y="3810000"/>
            <a:ext cx="4267200" cy="27096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2566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153400" cy="914400"/>
          </a:xfrm>
        </p:spPr>
        <p:txBody>
          <a:bodyPr>
            <a:normAutofit/>
          </a:bodyPr>
          <a:lstStyle/>
          <a:p>
            <a:r>
              <a:rPr lang="en-US" sz="4400" b="1" dirty="0"/>
              <a:t>ENERGY ABSORBED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3048000" cy="45720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The Earth’s surface </a:t>
            </a:r>
            <a:r>
              <a:rPr lang="en-US" b="1" dirty="0">
                <a:solidFill>
                  <a:srgbClr val="FF0000"/>
                </a:solidFill>
              </a:rPr>
              <a:t>absorbs</a:t>
            </a:r>
            <a:r>
              <a:rPr lang="en-US" dirty="0"/>
              <a:t> solar energy.</a:t>
            </a:r>
          </a:p>
          <a:p>
            <a:pPr lvl="0"/>
            <a:r>
              <a:rPr lang="en-US" dirty="0"/>
              <a:t>Absorbed by both </a:t>
            </a:r>
            <a:r>
              <a:rPr lang="en-US" b="1" dirty="0">
                <a:solidFill>
                  <a:srgbClr val="FF0000"/>
                </a:solidFill>
              </a:rPr>
              <a:t>land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water</a:t>
            </a:r>
            <a:r>
              <a:rPr lang="en-US" dirty="0"/>
              <a:t>.</a:t>
            </a:r>
          </a:p>
        </p:txBody>
      </p:sp>
      <p:pic>
        <p:nvPicPr>
          <p:cNvPr id="54274" name="Picture 2" descr="A diagram of sun's energy as it travels the surface of the Earth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1600200"/>
            <a:ext cx="4787433" cy="3657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10000" y="548640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Energy from the Sun is absorbed and IR energy radiated back to space from the surface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71596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+mn-lt"/>
              </a:rPr>
              <a:t>ENERGY</a:t>
            </a:r>
            <a:r>
              <a:rPr lang="en-US" sz="4000" b="1" dirty="0"/>
              <a:t> </a:t>
            </a:r>
            <a:r>
              <a:rPr lang="en-US" sz="4000" b="1" dirty="0">
                <a:latin typeface="+mn-lt"/>
              </a:rPr>
              <a:t>RADIATED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3048000" cy="49530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The Earth’s surface </a:t>
            </a:r>
            <a:r>
              <a:rPr lang="en-US" b="1" dirty="0">
                <a:solidFill>
                  <a:srgbClr val="FF0000"/>
                </a:solidFill>
              </a:rPr>
              <a:t>radiates</a:t>
            </a:r>
            <a:r>
              <a:rPr lang="en-US" dirty="0"/>
              <a:t> thermal (infrared, IR) energy.</a:t>
            </a:r>
          </a:p>
          <a:p>
            <a:pPr lvl="0"/>
            <a:r>
              <a:rPr lang="en-US" dirty="0"/>
              <a:t>Some heat absorbed by land and ocean is radiated back into the </a:t>
            </a:r>
            <a:r>
              <a:rPr lang="en-US" b="1" dirty="0">
                <a:solidFill>
                  <a:srgbClr val="FF0000"/>
                </a:solidFill>
              </a:rPr>
              <a:t>atmosphere</a:t>
            </a:r>
            <a:r>
              <a:rPr lang="en-US" dirty="0"/>
              <a:t> and also </a:t>
            </a:r>
            <a:r>
              <a:rPr lang="en-US" b="1" dirty="0">
                <a:solidFill>
                  <a:srgbClr val="FF0000"/>
                </a:solidFill>
              </a:rPr>
              <a:t>space</a:t>
            </a:r>
            <a:r>
              <a:rPr lang="en-US" dirty="0"/>
              <a:t>.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Air is heated </a:t>
            </a:r>
            <a:r>
              <a:rPr lang="en-US" dirty="0"/>
              <a:t>mostly by the surface.</a:t>
            </a:r>
          </a:p>
        </p:txBody>
      </p:sp>
      <p:pic>
        <p:nvPicPr>
          <p:cNvPr id="54274" name="Picture 2" descr="A diagram of sun's energy as it travels the surface of the Earth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1600200"/>
            <a:ext cx="4787433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280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868362"/>
          </a:xfrm>
        </p:spPr>
        <p:txBody>
          <a:bodyPr>
            <a:normAutofit/>
          </a:bodyPr>
          <a:lstStyle/>
          <a:p>
            <a:r>
              <a:rPr lang="en-US" sz="4000" b="1" dirty="0"/>
              <a:t>ENERGY REFLECTED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3048000" cy="44958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Some incoming solar energy is </a:t>
            </a:r>
            <a:r>
              <a:rPr lang="en-US" b="1" dirty="0">
                <a:solidFill>
                  <a:srgbClr val="FF0000"/>
                </a:solidFill>
              </a:rPr>
              <a:t>reflected</a:t>
            </a:r>
            <a:r>
              <a:rPr lang="en-US" dirty="0"/>
              <a:t> back by:</a:t>
            </a:r>
          </a:p>
          <a:p>
            <a:pPr lvl="1"/>
            <a:r>
              <a:rPr lang="en-US" sz="2400" dirty="0"/>
              <a:t>The </a:t>
            </a:r>
            <a:r>
              <a:rPr lang="en-US" sz="2400" b="1" dirty="0">
                <a:solidFill>
                  <a:srgbClr val="FF0000"/>
                </a:solidFill>
              </a:rPr>
              <a:t>atmosphere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Clouds</a:t>
            </a:r>
          </a:p>
          <a:p>
            <a:pPr lvl="1"/>
            <a:r>
              <a:rPr lang="en-US" sz="2400" dirty="0"/>
              <a:t>The </a:t>
            </a:r>
            <a:r>
              <a:rPr lang="en-US" sz="2400" b="1" dirty="0">
                <a:solidFill>
                  <a:srgbClr val="FF0000"/>
                </a:solidFill>
              </a:rPr>
              <a:t>surface</a:t>
            </a:r>
            <a:r>
              <a:rPr lang="en-US" sz="2400" dirty="0"/>
              <a:t> of the Earth</a:t>
            </a:r>
          </a:p>
        </p:txBody>
      </p:sp>
      <p:pic>
        <p:nvPicPr>
          <p:cNvPr id="54274" name="Picture 2" descr="A diagram of sun's energy as it travels the surface of the Earth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1600200"/>
            <a:ext cx="4787433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895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>
            <a:normAutofit/>
          </a:bodyPr>
          <a:lstStyle/>
          <a:p>
            <a:r>
              <a:rPr lang="en-US" sz="4000" b="1" dirty="0"/>
              <a:t>THERMAL INERTIA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153400" cy="1219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Heating of Earth’s surface is </a:t>
            </a:r>
            <a:r>
              <a:rPr lang="en-US" b="1" dirty="0">
                <a:solidFill>
                  <a:srgbClr val="FF0000"/>
                </a:solidFill>
              </a:rPr>
              <a:t>delayed.</a:t>
            </a:r>
          </a:p>
          <a:p>
            <a:r>
              <a:rPr lang="en-US" dirty="0"/>
              <a:t>Time is </a:t>
            </a:r>
            <a:r>
              <a:rPr lang="en-US" b="1" dirty="0">
                <a:solidFill>
                  <a:srgbClr val="FF0000"/>
                </a:solidFill>
              </a:rPr>
              <a:t>required to absorb </a:t>
            </a:r>
            <a:r>
              <a:rPr lang="en-US" dirty="0"/>
              <a:t>solar energy before temperature changes.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2819400"/>
            <a:ext cx="4267200" cy="274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3400" y="2514600"/>
            <a:ext cx="3581400" cy="40626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Daily</a:t>
            </a:r>
            <a:r>
              <a:rPr lang="en-US" sz="2400" b="1" dirty="0"/>
              <a:t> Delay: </a:t>
            </a:r>
          </a:p>
          <a:p>
            <a:pPr marL="231775" indent="-231775">
              <a:buFont typeface="Arial" pitchFamily="34" charset="0"/>
              <a:buChar char="•"/>
            </a:pPr>
            <a:r>
              <a:rPr lang="en-US" sz="2400" dirty="0"/>
              <a:t>There is a delay between Earth's absorption of solar energy and an increase in temperature – this makes the </a:t>
            </a:r>
            <a:r>
              <a:rPr lang="en-US" sz="2400" b="1" dirty="0">
                <a:solidFill>
                  <a:srgbClr val="FF0000"/>
                </a:solidFill>
              </a:rPr>
              <a:t>warmest</a:t>
            </a:r>
            <a:r>
              <a:rPr lang="en-US" sz="2400" dirty="0"/>
              <a:t> part of a </a:t>
            </a:r>
            <a:r>
              <a:rPr lang="en-US" sz="2400" b="1" dirty="0">
                <a:solidFill>
                  <a:srgbClr val="FF0000"/>
                </a:solidFill>
              </a:rPr>
              <a:t>day</a:t>
            </a:r>
            <a:r>
              <a:rPr lang="en-US" sz="2400" dirty="0"/>
              <a:t> </a:t>
            </a:r>
            <a:r>
              <a:rPr lang="en-US" sz="2400" b="1" u="sng" dirty="0">
                <a:solidFill>
                  <a:srgbClr val="FF0000"/>
                </a:solidFill>
              </a:rPr>
              <a:t>after</a:t>
            </a:r>
            <a:r>
              <a:rPr lang="en-US" sz="2400" b="1" u="sng" dirty="0"/>
              <a:t> </a:t>
            </a:r>
            <a:r>
              <a:rPr lang="en-US" sz="2400" dirty="0"/>
              <a:t>noon.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16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>
            <a:normAutofit/>
          </a:bodyPr>
          <a:lstStyle/>
          <a:p>
            <a:r>
              <a:rPr lang="en-US" sz="4000" b="1" dirty="0"/>
              <a:t>THERMAL INERTIA</a:t>
            </a: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2819400"/>
            <a:ext cx="4267200" cy="274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00389" y="2057400"/>
            <a:ext cx="3581400" cy="36933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Seasonal</a:t>
            </a:r>
            <a:r>
              <a:rPr lang="en-US" sz="2400" dirty="0"/>
              <a:t> Delay:  </a:t>
            </a:r>
          </a:p>
          <a:p>
            <a:pPr marL="231775" indent="-231775">
              <a:buFont typeface="Arial" pitchFamily="34" charset="0"/>
              <a:buChar char="•"/>
            </a:pPr>
            <a:r>
              <a:rPr lang="en-US" sz="2400" dirty="0"/>
              <a:t>Because of a similar delay in heating and cooling of Earth’s surface, the </a:t>
            </a:r>
            <a:r>
              <a:rPr lang="en-US" sz="2400" b="1" dirty="0">
                <a:solidFill>
                  <a:srgbClr val="FF0000"/>
                </a:solidFill>
              </a:rPr>
              <a:t>warmest</a:t>
            </a:r>
            <a:r>
              <a:rPr lang="en-US" sz="2400" dirty="0"/>
              <a:t> part of the </a:t>
            </a:r>
            <a:r>
              <a:rPr lang="en-US" sz="2400" dirty="0">
                <a:solidFill>
                  <a:schemeClr val="tx1"/>
                </a:solidFill>
              </a:rPr>
              <a:t>year</a:t>
            </a:r>
            <a:r>
              <a:rPr lang="en-US" sz="2400" dirty="0"/>
              <a:t> is </a:t>
            </a:r>
            <a:r>
              <a:rPr lang="en-US" sz="2400" b="1" dirty="0">
                <a:solidFill>
                  <a:srgbClr val="FF0000"/>
                </a:solidFill>
              </a:rPr>
              <a:t>late summer</a:t>
            </a:r>
            <a:r>
              <a:rPr lang="en-US" sz="2400" dirty="0"/>
              <a:t>, the </a:t>
            </a:r>
            <a:r>
              <a:rPr lang="en-US" sz="2400" b="1" dirty="0">
                <a:solidFill>
                  <a:srgbClr val="FF0000"/>
                </a:solidFill>
              </a:rPr>
              <a:t>coldest</a:t>
            </a:r>
            <a:r>
              <a:rPr lang="en-US" sz="2400" dirty="0"/>
              <a:t> is </a:t>
            </a:r>
            <a:r>
              <a:rPr lang="en-US" sz="2400" b="1" dirty="0">
                <a:solidFill>
                  <a:srgbClr val="FF0000"/>
                </a:solidFill>
              </a:rPr>
              <a:t>late winter.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868362"/>
          </a:xfrm>
        </p:spPr>
        <p:txBody>
          <a:bodyPr>
            <a:normAutofit/>
          </a:bodyPr>
          <a:lstStyle/>
          <a:p>
            <a:r>
              <a:rPr lang="en-US" sz="4400" b="1" dirty="0"/>
              <a:t>ENERGY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38235"/>
            <a:ext cx="8077200" cy="25908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Insolation: 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FF0000"/>
                </a:solidFill>
              </a:rPr>
              <a:t>Exposure </a:t>
            </a:r>
            <a:r>
              <a:rPr lang="en-US" sz="2400" dirty="0"/>
              <a:t>to the sun’s rays.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The </a:t>
            </a:r>
            <a:r>
              <a:rPr lang="en-US" sz="2400" b="1" dirty="0">
                <a:solidFill>
                  <a:srgbClr val="FF0000"/>
                </a:solidFill>
              </a:rPr>
              <a:t>amount</a:t>
            </a:r>
            <a:r>
              <a:rPr lang="en-US" sz="2400" dirty="0"/>
              <a:t> of solar radiation </a:t>
            </a:r>
            <a:r>
              <a:rPr lang="en-US" sz="2400" b="1" dirty="0">
                <a:solidFill>
                  <a:srgbClr val="FF0000"/>
                </a:solidFill>
              </a:rPr>
              <a:t>reaching</a:t>
            </a:r>
            <a:r>
              <a:rPr lang="en-US" sz="2400" dirty="0"/>
              <a:t> a given place.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6400" y="4129035"/>
            <a:ext cx="5240469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86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4400" b="1" dirty="0"/>
              <a:t>ENERGY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38235"/>
            <a:ext cx="8077200" cy="25908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Angle of Insolation</a:t>
            </a:r>
            <a:r>
              <a:rPr lang="en-US" b="1" dirty="0"/>
              <a:t>:  </a:t>
            </a:r>
            <a:r>
              <a:rPr lang="en-US" dirty="0"/>
              <a:t>angle at which the sun's rays hit the Earth.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equator</a:t>
            </a:r>
            <a:r>
              <a:rPr lang="en-US" dirty="0"/>
              <a:t> receives </a:t>
            </a:r>
            <a:r>
              <a:rPr lang="en-US" b="1" dirty="0">
                <a:solidFill>
                  <a:srgbClr val="FF0000"/>
                </a:solidFill>
              </a:rPr>
              <a:t>greatest</a:t>
            </a:r>
            <a:r>
              <a:rPr lang="en-US" dirty="0"/>
              <a:t> angle of insolation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Sun’s rays are at </a:t>
            </a:r>
            <a:r>
              <a:rPr lang="en-US" sz="2400" b="1" dirty="0">
                <a:solidFill>
                  <a:srgbClr val="FF0000"/>
                </a:solidFill>
              </a:rPr>
              <a:t>90 degrees.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The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energy is </a:t>
            </a:r>
            <a:r>
              <a:rPr lang="en-US" sz="2400" b="1" dirty="0">
                <a:solidFill>
                  <a:srgbClr val="FF0000"/>
                </a:solidFill>
              </a:rPr>
              <a:t>direct</a:t>
            </a:r>
            <a:r>
              <a:rPr lang="en-US" sz="2400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4495800"/>
            <a:ext cx="5240469" cy="2133600"/>
          </a:xfrm>
          <a:prstGeom prst="rect">
            <a:avLst/>
          </a:prstGeom>
        </p:spPr>
      </p:pic>
      <p:pic>
        <p:nvPicPr>
          <p:cNvPr id="8" name="Picture 10" descr="http://www.sciencebuddies.org/Files/3836/5/Weather_img045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7200" y="3200400"/>
            <a:ext cx="3149600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868362"/>
          </a:xfrm>
        </p:spPr>
        <p:txBody>
          <a:bodyPr>
            <a:normAutofit/>
          </a:bodyPr>
          <a:lstStyle/>
          <a:p>
            <a:r>
              <a:rPr lang="en-US" sz="4400" b="1" dirty="0"/>
              <a:t>ENERGY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324036"/>
            <a:ext cx="7848600" cy="30480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Poles</a:t>
            </a:r>
            <a:r>
              <a:rPr lang="en-US" dirty="0"/>
              <a:t> receive </a:t>
            </a:r>
            <a:r>
              <a:rPr lang="en-US" b="1" dirty="0">
                <a:solidFill>
                  <a:srgbClr val="FF0000"/>
                </a:solidFill>
              </a:rPr>
              <a:t>smallest</a:t>
            </a:r>
            <a:r>
              <a:rPr lang="en-US" dirty="0"/>
              <a:t> angle of insolation.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Sun’s rays are </a:t>
            </a:r>
            <a:r>
              <a:rPr lang="en-US" sz="2400" b="1" dirty="0">
                <a:solidFill>
                  <a:srgbClr val="FF0000"/>
                </a:solidFill>
              </a:rPr>
              <a:t>less than 90 </a:t>
            </a:r>
            <a:r>
              <a:rPr lang="en-US" sz="2400" dirty="0"/>
              <a:t>degrees.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The </a:t>
            </a:r>
            <a:r>
              <a:rPr lang="en-US" sz="2400" b="1" dirty="0">
                <a:solidFill>
                  <a:srgbClr val="FF0000"/>
                </a:solidFill>
              </a:rPr>
              <a:t>energy is spread out </a:t>
            </a:r>
            <a:r>
              <a:rPr lang="en-US" sz="2400" dirty="0"/>
              <a:t>over a larger area and is </a:t>
            </a:r>
            <a:r>
              <a:rPr lang="en-US" sz="2400" b="1" dirty="0">
                <a:solidFill>
                  <a:srgbClr val="FF0000"/>
                </a:solidFill>
              </a:rPr>
              <a:t>less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direct (intense</a:t>
            </a:r>
            <a:r>
              <a:rPr lang="en-US" sz="2400" dirty="0">
                <a:solidFill>
                  <a:srgbClr val="FF0000"/>
                </a:solidFill>
              </a:rPr>
              <a:t>).</a:t>
            </a:r>
          </a:p>
        </p:txBody>
      </p:sp>
      <p:pic>
        <p:nvPicPr>
          <p:cNvPr id="60418" name="Picture 2" descr="http://www.altenergymag.com/articles/05.08.01/gonzalez/fig5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5945" y="3657600"/>
            <a:ext cx="3798455" cy="2858879"/>
          </a:xfrm>
          <a:prstGeom prst="rect">
            <a:avLst/>
          </a:prstGeom>
          <a:noFill/>
        </p:spPr>
      </p:pic>
      <p:pic>
        <p:nvPicPr>
          <p:cNvPr id="60420" name="Picture 4" descr="http://www.altenergymag.com/articles/05.08.01/gonzalez/fig6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524" y="3657600"/>
            <a:ext cx="3780676" cy="28454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65138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185355" cy="715962"/>
          </a:xfrm>
        </p:spPr>
        <p:txBody>
          <a:bodyPr>
            <a:normAutofit/>
          </a:bodyPr>
          <a:lstStyle/>
          <a:p>
            <a:r>
              <a:rPr lang="en-US" sz="4000" b="1" dirty="0"/>
              <a:t>SOLAR ENERGY: LATITUDE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7924800" cy="2819400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solidFill>
                  <a:srgbClr val="FF0000"/>
                </a:solidFill>
              </a:rPr>
              <a:t>Latitude</a:t>
            </a:r>
            <a:r>
              <a:rPr lang="en-US" dirty="0"/>
              <a:t> determines </a:t>
            </a:r>
            <a:r>
              <a:rPr lang="en-US" b="1" dirty="0">
                <a:solidFill>
                  <a:srgbClr val="FF0000"/>
                </a:solidFill>
              </a:rPr>
              <a:t>amount</a:t>
            </a:r>
            <a:r>
              <a:rPr lang="en-US" dirty="0"/>
              <a:t> of solar insolation (energy) </a:t>
            </a:r>
            <a:r>
              <a:rPr lang="en-US" b="1" dirty="0">
                <a:solidFill>
                  <a:srgbClr val="FF0000"/>
                </a:solidFill>
              </a:rPr>
              <a:t>received.</a:t>
            </a:r>
          </a:p>
          <a:p>
            <a:pPr lvl="0"/>
            <a:r>
              <a:rPr lang="en-US" dirty="0"/>
              <a:t>Closest to </a:t>
            </a:r>
            <a:r>
              <a:rPr lang="en-US" b="1" dirty="0">
                <a:solidFill>
                  <a:srgbClr val="FF0000"/>
                </a:solidFill>
              </a:rPr>
              <a:t>equator</a:t>
            </a:r>
            <a:r>
              <a:rPr lang="en-US" dirty="0"/>
              <a:t>: </a:t>
            </a:r>
          </a:p>
          <a:p>
            <a:pPr lvl="1"/>
            <a:r>
              <a:rPr lang="en-US" sz="2400" dirty="0"/>
              <a:t>Has a </a:t>
            </a:r>
            <a:r>
              <a:rPr lang="en-US" sz="2400" b="1" dirty="0">
                <a:solidFill>
                  <a:srgbClr val="FF0000"/>
                </a:solidFill>
              </a:rPr>
              <a:t>greater</a:t>
            </a:r>
            <a:r>
              <a:rPr lang="en-US" sz="2400" dirty="0"/>
              <a:t> angle .</a:t>
            </a:r>
          </a:p>
          <a:p>
            <a:pPr lvl="1"/>
            <a:r>
              <a:rPr lang="en-US" sz="2400" dirty="0"/>
              <a:t>Has </a:t>
            </a:r>
            <a:r>
              <a:rPr lang="en-US" sz="2400" b="1" dirty="0">
                <a:solidFill>
                  <a:srgbClr val="FF0000"/>
                </a:solidFill>
              </a:rPr>
              <a:t>more</a:t>
            </a:r>
            <a:r>
              <a:rPr lang="en-US" sz="2400" dirty="0"/>
              <a:t> solar insolation.</a:t>
            </a:r>
          </a:p>
          <a:p>
            <a:endParaRPr lang="en-US" dirty="0"/>
          </a:p>
        </p:txBody>
      </p:sp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1200" y="3810000"/>
            <a:ext cx="5252556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0" name="AutoShape 6" descr="data:image/jpeg;base64,/9j/4AAQSkZJRgABAQAAAQABAAD/2wCEAAkGBxQREBARExMSFBITEBQXFhcUExQXEhgQFBcWFhUUGBQdICggGBooHBUYITEhJSkrLi4wFx8/ODMsNyovLisBCgoKDg0OGxAQGy0mHyQsLCwsLSwwMCwwLCwsLCwsLCwsLC8tLDAsLCwsLCwsLCwsLSwvLCwsLCwsLCwsLCwsLP/AABEIAMIBAwMBEQACEQEDEQH/xAAbAAEAAgMBAQAAAAAAAAAAAAAAAwQBAgUGB//EAEcQAAEDAQQEBwwJAgYDAAAAAAEAAhEDBBIhMQUTQVEVIlRhgZHTFBYkMlNkcZKToaPRBiNSYnKClKLBQrEzY3Oy0vBDwvH/xAAaAQEAAwEBAQAAAAAAAAAAAAAAAQIDBAUG/8QAPREBAAECAQYLBwUAAAcBAAAAAAECEQMSITFSkaEEExRBUVNhktHS8CIjYnGBseEVJDKiwTNCQ4KywvEF/9oADAMBAAIRAxEAPwD7i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CtWtzG5uk7hiVpThV1cyLqVXS/2W9Z/gLeng3TKLqz9I1D/VHoAWkYFEcxdA6u45ud1laRRTHMhoSpGFI2DyMiR0lRaBKy2PGT3dJn+6pOHRPMXWKelXjOD0QfcqTwemdCbrdLSzT4wLfeFjVweqNCbrtKq1wlpB9CwmmadKW6gEBAQEBAQEBAQEBAQEBAQEBAQEFC06Ta3BvGP7evat6OD1TpzIu5dotb35nDcMAuqnDpp0K3QLQWLLSDsxIkDCZxnd/KzrqtoG4pDiCMOPJHNew9yrlTnz9CWlxpGRBLC7PItJ+Steb/WyG7qABydAcBOd4EEyOqcN6iK59cyWDQ8Y3Z8WACcjPTsTL0Z+lDY0m4Nz47wDO6I9KjKnT2QloaLbozktaZxzMSMojH3Kcqbobii2XYGA+7tJjfgM/koyqs3ySqELVA1xBkEg82aTF9Itt0lUAzHSAspwKOhN3eXAs4P0np1XANpsefqqsOZevCrxbjRD23DmbxmI2bccaKp0et70/wD86rCpz1zGmM020Z7z/Gb/ACjfzdqzk3GXvGuifxRitY0Z3nV2ypydF0ilUQEBAQEBAQEBAQEBAQQWq1NpiTnsG0q9GHNc5i7i2u2uqZ4N3D+d67aMKmj5qTKstQQEGQUCUGEGZQZDzBE5kenCfmotA1UjMoAKDCAgyg9SvKXUrR3ReNzUXMIvX72WMxhnKpOXfNZ0Ucnyfbyr9lrI/CvNuuoo952L/tfi3HhXm3XUT3nYftfi3HhXm3XUT3nYftfi3HhXm3XUT3nYftfi3HhXm3XUT3nYftfi3HhXm3XUT3nYftfi3HhXm3XUT3nYftfi3HhXm3XUT3nYftfi3HhXm3XUT3nYftfi3HhXm3XUT3nYftfi3HhXm3XUT3nYftfi3HhXm3XUT3nYftfi3HhXm3XUT3nYftfi3HhXm3XUT3nYftfi3Ktpt9oYYPc5PNrMFth4OJXnzWVqng3NlbnDfpMl8OfTDi4t4xMkgx1TgF1xNcZotvZ2wPi3IRpZl2/raF3fLoiA6fRDgZy4w3qcuvs3mTg/FuXfrPufuVve9m9HuPi3H1n3P3J73s3nuPi3H1n3P3J73s3nuPi3Kls0mKWD30gfsi8X+qJKrNdcZs289x8W5Wdp0mAyi4ne9zabSeYGXe5RVwiKYvPNp5/tedrPi5qm1MfK9o+9m1grWquTGppsaYJuueZ3DjCT0Ka8TJpiq+mLxmnR9bfZnEzlTFtGZ0Boqqc7U/8ALSpD+4K55x6l7M8EP5VW6WUD/wCicfX0+thYOjaw8W0g/joNP+0tUxwiosie21Mzp0ao/wAt7mO9VwI/ctKeEdKLKtL6QUpioH0nAwdY3AH8QkDphb5Vs8xb10qxVE6JdSlUDgHNIcDkQQR1hWiYnQlspGUHqV5S6jadIOY4tFnrvAjjM1V0yAcJeDzZbFSa5idE+vq6cPg9NVMTOJTHZOVfdTKLhR/JbT8DtFGXOrO7xX5LR1tH9vKcKP5LafgdomXOrO7xOS0dbR/bynCj+S2n4HaJlzqzu8TktHW0f28pwo/ktp+B2iZc6s7vE5LR1tH9vKcKP5LafgdomXOrO7xOS0dbR/bynCj+S2n4HaJlzqzu8TktHW0f28pwo/ktp+B2iZc6s7vE5LR1tH9vKcKP5LafgdomXOrO7xOS0dbR/bynCj+S2n4HaJlzqzu8TktHW0f28pwo/ktp+B2iZc6s7vE5LR1tH9vKcKP5LafgdomXOrO7xOS0dbR/bynCj+S2n4HaJlzqzu8TktHW0f28pwo/ktp+B2iZc6s7vE5LR1tH9vKr2vTpaCNTVY77+qygmcHnYFthRNWeaZt9PFSvg9MaMSme95XKNoJxuVP2/wDJd3GTqzu8WXEU69O/wUatha514srYuDnAFkOLX6xk4zg/ERHPIwVL/DO7xW4qNenf4K1s0UHNusFVks1bjDXE0S1jHMHGESKbcd4UTM81M7vEjDp16d/ldc2g+Tf+3/ktOMnVnd4q8RTr07/BVtul2U+LDn1CP8NsFw/Ecm9PvUziREes3zYzFptGf5c/yca02yrV8Z9xv2KRg/mqZnohZ3mr1b8z/X6lrafX+fdBSpBo4oDRtO2fTmSotH8dM9EeGj6ztTGbPojp/On6RsQWrSDacieNBOYDiIJwnAZHM7Ct4wI/6vd5vr0/b56WU40/9Pb4dH3+Tu/QzS7H03UzLHaw4OwN7DincYgjmIWXCqJr95HynsRhTFPsy9SuFuwgICDwula4fWqPbkXYc4AAnpiV7mBTNOHES8/Em9UzCnSBYbzHOpu3sMT6Rk7pCVYFFWfRPYmnEqh1rH9IHNwrNkfbYMfzU/5HUsKqK6NOeOzw8G9OLTV2O9RtLHtDmvaWnIgiFWKonQ1euXmLqFp01Z6byx9eix7YlrqjA4SARIJwwIPSqTiURNpmHTh8C4RiUxVRh1TE88RKPvisnKrP7VnzUcdh60L/AKdwvqqu7J3xWTlVn9qz5px2HrQfp3C+qq7snfFZOVWf2rPmnHYetB+ncL6qruyd8Vk5VZ/as+acdh60H6dwvqqu7J3xWTlVn9qz5px2HrQfp3C+qq7snfFZOVWf2rPmnHYetB+ncL6qruyd8Vk5VZ/as+acdh60H6dwvqqu7J3xWTlVn9qz5px2HrQfp3C+qq7snfFZOVWf2rPmnHYetB+ncL6qruyd8Vk5VZ/as+acdh60H6dwvqqu7J3xWTlVn9qz5px2HrQfp3C+qq7snfFZOVWf2rPmnHYetB+ncL6qruy0rfSChdJp1qTzlxXtMHeYK0w6sOqf5Rb5qV8C4TR/LDqj6S8bpWk6rWvisyOMQTWcILqFalGrAunjVA69nmNgXXOJh3zVRtVjg2Nb+E7GjqDjUD9bTIbXc9l6u8kBzarcYgQL7IaBkCCTgU4yi/8AKNpybG1J2NbNZnjx7Q3AuLQK7zBOoIkwLwllXAg4P2pGJRrxtJ4Njak7G9SyVHMEVouF5e9tocJJAirJaQyIJuQW8bmCtExVGad7OuirDn26Zj5wW/SzqmFMllM/15VHj7gPit+8cTs3qs4s1zk0fWfXr5KZFovV69erue1gaIADRnzk7ztcedTRTf8Ajnn19I+/zRVNoz5o9fWVa16RZTmSJDS6CRMDbdn3nBdHFW/nNuyPH182PGakX7Z8PXyU7ZXqvY11O8HXiCHBuEAwHA/0kgZYw4H07RTk0+7i3rnZZV6veTf1zMWfRjW3SZkCMDm285wDicSeMZOF7GZmFenCiPXr8qTiTPr1+F2nTDQGgAAZAAADoWkRbQpM30rli0g+k4FrjAOLZN0jaIWeJg0YkWmFqa5pnM9G36SUd1QflHzXncixOx08fS1q/SWkBxWvcfQAOuVNPAa50zBPCKeZw7fpapVkE3W/ZbgI59p6V24XBqMPRGfpc9eLVUoLoUEBBG6zMJksaSeYLKrBw5m80wtFdUaJfZV4T0CEGIQc8aXp651GHBwe1uN3EuBcCGzeu4HjEQSMJRNpV7Lp9laBSpvcSG3S661pLqdOtdmZnV1QcowImVCZiYTUtM03UqlUNfFN90t4usvYQCyZaeMMHQd4ClFpR8P0g9zHBzS0tkm4Wi84MMlrjEOc1pnKd0lQm0ptH6WZWeWNa9pDGP44a0lr2tcCGTejjATESCJkKUTEw6EIghAhAhAhBrUeGguOQCmImZtBd5201y9xcegbhuXo0URTFoUlErgg1q1A1pc4gNaJJOQA2qJmIi8jyektIG0Ha2iDxWnN25zx/ZvXjlfDwsr2qtHNH+z4MMTF5oROruO3qAB6wrUcEwaItFO28/eZRXwnFrm8zstH2cq116ocWtEkOnLB1N2IBd/ScHNnZgeY3qmqM0eo9Zt/YpTFM55YGjMKYveKWl0wQ67LbxkTec0kOxjE5pxWj16vGk4zT69W5nQp0w0Q0Bo3AADqC1iIjNDOZmdLZSCAgICAgICAgyFA+wL556QgIKlXRtJxcXU2kuiSRjgQRG7EA4bkTdtZ7BSpxcpsbdiLrQIhjaYj8jWt9ACFynYKbQ5oY2HEE4ZkRE+iBG6ERdXtmhKNRtRpY0a0EVIDZcxxDnsMg8V22N5OeKJiZW2WRgeagaL5EXtsGJA3TdbMZ3RuRCZAQEBAQcjTFpkimMhifTsC6+D0ZsqVZcxdSBAQeU0xpDXuutP1LD67xt/CDlvOO5ThUZc5U6I0drHFxLezCmuxzCAgICAgICAgICAgICDIUD7AvnnpCAgICAgICAgICAgjr1bjS47B79gVqacqbDzT3Ekk5kz0r0oi0WhRhSCDi/SO3FrRRaYdUHGIzbSyPSch07lGTl1ZEfX5flSurJi7gtECBkP7LtiIiLQ42VIICAgICDu2yiGMZdZZYNmpuN90VrzmAkht7OcsFyUVTNU3mrTPy0/JrMWjm0Ktl0SalO83Wzcc7GiRSN0EloqXs8M4iVpVjZNVpttz7FYovF2KFgpjucvqOmrdIa2nOGsLCC68Nxy/+qsSr2rRo7ez5EUxmvOlOLJSvWwXjdY3Amniwis0Q0XjOGEyM9irl12onp7dOZOTTn9c7n26zCmWXXXmvph7SRdMEkQRJggtO1a0VZV782ZSqLKy0QICDIUD7AvnnpCAgICAgICAgICAg5em63is6T/H/eZdXBqdNSsuSutAg0rVQxrnuMNa0knmAkqJm0XHi3VTUc6q7xnmY3N/pb0CPet8CjJpvOmXJi1ZVQt2YgICAgICC/Wt7Hht6iC5tNrL2seMGNug3ctixjDqic1XPfQtNUTphvS0qBcdqmmo2lqw4udFy6WAhuQdBz9yicG94vmvdMV9iq+1k6nAA0mgDnh7ngnpd7lpFEZ+3wsrlaOxLWt4OuimG65sOhzjxr4qFwnLERCrGHa150eFkzVpzaUFotBeKYiNXTuDnF5zp/d7lamm1+2bomboVdAgIMhQPsC+eekICAgICAgICAgICDztvqXqjjzwPQMF6OFTk0RCkq60BBxPpRaOIyiP/I6Xf6bIJ63XR1qIpyqop+uxTEqyabuGu5xiAgICAgICAgICAgICAgIMhQPsC+eekj17b+rnjXS6MfFBAmfSVF4vZfIqycvmvZIpUEBAQEBAQEBBpWfda525pPUrUxeYgeYXpqCAg8jpetftNU7GXaY/LxnfucR0LTg8Xmavo58ec8QrLpYCAgICAgICAgICAgICAgIMhQPsC+eek4GnrCalYO1BrN7nqMEPYLtVzmlphzhuPGGI2ZrDEpvVe18z0+BY8UYU08ZkzlROic8Wm+iJ2aJ53asrHNpsa43nBjQ473ACT1raLxGd5+JNM1zNMWi82+SVSoICAgICAgIKmlHRSdzwPetcCL1wiXAXoKiBKDwlB94Xzm8l59LyXfyt8CPdx259udx4k3rlItlBAQEBAQEBAQEBAQEBAQEGQoH2BfPPSUrRY6jnEttFRgMQ1raJAwjAuYTz4naqTTMzp+zooxsOmm04cTPTM1f5MQj7gq8qrepZ+zUZFWtO7wX5RhdVTtq8x3BV5VW9Sz9mmRVrTu8DlGF1VO2rzHcFXlVb1LP2aZFWtO7wOUYXVU7avMdwVeVVvUs/ZpkVa07vA5RhdVTtq8x3BV5VW9Sz9mmRVrTu8DlGF1VO2rzHcFXlVb1LP2aZFWtO7wOUYXVU7avMdwVeVVvUs/ZpkVa07vA5RhdVTtq8x3BV5VW9Sz9mmRVrTu8DlGF1VO2rzHcFXlVb1LP2aZFWtO7wOUYXVU7avMp6TslRrBNoquBdkWUQMjjgwFdHB6Ksr+U7vBSvHwpj/hRtq8zzVbSrW46yqWh9RjiKYN002vc/ANkgXD/2F0zeP+adkeCuXR1cbavFK63sBjW1Cb10RTm8Q64bsN40OwMZbVNp1p2R4Iy6OrjbV4tatpJstWqHPjU1ID2taZAOOAS0xTM3ncpXXTOaKYj6z/svOMbAA3ADqV+DzauKtbN4bIhfhVMcTNFv4Wn/ACrbM3+jn2S2uNXVuLZAJLfqw7qFRx27l101zNWTP+eMvMqoiKbx/vgls1sL6jmFl0ASDJkjDEiMJnefFduVqa5mbWRVRaL3XFooICAgICAgICAgICAgIMhQPsC+eekoWmraQ8inSoOZhBfXe1xwEy0UnAYztKpM13zRG38OrDp4NNMZdVUT2UxMbcqPsi11s8jZf1NXsVF8Tojb+F8jgevX3I85rrZ5Gy/qavYpfE6I2/gyOB69fcjzmutnkbL+pq9il8Tojb+DI4Hr19yPOa62eRsv6mr2KXxOiNv4MjgevX3I85rrZ5Gy/qavYpfE6I2/gyOB69fcjzmutnkbL+pq9il8Tojb+DI4Hr19yPOa62eRsv6mr2KXxOiNv4MjgevX3I85rrZ5Gy/qavYpfE6I2/gyOB69fcjzmutnkbL+pq9il8Tojb+DI4Hr19yPO52mLbWaGisyzskm7dr1HuJAJPF1QwiVvwerEiqc0bfwpiUcGt7NdXdiP/eXDfQp33XhSL33pvV3lxAaQ5uIwAbUOGy8ur2+iNs+DK2DrVd2PMkp2ZocHBtK8eMPrnkZ3i5rYgAnExmc09vojbPgWwdarux5kOkobZLQ0XINJ7gG1C/A5kTk2d2CnPkze22/+M8SKP8AlmfrFv8AZcN7Y9BCng83jD9c0t+FRnxvr/5Q5tnZNZxggNc4eK+7OON6bs8d2zaV20xeq7yZn2WujWEPqEl/jOMOpvbE3QTfOD/EERGZTDjPPh6uVzmh0lszEBAQEBAQEBAQEBAQEGQoH2BfPPSU7RpAMcW6us6IxbTc5uInAjNUmu06JdFHB5rpysqmPnMQj4VHkrR7F6cZ2TsW5JOvT3oOFR5K0exenGdk7Dkk69Peg4VHkrR7F6cZ2TsOSTr096DhUeStHsXpxnZOw5JOvT3oOFR5K0exenGdk7Dkk69Peg4VHkrR7F6cZ2TsOSTr096DhUeStHsXpxnZOw5JOvT3oOFR5K0exenGdk7Dkk69Peg4VHkrR7F6cZ2TsOSTr096HA+kVmZaDfLbQ2WhpmjAgNrNEOIkH69/u551wK4mrROxFXB5pj+VPehy+Dmy4g123tZk3xRU8a79kzBkRiOcz15UdE7FOJnWp2wj4GpwQdcZBBNwTDu6MJjzl/UOeYvHROw4qdanbDGktHBzK9SXl+ofmC1t4Mc2Q3IGCf8AsqZzxOnQpXRNMaY+k3chjwQJmDjhmJ3K+FTPGREaab+EbpX4RVHEzXOiu1t01bJi0/RRbo9zaxqxSgnxmtF5wLT4zrs3hxRE5NO/Drpj275r73mVT7Fv/jNl0e2m9z25umcG4kxJJAk+Lt3ner04cUzeFaq5qi0ra0UEBAQEBAQEBAQEBAQEGQoH2BfPPSEBAQEBAQEBAQEFLSzZpHmIPvj+VtgT7aJcJd6og1qMvAtOTgR0EQomLwPC2WbjZzAAPpGB94XTgzfDp+Tiri1UpmuIyV5pidKsTMaG95pzEfhyy3Hn51W1UaJv8/H8LXidJqpyIPowOU5FMu2mLGT0NHCMwR6dyvExOhWYtpYUggIJLPTvOAPP7gTHuWeJVNNN4WopypslNJsEiTAGAnMkjMjLo2rOK67xE5u36fP/AFfJp0x63NjZReAF6NZdO+IB68T1KsY05EzNtF/umcOMq3bZoKAuEnMNvZnKY3QOtWnEnLtGi9t3z/xXIjJv2X9Zm9ak2883XQHAQDvnHLLCOlVorqyaYvGeL32dq1VMXnNzo69INEYk3nCZwhpjJXw66q57LRvhWumKY27kC3ZiAgkFM7j1FUyqelOTPQ+urwHoiAgICAgICAgICCG1svU3je09exXw5tVEkvNr0lBAQeNttK5XrM/zC4fhqcb+5cOha8HnNNPRP3zuXGj2rol0MhAQbtqkZE/xhzZKk0UzphMVTBrN7WnLZGXoTI6Jkyuwlu4jPJ3VmEtV07i9PQyQ3e7bsHRtS9fRG38HsgYPtbdx3Z4c6jKq1fsm0dLOMzfxgYy6ccxMbFGa1sn7GfTf7suJJJvgTnBcMuhRERERGT9kzMznuxdwi+Ixwl0dUKb575P28UW5r/cGf+JzYXso9GWxJzx/H7J/7vuxAw4x2f0789qtermjfsRaOlji/ePUNuG/Ynt9nrYj2QvGxo25kn5Jk1c8+t6bx0M647IH4QBsjPNRxdPPn+ZlzzNbx3lWtCt5fX18+9IQEBAQEBAQEBAQEHlzmvUhRhSCDzH0iHhI/wBBv+96tg/8SflDHH0QoLqcwgICAgICAgICAgICAgICDIU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185355" cy="715962"/>
          </a:xfrm>
        </p:spPr>
        <p:txBody>
          <a:bodyPr>
            <a:normAutofit/>
          </a:bodyPr>
          <a:lstStyle/>
          <a:p>
            <a:r>
              <a:rPr lang="en-US" sz="4000" b="1" dirty="0"/>
              <a:t>SOLAR ENERGY: LATITUDE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7772400" cy="25908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Closer to </a:t>
            </a:r>
            <a:r>
              <a:rPr lang="en-US" b="1" dirty="0">
                <a:solidFill>
                  <a:srgbClr val="FF0000"/>
                </a:solidFill>
              </a:rPr>
              <a:t>poles</a:t>
            </a:r>
            <a:r>
              <a:rPr lang="en-US" dirty="0"/>
              <a:t>:</a:t>
            </a:r>
          </a:p>
          <a:p>
            <a:pPr lvl="1"/>
            <a:r>
              <a:rPr lang="en-US" sz="2400" dirty="0"/>
              <a:t>Has a </a:t>
            </a:r>
            <a:r>
              <a:rPr lang="en-US" sz="2400" b="1" dirty="0">
                <a:solidFill>
                  <a:srgbClr val="FF0000"/>
                </a:solidFill>
              </a:rPr>
              <a:t>lesser</a:t>
            </a:r>
            <a:r>
              <a:rPr lang="en-US" sz="2400" dirty="0"/>
              <a:t> angle </a:t>
            </a:r>
          </a:p>
          <a:p>
            <a:pPr lvl="1"/>
            <a:r>
              <a:rPr lang="en-US" sz="2400" dirty="0"/>
              <a:t>Has</a:t>
            </a:r>
            <a:r>
              <a:rPr lang="en-US" sz="2400" b="1" dirty="0">
                <a:solidFill>
                  <a:srgbClr val="FF0000"/>
                </a:solidFill>
              </a:rPr>
              <a:t> less</a:t>
            </a:r>
            <a:r>
              <a:rPr lang="en-US" sz="2400" dirty="0"/>
              <a:t> solar insolation</a:t>
            </a:r>
          </a:p>
          <a:p>
            <a:endParaRPr lang="en-US" dirty="0"/>
          </a:p>
        </p:txBody>
      </p:sp>
      <p:sp>
        <p:nvSpPr>
          <p:cNvPr id="57350" name="AutoShape 6" descr="data:image/jpeg;base64,/9j/4AAQSkZJRgABAQAAAQABAAD/2wCEAAkGBxQREBARExMSFBITEBQXFhcUExQXEhgQFBcWFhUUGBQdICggGBooHBUYITEhJSkrLi4wFx8/ODMsNyovLisBCgoKDg0OGxAQGy0mHyQsLCwsLSwwMCwwLCwsLCwsLCwsLC8tLDAsLCwsLCwsLCwsLSwvLCwsLCwsLCwsLCwsLP/AABEIAMIBAwMBEQACEQEDEQH/xAAbAAEAAgMBAQAAAAAAAAAAAAAAAwQBAgUGB//EAEcQAAEDAQQEBwwJAgYDAAAAAAEAAhEDBBIhMQUTQVEVIlRhgZHTFBYkMlNkcZKToaPRBiNSYnKClKLBQrEzY3Oy0vBDwvH/xAAaAQEAAwEBAQAAAAAAAAAAAAAAAQIDBAUG/8QAPREBAAECAQYLBwUAAAcBAAAAAAECEQMSITFSkaEEExRBUVNhktHS8CIjYnGBseEVJDKiwTNCQ4KywvEF/9oADAMBAAIRAxEAPwD7i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CtWtzG5uk7hiVpThV1cyLqVXS/2W9Z/gLeng3TKLqz9I1D/VHoAWkYFEcxdA6u45ud1laRRTHMhoSpGFI2DyMiR0lRaBKy2PGT3dJn+6pOHRPMXWKelXjOD0QfcqTwemdCbrdLSzT4wLfeFjVweqNCbrtKq1wlpB9CwmmadKW6gEBAQEBAQEBAQEBAQEBAQEBAQEFC06Ta3BvGP7evat6OD1TpzIu5dotb35nDcMAuqnDpp0K3QLQWLLSDsxIkDCZxnd/KzrqtoG4pDiCMOPJHNew9yrlTnz9CWlxpGRBLC7PItJ+Steb/WyG7qABydAcBOd4EEyOqcN6iK59cyWDQ8Y3Z8WACcjPTsTL0Z+lDY0m4Nz47wDO6I9KjKnT2QloaLbozktaZxzMSMojH3Kcqbobii2XYGA+7tJjfgM/koyqs3ySqELVA1xBkEg82aTF9Itt0lUAzHSAspwKOhN3eXAs4P0np1XANpsefqqsOZevCrxbjRD23DmbxmI2bccaKp0et70/wD86rCpz1zGmM020Z7z/Gb/ACjfzdqzk3GXvGuifxRitY0Z3nV2ypydF0ilUQEBAQEBAQEBAQEBAQQWq1NpiTnsG0q9GHNc5i7i2u2uqZ4N3D+d67aMKmj5qTKstQQEGQUCUGEGZQZDzBE5kenCfmotA1UjMoAKDCAgyg9SvKXUrR3ReNzUXMIvX72WMxhnKpOXfNZ0Ucnyfbyr9lrI/CvNuuoo952L/tfi3HhXm3XUT3nYftfi3HhXm3XUT3nYftfi3HhXm3XUT3nYftfi3HhXm3XUT3nYftfi3HhXm3XUT3nYftfi3HhXm3XUT3nYftfi3HhXm3XUT3nYftfi3HhXm3XUT3nYftfi3HhXm3XUT3nYftfi3HhXm3XUT3nYftfi3HhXm3XUT3nYftfi3HhXm3XUT3nYftfi3HhXm3XUT3nYftfi3Ktpt9oYYPc5PNrMFth4OJXnzWVqng3NlbnDfpMl8OfTDi4t4xMkgx1TgF1xNcZotvZ2wPi3IRpZl2/raF3fLoiA6fRDgZy4w3qcuvs3mTg/FuXfrPufuVve9m9HuPi3H1n3P3J73s3nuPi3H1n3P3J73s3nuPi3Kls0mKWD30gfsi8X+qJKrNdcZs289x8W5Wdp0mAyi4ne9zabSeYGXe5RVwiKYvPNp5/tedrPi5qm1MfK9o+9m1grWquTGppsaYJuueZ3DjCT0Ka8TJpiq+mLxmnR9bfZnEzlTFtGZ0Boqqc7U/8ALSpD+4K55x6l7M8EP5VW6WUD/wCicfX0+thYOjaw8W0g/joNP+0tUxwiosie21Mzp0ao/wAt7mO9VwI/ctKeEdKLKtL6QUpioH0nAwdY3AH8QkDphb5Vs8xb10qxVE6JdSlUDgHNIcDkQQR1hWiYnQlspGUHqV5S6jadIOY4tFnrvAjjM1V0yAcJeDzZbFSa5idE+vq6cPg9NVMTOJTHZOVfdTKLhR/JbT8DtFGXOrO7xX5LR1tH9vKcKP5LafgdomXOrO7xOS0dbR/bynCj+S2n4HaJlzqzu8TktHW0f28pwo/ktp+B2iZc6s7vE5LR1tH9vKcKP5LafgdomXOrO7xOS0dbR/bynCj+S2n4HaJlzqzu8TktHW0f28pwo/ktp+B2iZc6s7vE5LR1tH9vKcKP5LafgdomXOrO7xOS0dbR/bynCj+S2n4HaJlzqzu8TktHW0f28pwo/ktp+B2iZc6s7vE5LR1tH9vKcKP5LafgdomXOrO7xOS0dbR/bynCj+S2n4HaJlzqzu8TktHW0f28pwo/ktp+B2iZc6s7vE5LR1tH9vKr2vTpaCNTVY77+qygmcHnYFthRNWeaZt9PFSvg9MaMSme95XKNoJxuVP2/wDJd3GTqzu8WXEU69O/wUatha514srYuDnAFkOLX6xk4zg/ERHPIwVL/DO7xW4qNenf4K1s0UHNusFVks1bjDXE0S1jHMHGESKbcd4UTM81M7vEjDp16d/ldc2g+Tf+3/ktOMnVnd4q8RTr07/BVtul2U+LDn1CP8NsFw/Ecm9PvUziREes3zYzFptGf5c/yca02yrV8Z9xv2KRg/mqZnohZ3mr1b8z/X6lrafX+fdBSpBo4oDRtO2fTmSotH8dM9EeGj6ztTGbPojp/On6RsQWrSDacieNBOYDiIJwnAZHM7Ct4wI/6vd5vr0/b56WU40/9Pb4dH3+Tu/QzS7H03UzLHaw4OwN7DincYgjmIWXCqJr95HynsRhTFPsy9SuFuwgICDwula4fWqPbkXYc4AAnpiV7mBTNOHES8/Em9UzCnSBYbzHOpu3sMT6Rk7pCVYFFWfRPYmnEqh1rH9IHNwrNkfbYMfzU/5HUsKqK6NOeOzw8G9OLTV2O9RtLHtDmvaWnIgiFWKonQ1euXmLqFp01Z6byx9eix7YlrqjA4SARIJwwIPSqTiURNpmHTh8C4RiUxVRh1TE88RKPvisnKrP7VnzUcdh60L/AKdwvqqu7J3xWTlVn9qz5px2HrQfp3C+qq7snfFZOVWf2rPmnHYetB+ncL6qruyd8Vk5VZ/as+acdh60H6dwvqqu7J3xWTlVn9qz5px2HrQfp3C+qq7snfFZOVWf2rPmnHYetB+ncL6qruyd8Vk5VZ/as+acdh60H6dwvqqu7J3xWTlVn9qz5px2HrQfp3C+qq7snfFZOVWf2rPmnHYetB+ncL6qruyd8Vk5VZ/as+acdh60H6dwvqqu7J3xWTlVn9qz5px2HrQfp3C+qq7snfFZOVWf2rPmnHYetB+ncL6qruy0rfSChdJp1qTzlxXtMHeYK0w6sOqf5Rb5qV8C4TR/LDqj6S8bpWk6rWvisyOMQTWcILqFalGrAunjVA69nmNgXXOJh3zVRtVjg2Nb+E7GjqDjUD9bTIbXc9l6u8kBzarcYgQL7IaBkCCTgU4yi/8AKNpybG1J2NbNZnjx7Q3AuLQK7zBOoIkwLwllXAg4P2pGJRrxtJ4Njak7G9SyVHMEVouF5e9tocJJAirJaQyIJuQW8bmCtExVGad7OuirDn26Zj5wW/SzqmFMllM/15VHj7gPit+8cTs3qs4s1zk0fWfXr5KZFovV69erue1gaIADRnzk7ztcedTRTf8Ajnn19I+/zRVNoz5o9fWVa16RZTmSJDS6CRMDbdn3nBdHFW/nNuyPH182PGakX7Z8PXyU7ZXqvY11O8HXiCHBuEAwHA/0kgZYw4H07RTk0+7i3rnZZV6veTf1zMWfRjW3SZkCMDm285wDicSeMZOF7GZmFenCiPXr8qTiTPr1+F2nTDQGgAAZAAADoWkRbQpM30rli0g+k4FrjAOLZN0jaIWeJg0YkWmFqa5pnM9G36SUd1QflHzXncixOx08fS1q/SWkBxWvcfQAOuVNPAa50zBPCKeZw7fpapVkE3W/ZbgI59p6V24XBqMPRGfpc9eLVUoLoUEBBG6zMJksaSeYLKrBw5m80wtFdUaJfZV4T0CEGIQc8aXp651GHBwe1uN3EuBcCGzeu4HjEQSMJRNpV7Lp9laBSpvcSG3S661pLqdOtdmZnV1QcowImVCZiYTUtM03UqlUNfFN90t4usvYQCyZaeMMHQd4ClFpR8P0g9zHBzS0tkm4Wi84MMlrjEOc1pnKd0lQm0ptH6WZWeWNa9pDGP44a0lr2tcCGTejjATESCJkKUTEw6EIghAhAhAhBrUeGguOQCmImZtBd5201y9xcegbhuXo0URTFoUlErgg1q1A1pc4gNaJJOQA2qJmIi8jyektIG0Ha2iDxWnN25zx/ZvXjlfDwsr2qtHNH+z4MMTF5oROruO3qAB6wrUcEwaItFO28/eZRXwnFrm8zstH2cq116ocWtEkOnLB1N2IBd/ScHNnZgeY3qmqM0eo9Zt/YpTFM55YGjMKYveKWl0wQ67LbxkTec0kOxjE5pxWj16vGk4zT69W5nQp0w0Q0Bo3AADqC1iIjNDOZmdLZSCAgICAgICAgyFA+wL556QgIKlXRtJxcXU2kuiSRjgQRG7EA4bkTdtZ7BSpxcpsbdiLrQIhjaYj8jWt9ACFynYKbQ5oY2HEE4ZkRE+iBG6ERdXtmhKNRtRpY0a0EVIDZcxxDnsMg8V22N5OeKJiZW2WRgeagaL5EXtsGJA3TdbMZ3RuRCZAQEBAQcjTFpkimMhifTsC6+D0ZsqVZcxdSBAQeU0xpDXuutP1LD67xt/CDlvOO5ThUZc5U6I0drHFxLezCmuxzCAgICAgICAgICAgICDIUD7AvnnpCAgICAgICAgICAgjr1bjS47B79gVqacqbDzT3Ekk5kz0r0oi0WhRhSCDi/SO3FrRRaYdUHGIzbSyPSch07lGTl1ZEfX5flSurJi7gtECBkP7LtiIiLQ42VIICAgICDu2yiGMZdZZYNmpuN90VrzmAkht7OcsFyUVTNU3mrTPy0/JrMWjm0Ktl0SalO83Wzcc7GiRSN0EloqXs8M4iVpVjZNVpttz7FYovF2KFgpjucvqOmrdIa2nOGsLCC68Nxy/+qsSr2rRo7ez5EUxmvOlOLJSvWwXjdY3Amniwis0Q0XjOGEyM9irl12onp7dOZOTTn9c7n26zCmWXXXmvph7SRdMEkQRJggtO1a0VZV782ZSqLKy0QICDIUD7AvnnpCAgICAgICAgICAg5em63is6T/H/eZdXBqdNSsuSutAg0rVQxrnuMNa0knmAkqJm0XHi3VTUc6q7xnmY3N/pb0CPet8CjJpvOmXJi1ZVQt2YgICAgICC/Wt7Hht6iC5tNrL2seMGNug3ctixjDqic1XPfQtNUTphvS0qBcdqmmo2lqw4udFy6WAhuQdBz9yicG94vmvdMV9iq+1k6nAA0mgDnh7ngnpd7lpFEZ+3wsrlaOxLWt4OuimG65sOhzjxr4qFwnLERCrGHa150eFkzVpzaUFotBeKYiNXTuDnF5zp/d7lamm1+2bomboVdAgIMhQPsC+eekICAgICAgICAgICDztvqXqjjzwPQMF6OFTk0RCkq60BBxPpRaOIyiP/I6Xf6bIJ63XR1qIpyqop+uxTEqyabuGu5xiAgICAgICAgICAgICAgIMhQPsC+eekj17b+rnjXS6MfFBAmfSVF4vZfIqycvmvZIpUEBAQEBAQEBBpWfda525pPUrUxeYgeYXpqCAg8jpetftNU7GXaY/LxnfucR0LTg8Xmavo58ec8QrLpYCAgICAgICAgICAgICAgIMhQPsC+eek4GnrCalYO1BrN7nqMEPYLtVzmlphzhuPGGI2ZrDEpvVe18z0+BY8UYU08ZkzlROic8Wm+iJ2aJ53asrHNpsa43nBjQ473ACT1raLxGd5+JNM1zNMWi82+SVSoICAgICAgIKmlHRSdzwPetcCL1wiXAXoKiBKDwlB94Xzm8l59LyXfyt8CPdx259udx4k3rlItlBAQEBAQEBAQEBAQEBAQEGQoH2BfPPSUrRY6jnEttFRgMQ1raJAwjAuYTz4naqTTMzp+zooxsOmm04cTPTM1f5MQj7gq8qrepZ+zUZFWtO7wX5RhdVTtq8x3BV5VW9Sz9mmRVrTu8DlGF1VO2rzHcFXlVb1LP2aZFWtO7wOUYXVU7avMdwVeVVvUs/ZpkVa07vA5RhdVTtq8x3BV5VW9Sz9mmRVrTu8DlGF1VO2rzHcFXlVb1LP2aZFWtO7wOUYXVU7avMdwVeVVvUs/ZpkVa07vA5RhdVTtq8x3BV5VW9Sz9mmRVrTu8DlGF1VO2rzHcFXlVb1LP2aZFWtO7wOUYXVU7avMp6TslRrBNoquBdkWUQMjjgwFdHB6Ksr+U7vBSvHwpj/hRtq8zzVbSrW46yqWh9RjiKYN002vc/ANkgXD/2F0zeP+adkeCuXR1cbavFK63sBjW1Cb10RTm8Q64bsN40OwMZbVNp1p2R4Iy6OrjbV4tatpJstWqHPjU1ID2taZAOOAS0xTM3ncpXXTOaKYj6z/svOMbAA3ADqV+DzauKtbN4bIhfhVMcTNFv4Wn/ACrbM3+jn2S2uNXVuLZAJLfqw7qFRx27l101zNWTP+eMvMqoiKbx/vgls1sL6jmFl0ASDJkjDEiMJnefFduVqa5mbWRVRaL3XFooICAgICAgICAgICAgIMhQPsC+eekoWmraQ8inSoOZhBfXe1xwEy0UnAYztKpM13zRG38OrDp4NNMZdVUT2UxMbcqPsi11s8jZf1NXsVF8Tojb+F8jgevX3I85rrZ5Gy/qavYpfE6I2/gyOB69fcjzmutnkbL+pq9il8Tojb+DI4Hr19yPOa62eRsv6mr2KXxOiNv4MjgevX3I85rrZ5Gy/qavYpfE6I2/gyOB69fcjzmutnkbL+pq9il8Tojb+DI4Hr19yPOa62eRsv6mr2KXxOiNv4MjgevX3I85rrZ5Gy/qavYpfE6I2/gyOB69fcjzmutnkbL+pq9il8Tojb+DI4Hr19yPO52mLbWaGisyzskm7dr1HuJAJPF1QwiVvwerEiqc0bfwpiUcGt7NdXdiP/eXDfQp33XhSL33pvV3lxAaQ5uIwAbUOGy8ur2+iNs+DK2DrVd2PMkp2ZocHBtK8eMPrnkZ3i5rYgAnExmc09vojbPgWwdarux5kOkobZLQ0XINJ7gG1C/A5kTk2d2CnPkze22/+M8SKP8AlmfrFv8AZcN7Y9BCng83jD9c0t+FRnxvr/5Q5tnZNZxggNc4eK+7OON6bs8d2zaV20xeq7yZn2WujWEPqEl/jOMOpvbE3QTfOD/EERGZTDjPPh6uVzmh0lszEBAQEBAQEBAQEBAQEGQoH2BfPPSU7RpAMcW6us6IxbTc5uInAjNUmu06JdFHB5rpysqmPnMQj4VHkrR7F6cZ2TsW5JOvT3oOFR5K0exenGdk7Dkk69Peg4VHkrR7F6cZ2TsOSTr096DhUeStHsXpxnZOw5JOvT3oOFR5K0exenGdk7Dkk69Peg4VHkrR7F6cZ2TsOSTr096DhUeStHsXpxnZOw5JOvT3oOFR5K0exenGdk7Dkk69Peg4VHkrR7F6cZ2TsOSTr096HA+kVmZaDfLbQ2WhpmjAgNrNEOIkH69/u551wK4mrROxFXB5pj+VPehy+Dmy4g123tZk3xRU8a79kzBkRiOcz15UdE7FOJnWp2wj4GpwQdcZBBNwTDu6MJjzl/UOeYvHROw4qdanbDGktHBzK9SXl+ofmC1t4Mc2Q3IGCf8AsqZzxOnQpXRNMaY+k3chjwQJmDjhmJ3K+FTPGREaab+EbpX4RVHEzXOiu1t01bJi0/RRbo9zaxqxSgnxmtF5wLT4zrs3hxRE5NO/Drpj275r73mVT7Fv/jNl0e2m9z25umcG4kxJJAk+Lt3ner04cUzeFaq5qi0ra0UEBAQEBAQEBAQEBAQEGQoH2BfPPSEBAQEBAQEBAQEFLSzZpHmIPvj+VtgT7aJcJd6og1qMvAtOTgR0EQomLwPC2WbjZzAAPpGB94XTgzfDp+Tiri1UpmuIyV5pidKsTMaG95pzEfhyy3Hn51W1UaJv8/H8LXidJqpyIPowOU5FMu2mLGT0NHCMwR6dyvExOhWYtpYUggIJLPTvOAPP7gTHuWeJVNNN4WopypslNJsEiTAGAnMkjMjLo2rOK67xE5u36fP/AFfJp0x63NjZReAF6NZdO+IB68T1KsY05EzNtF/umcOMq3bZoKAuEnMNvZnKY3QOtWnEnLtGi9t3z/xXIjJv2X9Zm9ak2883XQHAQDvnHLLCOlVorqyaYvGeL32dq1VMXnNzo69INEYk3nCZwhpjJXw66q57LRvhWumKY27kC3ZiAgkFM7j1FUyqelOTPQ+urwHoiAgICAgICAgICCG1svU3je09exXw5tVEkvNr0lBAQeNttK5XrM/zC4fhqcb+5cOha8HnNNPRP3zuXGj2rol0MhAQbtqkZE/xhzZKk0UzphMVTBrN7WnLZGXoTI6Jkyuwlu4jPJ3VmEtV07i9PQyQ3e7bsHRtS9fRG38HsgYPtbdx3Z4c6jKq1fsm0dLOMzfxgYy6ccxMbFGa1sn7GfTf7suJJJvgTnBcMuhRERERGT9kzMznuxdwi+Ixwl0dUKb575P28UW5r/cGf+JzYXso9GWxJzx/H7J/7vuxAw4x2f0789qtermjfsRaOlji/ePUNuG/Ynt9nrYj2QvGxo25kn5Jk1c8+t6bx0M647IH4QBsjPNRxdPPn+ZlzzNbx3lWtCt5fX18+9IQEBAQEBAQEBAQEHlzmvUhRhSCDzH0iHhI/wBBv+96tg/8SflDHH0QoLqcwgICAgICAgICAgICAgICDIU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7354" name="Picture 10" descr="http://www.sciencebuddies.org/Files/3836/5/Weather_img045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2600" y="3048000"/>
            <a:ext cx="4749800" cy="3562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196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382000" cy="792162"/>
          </a:xfrm>
        </p:spPr>
        <p:txBody>
          <a:bodyPr>
            <a:normAutofit/>
          </a:bodyPr>
          <a:lstStyle/>
          <a:p>
            <a:r>
              <a:rPr lang="en-US" sz="4000" b="1" dirty="0"/>
              <a:t>SOLAR ENERGY: LATITUDE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0600" y="1066800"/>
            <a:ext cx="6338086" cy="426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5506644"/>
            <a:ext cx="8382000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What would this chart look like in the southern hemisphere?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Be able to answer test questions using this graph!</a:t>
            </a:r>
          </a:p>
        </p:txBody>
      </p:sp>
    </p:spTree>
    <p:extLst>
      <p:ext uri="{BB962C8B-B14F-4D97-AF65-F5344CB8AC3E}">
        <p14:creationId xmlns:p14="http://schemas.microsoft.com/office/powerpoint/2010/main" val="215501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944562"/>
          </a:xfrm>
        </p:spPr>
        <p:txBody>
          <a:bodyPr>
            <a:normAutofit/>
          </a:bodyPr>
          <a:lstStyle/>
          <a:p>
            <a:r>
              <a:rPr lang="en-US" sz="3600" b="1" dirty="0"/>
              <a:t>SOLAR INSOLATION: SEASONS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4495800" cy="3429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The Earth’s </a:t>
            </a:r>
            <a:r>
              <a:rPr lang="en-US" b="1" dirty="0">
                <a:solidFill>
                  <a:srgbClr val="FF0000"/>
                </a:solidFill>
              </a:rPr>
              <a:t>tilt</a:t>
            </a:r>
            <a:r>
              <a:rPr lang="en-US" dirty="0"/>
              <a:t> on its axis </a:t>
            </a:r>
            <a:r>
              <a:rPr lang="en-US" b="1" dirty="0">
                <a:solidFill>
                  <a:srgbClr val="FF0000"/>
                </a:solidFill>
              </a:rPr>
              <a:t>changes</a:t>
            </a:r>
            <a:r>
              <a:rPr lang="en-US" dirty="0"/>
              <a:t> the amount of Solar Insolation as the Earth </a:t>
            </a:r>
            <a:r>
              <a:rPr lang="en-US" b="1" dirty="0">
                <a:solidFill>
                  <a:srgbClr val="FF0000"/>
                </a:solidFill>
              </a:rPr>
              <a:t>orbits</a:t>
            </a:r>
            <a:r>
              <a:rPr lang="en-US" dirty="0"/>
              <a:t> the Sun.</a:t>
            </a:r>
          </a:p>
          <a:p>
            <a:pPr>
              <a:lnSpc>
                <a:spcPct val="120000"/>
              </a:lnSpc>
            </a:pPr>
            <a:r>
              <a:rPr lang="en-US" dirty="0"/>
              <a:t>This is the reason for the Seasons.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24737" y="1219200"/>
            <a:ext cx="3562063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7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715962"/>
          </a:xfrm>
        </p:spPr>
        <p:txBody>
          <a:bodyPr>
            <a:normAutofit/>
          </a:bodyPr>
          <a:lstStyle/>
          <a:p>
            <a:r>
              <a:rPr lang="en-US" sz="3600" b="1" dirty="0"/>
              <a:t>SOLAR INSOLATION: SEASONS 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1285781"/>
            <a:ext cx="6819900" cy="554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0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792162"/>
          </a:xfrm>
        </p:spPr>
        <p:txBody>
          <a:bodyPr>
            <a:normAutofit/>
          </a:bodyPr>
          <a:lstStyle/>
          <a:p>
            <a:r>
              <a:rPr lang="en-US" sz="3600" b="1" dirty="0"/>
              <a:t>SOLAR INSOLATION: SEASONS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077200" cy="50261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amount</a:t>
            </a:r>
            <a:r>
              <a:rPr lang="en-US" dirty="0"/>
              <a:t> of insolation </a:t>
            </a:r>
            <a:r>
              <a:rPr lang="en-US" b="1" dirty="0">
                <a:solidFill>
                  <a:srgbClr val="FF0000"/>
                </a:solidFill>
              </a:rPr>
              <a:t>received</a:t>
            </a:r>
            <a:r>
              <a:rPr lang="en-US" dirty="0"/>
              <a:t> is primarily controlled by: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Latitude</a:t>
            </a:r>
            <a:r>
              <a:rPr lang="en-US" sz="2400" dirty="0"/>
              <a:t> (Angle of Incoming Solar Radiation)</a:t>
            </a:r>
          </a:p>
          <a:p>
            <a:pPr lvl="2"/>
            <a:r>
              <a:rPr lang="en-US" sz="2400" b="1" dirty="0">
                <a:solidFill>
                  <a:srgbClr val="FF0000"/>
                </a:solidFill>
              </a:rPr>
              <a:t>Daily</a:t>
            </a:r>
            <a:r>
              <a:rPr lang="en-US" sz="2400" dirty="0"/>
              <a:t> Variation</a:t>
            </a:r>
          </a:p>
          <a:p>
            <a:pPr lvl="2"/>
            <a:r>
              <a:rPr lang="en-US" sz="2400" b="1" dirty="0">
                <a:solidFill>
                  <a:srgbClr val="FF0000"/>
                </a:solidFill>
              </a:rPr>
              <a:t>Seasonal</a:t>
            </a:r>
            <a:r>
              <a:rPr lang="en-US" sz="2400" dirty="0"/>
              <a:t> Variation</a:t>
            </a:r>
          </a:p>
          <a:p>
            <a:pPr lvl="2"/>
            <a:r>
              <a:rPr lang="en-US" sz="2400" b="1" dirty="0">
                <a:solidFill>
                  <a:srgbClr val="FF0000"/>
                </a:solidFill>
              </a:rPr>
              <a:t>Latitude</a:t>
            </a:r>
            <a:r>
              <a:rPr lang="en-US" sz="2400" dirty="0"/>
              <a:t> Variation</a:t>
            </a:r>
          </a:p>
        </p:txBody>
      </p:sp>
      <p:pic>
        <p:nvPicPr>
          <p:cNvPr id="53252" name="Picture 4" descr="https://encrypted-tbn3.gstatic.com/images?q=tbn:ANd9GcTmMRpcyPpxVQ-l0MaEi5rjg1ppGl97Kj7Enu4btKNEpZI2Hz6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086669"/>
            <a:ext cx="4362409" cy="33872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711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792162"/>
          </a:xfrm>
        </p:spPr>
        <p:txBody>
          <a:bodyPr>
            <a:normAutofit/>
          </a:bodyPr>
          <a:lstStyle/>
          <a:p>
            <a:r>
              <a:rPr lang="en-US" sz="3600" b="1" dirty="0"/>
              <a:t>SOLAR INSOLATION: SEASONS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7772400" cy="50261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The amount of insolation received is primarily controlled by: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Exposure</a:t>
            </a:r>
            <a:r>
              <a:rPr lang="en-US" sz="2400" dirty="0"/>
              <a:t> time </a:t>
            </a:r>
          </a:p>
          <a:p>
            <a:pPr lvl="2"/>
            <a:r>
              <a:rPr lang="en-US" sz="2400" b="1" dirty="0">
                <a:solidFill>
                  <a:srgbClr val="FF0000"/>
                </a:solidFill>
              </a:rPr>
              <a:t>Daily</a:t>
            </a:r>
            <a:r>
              <a:rPr lang="en-US" sz="2400" dirty="0"/>
              <a:t> variation</a:t>
            </a:r>
          </a:p>
          <a:p>
            <a:pPr lvl="2"/>
            <a:r>
              <a:rPr lang="en-US" sz="2400" b="1" dirty="0">
                <a:solidFill>
                  <a:srgbClr val="FF0000"/>
                </a:solidFill>
              </a:rPr>
              <a:t>Seasonal</a:t>
            </a:r>
            <a:r>
              <a:rPr lang="en-US" sz="2400" dirty="0"/>
              <a:t> Variation</a:t>
            </a:r>
          </a:p>
        </p:txBody>
      </p:sp>
      <p:pic>
        <p:nvPicPr>
          <p:cNvPr id="53250" name="Picture 2" descr="http://facweb.bhc.edu/academics/science/harwoodr/geog101/study/Images/InsolationAng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3276600"/>
            <a:ext cx="3657600" cy="30828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940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Picture 4" descr="http://eduweblabsnl.com/Database/Lab_FoldersES/Insolation/Summ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3948496"/>
            <a:ext cx="3657600" cy="251038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/>
              <a:t>SOLAR INSOLATION: SEASONS 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SUMMER</a:t>
            </a:r>
          </a:p>
          <a:p>
            <a:r>
              <a:rPr lang="en-US" dirty="0"/>
              <a:t>Sun is </a:t>
            </a:r>
            <a:r>
              <a:rPr lang="en-US" b="1" dirty="0">
                <a:solidFill>
                  <a:srgbClr val="FF0000"/>
                </a:solidFill>
              </a:rPr>
              <a:t>higher</a:t>
            </a:r>
            <a:r>
              <a:rPr lang="en-US" dirty="0"/>
              <a:t> in sky.</a:t>
            </a:r>
          </a:p>
          <a:p>
            <a:r>
              <a:rPr lang="en-US" b="1" dirty="0">
                <a:solidFill>
                  <a:srgbClr val="FF0000"/>
                </a:solidFill>
              </a:rPr>
              <a:t>Increased</a:t>
            </a:r>
            <a:r>
              <a:rPr lang="en-US" dirty="0"/>
              <a:t> angle of insolation.</a:t>
            </a:r>
          </a:p>
          <a:p>
            <a:r>
              <a:rPr lang="en-US" dirty="0"/>
              <a:t>Solar path is </a:t>
            </a:r>
            <a:r>
              <a:rPr lang="en-US" b="1" dirty="0">
                <a:solidFill>
                  <a:srgbClr val="FF0000"/>
                </a:solidFill>
              </a:rPr>
              <a:t>longer</a:t>
            </a:r>
            <a:r>
              <a:rPr lang="en-US" dirty="0"/>
              <a:t>.</a:t>
            </a:r>
          </a:p>
          <a:p>
            <a:r>
              <a:rPr lang="en-US" b="1" dirty="0">
                <a:solidFill>
                  <a:srgbClr val="FF0000"/>
                </a:solidFill>
              </a:rPr>
              <a:t>More</a:t>
            </a:r>
            <a:r>
              <a:rPr lang="en-US" dirty="0"/>
              <a:t> solar energy received.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22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4097174"/>
            <a:ext cx="1295400" cy="2376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7" name="Picture 13" descr="https://encrypted-tbn3.gstatic.com/images?q=tbn:ANd9GcTdLGLoQsvOjzH7PnVRJ1vVRaTsXAu9mcEcw_az-8ly1lXBO01gs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25487" y="1607736"/>
            <a:ext cx="3361313" cy="213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304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872"/>
            <a:ext cx="8382000" cy="1143000"/>
          </a:xfrm>
        </p:spPr>
        <p:txBody>
          <a:bodyPr>
            <a:normAutofit/>
          </a:bodyPr>
          <a:lstStyle/>
          <a:p>
            <a:r>
              <a:rPr lang="en-US" sz="3600" b="1" dirty="0"/>
              <a:t>SOLAR INSOLATION: SEASONS </a:t>
            </a:r>
            <a:endParaRPr lang="en-US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WINTER</a:t>
            </a:r>
          </a:p>
          <a:p>
            <a:r>
              <a:rPr lang="en-US" dirty="0"/>
              <a:t>Sun is </a:t>
            </a:r>
            <a:r>
              <a:rPr lang="en-US" b="1" dirty="0">
                <a:solidFill>
                  <a:srgbClr val="FF0000"/>
                </a:solidFill>
              </a:rPr>
              <a:t>lower</a:t>
            </a:r>
            <a:r>
              <a:rPr lang="en-US" dirty="0"/>
              <a:t> in sky.</a:t>
            </a:r>
          </a:p>
          <a:p>
            <a:r>
              <a:rPr lang="en-US" b="1" dirty="0">
                <a:solidFill>
                  <a:srgbClr val="FF0000"/>
                </a:solidFill>
              </a:rPr>
              <a:t>Decreased</a:t>
            </a:r>
            <a:r>
              <a:rPr lang="en-US" dirty="0"/>
              <a:t> angle of insolation.</a:t>
            </a:r>
          </a:p>
          <a:p>
            <a:r>
              <a:rPr lang="en-US" dirty="0"/>
              <a:t>Solar path is </a:t>
            </a:r>
            <a:r>
              <a:rPr lang="en-US" b="1" dirty="0">
                <a:solidFill>
                  <a:srgbClr val="FF0000"/>
                </a:solidFill>
              </a:rPr>
              <a:t>shorter</a:t>
            </a:r>
            <a:r>
              <a:rPr lang="en-US" dirty="0"/>
              <a:t>.</a:t>
            </a:r>
          </a:p>
          <a:p>
            <a:r>
              <a:rPr lang="en-US" b="1" dirty="0">
                <a:solidFill>
                  <a:srgbClr val="FF0000"/>
                </a:solidFill>
              </a:rPr>
              <a:t>Less</a:t>
            </a:r>
            <a:r>
              <a:rPr lang="en-US" dirty="0"/>
              <a:t> solar energy received</a:t>
            </a:r>
          </a:p>
        </p:txBody>
      </p:sp>
      <p:pic>
        <p:nvPicPr>
          <p:cNvPr id="52233" name="Picture 9" descr="https://encrypted-tbn0.gstatic.com/images?q=tbn:ANd9GcTfNIZ1C89qDkBpnsdBHfLimA89I-vezAeJcciZbsD6fnGhS5lZ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4267200"/>
            <a:ext cx="3352800" cy="2432424"/>
          </a:xfrm>
          <a:prstGeom prst="rect">
            <a:avLst/>
          </a:prstGeom>
          <a:noFill/>
        </p:spPr>
      </p:pic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1033" y="3811216"/>
            <a:ext cx="2209800" cy="2696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7" name="Picture 13" descr="https://encrypted-tbn3.gstatic.com/images?q=tbn:ANd9GcTdLGLoQsvOjzH7PnVRJ1vVRaTsXAu9mcEcw_az-8ly1lXBO01gs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1676400"/>
            <a:ext cx="3241266" cy="2057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303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24800" cy="1173162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SOLAR INSOLATION: SEASONS AND LATITUDE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95300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Equator</a:t>
            </a:r>
          </a:p>
          <a:p>
            <a:r>
              <a:rPr lang="en-US" dirty="0"/>
              <a:t>Solar path always </a:t>
            </a:r>
            <a:r>
              <a:rPr lang="en-US" b="1" dirty="0">
                <a:solidFill>
                  <a:srgbClr val="FF0000"/>
                </a:solidFill>
              </a:rPr>
              <a:t>direct</a:t>
            </a:r>
            <a:r>
              <a:rPr lang="en-US" dirty="0"/>
              <a:t> east to west.</a:t>
            </a:r>
          </a:p>
          <a:p>
            <a:r>
              <a:rPr lang="en-US" dirty="0"/>
              <a:t>More </a:t>
            </a:r>
            <a:r>
              <a:rPr lang="en-US" b="1" dirty="0">
                <a:solidFill>
                  <a:srgbClr val="FF0000"/>
                </a:solidFill>
              </a:rPr>
              <a:t>direct Sun year round.</a:t>
            </a:r>
          </a:p>
          <a:p>
            <a:pPr>
              <a:buNone/>
            </a:pPr>
            <a:r>
              <a:rPr lang="en-US" b="1" dirty="0"/>
              <a:t>Mid-latitudes</a:t>
            </a:r>
          </a:p>
          <a:p>
            <a:r>
              <a:rPr lang="en-US" dirty="0"/>
              <a:t>Solar path </a:t>
            </a:r>
            <a:r>
              <a:rPr lang="en-US" b="1" dirty="0">
                <a:solidFill>
                  <a:srgbClr val="FF0000"/>
                </a:solidFill>
              </a:rPr>
              <a:t>longer in summer.</a:t>
            </a:r>
          </a:p>
          <a:p>
            <a:r>
              <a:rPr lang="en-US" dirty="0"/>
              <a:t>Solar path </a:t>
            </a:r>
            <a:r>
              <a:rPr lang="en-US" b="1" dirty="0">
                <a:solidFill>
                  <a:srgbClr val="FF0000"/>
                </a:solidFill>
              </a:rPr>
              <a:t>shorter in winter.</a:t>
            </a:r>
          </a:p>
          <a:p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farther</a:t>
            </a:r>
            <a:r>
              <a:rPr lang="en-US" dirty="0"/>
              <a:t> north or south of the equator, the </a:t>
            </a:r>
            <a:r>
              <a:rPr lang="en-US" b="1" dirty="0">
                <a:solidFill>
                  <a:srgbClr val="FF0000"/>
                </a:solidFill>
              </a:rPr>
              <a:t>greater</a:t>
            </a:r>
            <a:r>
              <a:rPr lang="en-US" dirty="0"/>
              <a:t> the change in the solar path and the </a:t>
            </a:r>
            <a:r>
              <a:rPr lang="en-US" b="1" dirty="0">
                <a:solidFill>
                  <a:srgbClr val="FF0000"/>
                </a:solidFill>
              </a:rPr>
              <a:t>less direct </a:t>
            </a:r>
            <a:r>
              <a:rPr lang="en-US" dirty="0"/>
              <a:t>the sunlight.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917" y="878805"/>
            <a:ext cx="2763758" cy="38455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4857083"/>
            <a:ext cx="3148012" cy="198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1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24800" cy="1173162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SOLAR INSOLATION: SEASONS AND LATITUDE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52600"/>
            <a:ext cx="3810000" cy="4648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Arctic/Polar regions</a:t>
            </a:r>
          </a:p>
          <a:p>
            <a:r>
              <a:rPr lang="en-US" dirty="0"/>
              <a:t>Sun’s path </a:t>
            </a:r>
            <a:r>
              <a:rPr lang="en-US" b="1" dirty="0">
                <a:solidFill>
                  <a:srgbClr val="FF0000"/>
                </a:solidFill>
              </a:rPr>
              <a:t>circles horizon</a:t>
            </a:r>
            <a:r>
              <a:rPr lang="en-US" dirty="0"/>
              <a:t> on longest day – never overhead</a:t>
            </a:r>
          </a:p>
          <a:p>
            <a:r>
              <a:rPr lang="en-US" dirty="0"/>
              <a:t>Summer Solstice receives </a:t>
            </a:r>
            <a:r>
              <a:rPr lang="en-US" b="1" dirty="0">
                <a:solidFill>
                  <a:srgbClr val="FF0000"/>
                </a:solidFill>
              </a:rPr>
              <a:t>indirect sunlight</a:t>
            </a:r>
            <a:r>
              <a:rPr lang="en-US" dirty="0"/>
              <a:t> all 24 hours.</a:t>
            </a:r>
          </a:p>
          <a:p>
            <a:r>
              <a:rPr lang="en-US" b="1" dirty="0">
                <a:solidFill>
                  <a:srgbClr val="FF0000"/>
                </a:solidFill>
              </a:rPr>
              <a:t>No sunlight </a:t>
            </a:r>
            <a:r>
              <a:rPr lang="en-US" dirty="0"/>
              <a:t>or visible Sun during Winter.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1600200"/>
            <a:ext cx="4848225" cy="17240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3360232"/>
            <a:ext cx="3921734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076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4419600" cy="47244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dirty="0">
                <a:solidFill>
                  <a:schemeClr val="tx1"/>
                </a:solidFill>
              </a:rPr>
              <a:t>Position of </a:t>
            </a:r>
            <a:r>
              <a:rPr lang="en-US" b="1" dirty="0"/>
              <a:t>S</a:t>
            </a:r>
            <a:r>
              <a:rPr lang="en-US" b="1" dirty="0">
                <a:solidFill>
                  <a:schemeClr val="tx1"/>
                </a:solidFill>
              </a:rPr>
              <a:t>un:</a:t>
            </a:r>
          </a:p>
          <a:p>
            <a:pPr>
              <a:lnSpc>
                <a:spcPct val="90000"/>
              </a:lnSpc>
            </a:pPr>
            <a:r>
              <a:rPr lang="en-US" dirty="0"/>
              <a:t>B</a:t>
            </a:r>
            <a:r>
              <a:rPr lang="en-US" b="0" dirty="0">
                <a:solidFill>
                  <a:schemeClr val="tx1"/>
                </a:solidFill>
              </a:rPr>
              <a:t>ased on </a:t>
            </a:r>
            <a:r>
              <a:rPr lang="en-US" b="1" dirty="0">
                <a:solidFill>
                  <a:srgbClr val="FF0000"/>
                </a:solidFill>
              </a:rPr>
              <a:t>OBSERVER’s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position</a:t>
            </a:r>
            <a:r>
              <a:rPr lang="en-US" b="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</a:rPr>
              <a:t>Changes</a:t>
            </a:r>
            <a:r>
              <a:rPr lang="en-US" dirty="0"/>
              <a:t> as the angle of insolation increases and decreases.</a:t>
            </a:r>
            <a:endParaRPr lang="en-US" b="0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b="0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dirty="0">
                <a:solidFill>
                  <a:srgbClr val="FF0000"/>
                </a:solidFill>
              </a:rPr>
              <a:t>Altitude</a:t>
            </a:r>
            <a:r>
              <a:rPr lang="en-US" b="1" dirty="0">
                <a:solidFill>
                  <a:schemeClr val="tx1"/>
                </a:solidFill>
              </a:rPr>
              <a:t>: </a:t>
            </a:r>
            <a:r>
              <a:rPr lang="en-US" b="0" dirty="0">
                <a:solidFill>
                  <a:schemeClr val="tx1"/>
                </a:solidFill>
              </a:rPr>
              <a:t>the angular distance of an object above the  horizon (how far above your head) – 90° is at the zenith (top).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b="0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dirty="0">
                <a:solidFill>
                  <a:srgbClr val="FF0000"/>
                </a:solidFill>
              </a:rPr>
              <a:t>Azimuth</a:t>
            </a:r>
            <a:r>
              <a:rPr lang="en-US" b="1" dirty="0">
                <a:solidFill>
                  <a:schemeClr val="tx1"/>
                </a:solidFill>
              </a:rPr>
              <a:t>: </a:t>
            </a:r>
            <a:r>
              <a:rPr lang="en-US" b="0" dirty="0">
                <a:solidFill>
                  <a:schemeClr val="tx1"/>
                </a:solidFill>
              </a:rPr>
              <a:t>the angular distance of an object along the horizon (where along the horizon)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b="0" dirty="0">
              <a:solidFill>
                <a:schemeClr val="tx1"/>
              </a:solidFill>
              <a:latin typeface="Verdana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6400" y="4572000"/>
            <a:ext cx="2590800" cy="1836565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936" y="1479202"/>
            <a:ext cx="2590800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65090" y="0"/>
            <a:ext cx="7924800" cy="1371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b="1" dirty="0">
                <a:solidFill>
                  <a:srgbClr val="B83D68"/>
                </a:solidFill>
                <a:latin typeface="Verdana" charset="0"/>
              </a:rPr>
              <a:t>OBSERVING ANGLE OF INSOLATION FROM EARTH  </a:t>
            </a:r>
          </a:p>
        </p:txBody>
      </p:sp>
      <p:pic>
        <p:nvPicPr>
          <p:cNvPr id="9" name="irc_mi" descr="azimuth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839497"/>
            <a:ext cx="3048000" cy="1600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025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524000"/>
            <a:ext cx="381000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Why does the equator receive more solar radiation consistently than locations at higher latitudes?</a:t>
            </a:r>
          </a:p>
          <a:p>
            <a:pPr marL="457200" indent="-457200">
              <a:buAutoNum type="alphaUcPeriod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It is closer to the Sun.</a:t>
            </a:r>
          </a:p>
          <a:p>
            <a:pPr marL="457200" indent="-457200">
              <a:buAutoNum type="alphaUcPeriod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It is always facing the Sun.</a:t>
            </a:r>
          </a:p>
          <a:p>
            <a:pPr marL="457200" indent="-457200">
              <a:buAutoNum type="alphaUcPeriod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angle of insolation is always greater.</a:t>
            </a:r>
          </a:p>
          <a:p>
            <a:pPr marL="457200" indent="-457200">
              <a:buAutoNum type="alphaUcPeriod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angle of insolation is always less.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2438400"/>
            <a:ext cx="4668033" cy="304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62000" y="4724400"/>
            <a:ext cx="3429000" cy="762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077200" cy="8382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b="1" dirty="0">
                <a:solidFill>
                  <a:srgbClr val="B83D68"/>
                </a:solidFill>
              </a:rPr>
              <a:t>LAB: PLOTTING THE PATH OF THE SUN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43400" y="1676400"/>
            <a:ext cx="3810000" cy="46482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dirty="0"/>
              <a:t>The g</a:t>
            </a:r>
            <a:r>
              <a:rPr lang="en-US" b="0" dirty="0">
                <a:solidFill>
                  <a:schemeClr val="tx1"/>
                </a:solidFill>
              </a:rPr>
              <a:t>rid shows the Sun’s path at a specific location on specific date.  The hours of daylight are plotted.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b="0" dirty="0">
                <a:solidFill>
                  <a:schemeClr val="tx1"/>
                </a:solidFill>
              </a:rPr>
              <a:t>Direct east to west which is sunrise </a:t>
            </a:r>
            <a:r>
              <a:rPr lang="en-US" dirty="0"/>
              <a:t>to </a:t>
            </a:r>
            <a:r>
              <a:rPr lang="en-US" b="0" dirty="0">
                <a:solidFill>
                  <a:schemeClr val="tx1"/>
                </a:solidFill>
              </a:rPr>
              <a:t>sunset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dirty="0"/>
              <a:t>This plot</a:t>
            </a:r>
            <a:r>
              <a:rPr lang="en-US" b="0" dirty="0">
                <a:solidFill>
                  <a:schemeClr val="tx1"/>
                </a:solidFill>
              </a:rPr>
              <a:t> indicates Spring and Fall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b="0" dirty="0">
                <a:solidFill>
                  <a:schemeClr val="tx1"/>
                </a:solidFill>
              </a:rPr>
              <a:t>How was each location plotted using azimuth and altitude?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057400"/>
            <a:ext cx="3890648" cy="337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7718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077200" cy="8382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B83D68"/>
                </a:solidFill>
              </a:rPr>
              <a:t>LAB: PLOTTING THE PATH OF THE SUN</a:t>
            </a:r>
            <a:endParaRPr lang="en-US" sz="3200" dirty="0">
              <a:solidFill>
                <a:schemeClr val="accent1"/>
              </a:solidFill>
              <a:latin typeface="Verdana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4495800" cy="4648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</a:rPr>
              <a:t>Plot the position (azimuth and altitude) of the Sun for each hour of the day at </a:t>
            </a:r>
            <a:r>
              <a:rPr lang="en-US" dirty="0">
                <a:solidFill>
                  <a:srgbClr val="000000"/>
                </a:solidFill>
              </a:rPr>
              <a:t>the summer/winter </a:t>
            </a:r>
            <a:r>
              <a:rPr lang="en-US" b="0" dirty="0">
                <a:solidFill>
                  <a:srgbClr val="000000"/>
                </a:solidFill>
              </a:rPr>
              <a:t>solstices and the spring/autumn equinox on the grid and connect the dots to show the path of the Sun at each season.</a:t>
            </a:r>
          </a:p>
          <a:p>
            <a:pPr marL="0" indent="0">
              <a:buNone/>
            </a:pPr>
            <a:endParaRPr lang="en-US" b="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i="1" dirty="0">
                <a:solidFill>
                  <a:srgbClr val="000000"/>
                </a:solidFill>
              </a:rPr>
              <a:t>What is the relationship between the angle of solar insolation and the observed position of the Sun in the sky?</a:t>
            </a:r>
            <a:endParaRPr lang="en-US" b="0" i="1" dirty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600" y="2095500"/>
            <a:ext cx="3302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9522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Review #14 due tomorrow.</a:t>
            </a:r>
          </a:p>
          <a:p>
            <a:r>
              <a:rPr lang="en-US" dirty="0"/>
              <a:t>Lab due on Monday</a:t>
            </a:r>
          </a:p>
        </p:txBody>
      </p:sp>
    </p:spTree>
    <p:extLst>
      <p:ext uri="{BB962C8B-B14F-4D97-AF65-F5344CB8AC3E}">
        <p14:creationId xmlns:p14="http://schemas.microsoft.com/office/powerpoint/2010/main" val="7667116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481</TotalTime>
  <Words>1120</Words>
  <Application>Microsoft Office PowerPoint</Application>
  <PresentationFormat>On-screen Show (4:3)</PresentationFormat>
  <Paragraphs>140</Paragraphs>
  <Slides>30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Century Schoolbook</vt:lpstr>
      <vt:lpstr>Verdana</vt:lpstr>
      <vt:lpstr>Wingdings</vt:lpstr>
      <vt:lpstr>Wingdings 2</vt:lpstr>
      <vt:lpstr>Oriel</vt:lpstr>
      <vt:lpstr>DO NOW</vt:lpstr>
      <vt:lpstr>REVIEW</vt:lpstr>
      <vt:lpstr>Solar Energy: Angle of Insolation</vt:lpstr>
      <vt:lpstr>EARTH’S ENERGY COMES FROM THE SUN</vt:lpstr>
      <vt:lpstr>SOLAR ENERGY IN DIFFERENT WAVELENGTHS</vt:lpstr>
      <vt:lpstr>SOLAR ENERGY IN DIFFERENT WAVELENGTHS</vt:lpstr>
      <vt:lpstr>ENERGY ABSORBED </vt:lpstr>
      <vt:lpstr>ENERGY RADIATED</vt:lpstr>
      <vt:lpstr>ENERGY REFLECTED</vt:lpstr>
      <vt:lpstr>THERMAL INERTIA</vt:lpstr>
      <vt:lpstr>THERMAL INERTIA</vt:lpstr>
      <vt:lpstr>ENERGY DISTRIBUTION</vt:lpstr>
      <vt:lpstr>ENERGY DISTRIBUTION</vt:lpstr>
      <vt:lpstr>ENERGY DISTRIBUTION</vt:lpstr>
      <vt:lpstr>SOLAR ENERGY: LATITUDE</vt:lpstr>
      <vt:lpstr>SOLAR ENERGY: LATITUDE</vt:lpstr>
      <vt:lpstr>SOLAR ENERGY: LATITUDE</vt:lpstr>
      <vt:lpstr>SOLAR INSOLATION: SEASONS </vt:lpstr>
      <vt:lpstr>SOLAR INSOLATION: SEASONS </vt:lpstr>
      <vt:lpstr>SOLAR INSOLATION: SEASONS </vt:lpstr>
      <vt:lpstr>SOLAR INSOLATION: SEASONS </vt:lpstr>
      <vt:lpstr>SOLAR INSOLATION: SEASONS </vt:lpstr>
      <vt:lpstr>SOLAR INSOLATION: SEASONS </vt:lpstr>
      <vt:lpstr>SOLAR INSOLATION: SEASONS AND LATITUDE</vt:lpstr>
      <vt:lpstr>SOLAR INSOLATION: SEASONS AND LATITUDE</vt:lpstr>
      <vt:lpstr>OBSERVING ANGLE OF INSOLATION FROM EARTH  </vt:lpstr>
      <vt:lpstr>Review</vt:lpstr>
      <vt:lpstr>LAB: PLOTTING THE PATH OF THE SUN</vt:lpstr>
      <vt:lpstr>LAB: PLOTTING THE PATH OF THE SUN</vt:lpstr>
      <vt:lpstr>TO DO</vt:lpstr>
    </vt:vector>
  </TitlesOfParts>
  <Company>Forsyth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Back…</dc:title>
  <dc:creator>dgovernor</dc:creator>
  <cp:lastModifiedBy>Nancy Brim</cp:lastModifiedBy>
  <cp:revision>52</cp:revision>
  <dcterms:created xsi:type="dcterms:W3CDTF">2014-02-25T21:14:16Z</dcterms:created>
  <dcterms:modified xsi:type="dcterms:W3CDTF">2017-02-21T03:29:34Z</dcterms:modified>
</cp:coreProperties>
</file>