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4" r:id="rId2"/>
    <p:sldId id="315" r:id="rId3"/>
    <p:sldId id="316" r:id="rId4"/>
    <p:sldId id="317" r:id="rId5"/>
    <p:sldId id="332" r:id="rId6"/>
    <p:sldId id="352" r:id="rId7"/>
    <p:sldId id="297" r:id="rId8"/>
    <p:sldId id="318" r:id="rId9"/>
    <p:sldId id="298" r:id="rId10"/>
    <p:sldId id="319" r:id="rId11"/>
    <p:sldId id="299" r:id="rId12"/>
    <p:sldId id="320" r:id="rId13"/>
    <p:sldId id="322" r:id="rId14"/>
    <p:sldId id="321" r:id="rId15"/>
    <p:sldId id="323" r:id="rId16"/>
    <p:sldId id="324" r:id="rId17"/>
    <p:sldId id="326" r:id="rId18"/>
    <p:sldId id="325" r:id="rId19"/>
    <p:sldId id="327" r:id="rId20"/>
    <p:sldId id="300" r:id="rId21"/>
    <p:sldId id="32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3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3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12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66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618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55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67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63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12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94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58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556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219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C1B5C43-4198-46D0-90E2-419843958431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CFA9DDB9-DBCC-49BB-B1B6-844D447F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4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Get out yesterday’s notes – today’s notes are on the back.</a:t>
            </a:r>
          </a:p>
          <a:p>
            <a:r>
              <a:rPr lang="en-US" sz="3600" dirty="0"/>
              <a:t>Get out a piece of paper and something to write with,</a:t>
            </a:r>
          </a:p>
          <a:p>
            <a:r>
              <a:rPr lang="en-US" sz="3600" dirty="0"/>
              <a:t>Get out Nomenclature Study sheet.</a:t>
            </a:r>
          </a:p>
        </p:txBody>
      </p:sp>
    </p:spTree>
    <p:extLst>
      <p:ext uri="{BB962C8B-B14F-4D97-AF65-F5344CB8AC3E}">
        <p14:creationId xmlns:p14="http://schemas.microsoft.com/office/powerpoint/2010/main" val="3032311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118872"/>
            <a:ext cx="11765280" cy="1609344"/>
          </a:xfrm>
        </p:spPr>
        <p:txBody>
          <a:bodyPr/>
          <a:lstStyle/>
          <a:p>
            <a:r>
              <a:rPr lang="en-US" b="1" dirty="0"/>
              <a:t>WRITE THE CORRECT NAME / 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168" y="1645920"/>
            <a:ext cx="4754880" cy="4775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Ionic:</a:t>
            </a:r>
          </a:p>
          <a:p>
            <a:pPr marL="514350" indent="-514350">
              <a:buAutoNum type="arabicPeriod"/>
            </a:pPr>
            <a:r>
              <a:rPr lang="en-US" sz="3200" dirty="0"/>
              <a:t>NaNO</a:t>
            </a:r>
            <a:r>
              <a:rPr lang="en-US" sz="3200" baseline="-25000" dirty="0"/>
              <a:t>3</a:t>
            </a:r>
            <a:endParaRPr lang="en-US" sz="3200" dirty="0"/>
          </a:p>
          <a:p>
            <a:pPr marL="514350" indent="-514350">
              <a:buAutoNum type="arabicPeriod"/>
            </a:pPr>
            <a:r>
              <a:rPr lang="en-US" sz="3200" dirty="0"/>
              <a:t>CuSO</a:t>
            </a:r>
            <a:r>
              <a:rPr lang="en-US" sz="3200" baseline="-25000" dirty="0"/>
              <a:t>4</a:t>
            </a:r>
            <a:endParaRPr lang="en-US" sz="3200" dirty="0"/>
          </a:p>
          <a:p>
            <a:pPr marL="514350" indent="-514350">
              <a:buAutoNum type="arabicPeriod"/>
            </a:pPr>
            <a:r>
              <a:rPr lang="en-US" sz="3200" dirty="0"/>
              <a:t>BaCl</a:t>
            </a:r>
            <a:r>
              <a:rPr lang="en-US" sz="3200" baseline="-25000" dirty="0"/>
              <a:t>2</a:t>
            </a:r>
            <a:endParaRPr lang="en-US" sz="3200" dirty="0"/>
          </a:p>
          <a:p>
            <a:pPr marL="514350" indent="-514350">
              <a:buAutoNum type="arabicPeriod"/>
            </a:pPr>
            <a:r>
              <a:rPr lang="en-US" sz="3200" dirty="0"/>
              <a:t>barium hydroxide</a:t>
            </a:r>
          </a:p>
          <a:p>
            <a:pPr marL="514350" indent="-514350">
              <a:buAutoNum type="arabicPeriod"/>
            </a:pPr>
            <a:r>
              <a:rPr lang="en-US" sz="3200" dirty="0"/>
              <a:t>calcium acetate</a:t>
            </a:r>
          </a:p>
          <a:p>
            <a:pPr marL="514350" indent="-514350">
              <a:buAutoNum type="arabicPeriod"/>
            </a:pPr>
            <a:r>
              <a:rPr lang="en-US" sz="3200" dirty="0"/>
              <a:t>lithium chromate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5520" y="1645920"/>
            <a:ext cx="5466080" cy="4439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Covalent/Molecular:</a:t>
            </a:r>
          </a:p>
          <a:p>
            <a:pPr marL="514350" indent="-514350">
              <a:buAutoNum type="arabicPeriod" startAt="7"/>
            </a:pPr>
            <a:r>
              <a:rPr lang="en-US" sz="3200" dirty="0"/>
              <a:t>P</a:t>
            </a:r>
            <a:r>
              <a:rPr lang="en-US" sz="3200" baseline="-25000" dirty="0"/>
              <a:t>4</a:t>
            </a:r>
            <a:r>
              <a:rPr lang="en-US" sz="3200" dirty="0"/>
              <a:t>O</a:t>
            </a:r>
            <a:r>
              <a:rPr lang="en-US" sz="3200" baseline="-25000" dirty="0"/>
              <a:t>10</a:t>
            </a:r>
            <a:endParaRPr lang="en-US" sz="3200" dirty="0"/>
          </a:p>
          <a:p>
            <a:pPr marL="514350" indent="-514350">
              <a:buAutoNum type="arabicPeriod" startAt="7"/>
            </a:pPr>
            <a:r>
              <a:rPr lang="en-US" sz="3200" dirty="0"/>
              <a:t>SiO</a:t>
            </a:r>
            <a:r>
              <a:rPr lang="en-US" sz="3200" baseline="-25000" dirty="0"/>
              <a:t>2</a:t>
            </a:r>
            <a:endParaRPr lang="en-US" sz="3200" dirty="0"/>
          </a:p>
          <a:p>
            <a:pPr marL="514350" indent="-514350">
              <a:buAutoNum type="arabicPeriod" startAt="7"/>
            </a:pPr>
            <a:r>
              <a:rPr lang="en-US" sz="3200" dirty="0"/>
              <a:t>N</a:t>
            </a:r>
            <a:r>
              <a:rPr lang="en-US" sz="3200" baseline="-25000" dirty="0"/>
              <a:t>2</a:t>
            </a:r>
            <a:r>
              <a:rPr lang="en-US" sz="3200" dirty="0"/>
              <a:t>O</a:t>
            </a:r>
            <a:r>
              <a:rPr lang="en-US" sz="3200" baseline="-25000" dirty="0"/>
              <a:t>3</a:t>
            </a:r>
            <a:endParaRPr lang="en-US" sz="3200" dirty="0"/>
          </a:p>
          <a:p>
            <a:pPr marL="514350" indent="-514350">
              <a:buAutoNum type="arabicPeriod" startAt="7"/>
            </a:pPr>
            <a:r>
              <a:rPr lang="en-US" sz="3200" dirty="0"/>
              <a:t>sulfur hexafluoride</a:t>
            </a:r>
          </a:p>
          <a:p>
            <a:pPr marL="514350" indent="-514350">
              <a:buAutoNum type="arabicPeriod" startAt="7"/>
            </a:pPr>
            <a:r>
              <a:rPr lang="en-US" sz="3200" dirty="0" err="1"/>
              <a:t>dinitrogen</a:t>
            </a:r>
            <a:r>
              <a:rPr lang="en-US" sz="3200" dirty="0"/>
              <a:t> </a:t>
            </a:r>
            <a:r>
              <a:rPr lang="en-US" sz="3200" dirty="0" err="1"/>
              <a:t>pentoxide</a:t>
            </a:r>
            <a:endParaRPr lang="en-US" sz="3200" dirty="0"/>
          </a:p>
          <a:p>
            <a:pPr marL="514350" indent="-514350">
              <a:buAutoNum type="arabicPeriod" startAt="7"/>
            </a:pPr>
            <a:r>
              <a:rPr lang="en-US" sz="3200" dirty="0"/>
              <a:t>carbon monoxide</a:t>
            </a:r>
          </a:p>
          <a:p>
            <a:pPr marL="514350" indent="-514350">
              <a:buAutoNum type="arabicPeriod" startAt="7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33649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609344"/>
          </a:xfrm>
        </p:spPr>
        <p:txBody>
          <a:bodyPr>
            <a:normAutofit/>
          </a:bodyPr>
          <a:lstStyle/>
          <a:p>
            <a:r>
              <a:rPr lang="en-US" sz="6000" b="1" dirty="0"/>
              <a:t>ANSWERS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7680"/>
            <a:ext cx="100584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Ionic:</a:t>
            </a:r>
          </a:p>
          <a:p>
            <a:pPr marL="514350" indent="-514350">
              <a:buAutoNum type="arabicPeriod"/>
            </a:pPr>
            <a:r>
              <a:rPr lang="en-US" sz="3200" dirty="0"/>
              <a:t>NaNO</a:t>
            </a:r>
            <a:r>
              <a:rPr lang="en-US" sz="3200" baseline="-25000" dirty="0"/>
              <a:t>3</a:t>
            </a:r>
            <a:r>
              <a:rPr lang="en-US" sz="3200" dirty="0"/>
              <a:t>		</a:t>
            </a:r>
          </a:p>
          <a:p>
            <a:pPr marL="514350" indent="-514350">
              <a:buAutoNum type="arabicPeriod"/>
            </a:pPr>
            <a:r>
              <a:rPr lang="en-US" sz="3200" dirty="0"/>
              <a:t>CuSO</a:t>
            </a:r>
            <a:r>
              <a:rPr lang="en-US" sz="3200" baseline="-25000" dirty="0"/>
              <a:t>4	</a:t>
            </a:r>
            <a:r>
              <a:rPr lang="en-US" sz="3200" dirty="0"/>
              <a:t>	</a:t>
            </a:r>
          </a:p>
          <a:p>
            <a:pPr marL="514350" indent="-514350">
              <a:buAutoNum type="arabicPeriod"/>
            </a:pPr>
            <a:r>
              <a:rPr lang="en-US" sz="3200" dirty="0"/>
              <a:t>BaCl</a:t>
            </a:r>
            <a:r>
              <a:rPr lang="en-US" sz="3200" baseline="-25000" dirty="0"/>
              <a:t>2</a:t>
            </a:r>
            <a:endParaRPr lang="en-US" sz="3200" dirty="0"/>
          </a:p>
          <a:p>
            <a:pPr marL="514350" indent="-514350">
              <a:buAutoNum type="arabicPeriod"/>
            </a:pPr>
            <a:r>
              <a:rPr lang="en-US" sz="3200" dirty="0"/>
              <a:t>barium hydroxide</a:t>
            </a:r>
          </a:p>
          <a:p>
            <a:pPr marL="514350" indent="-514350">
              <a:buAutoNum type="arabicPeriod"/>
            </a:pPr>
            <a:r>
              <a:rPr lang="en-US" sz="3200" dirty="0"/>
              <a:t>calcium acetate</a:t>
            </a:r>
          </a:p>
          <a:p>
            <a:pPr marL="514350" indent="-514350">
              <a:buAutoNum type="arabicPeriod"/>
            </a:pPr>
            <a:r>
              <a:rPr lang="en-US" sz="3200" dirty="0"/>
              <a:t>lithium chromate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554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7128" y="0"/>
            <a:ext cx="10058400" cy="1609344"/>
          </a:xfrm>
        </p:spPr>
        <p:txBody>
          <a:bodyPr>
            <a:normAutofit/>
          </a:bodyPr>
          <a:lstStyle/>
          <a:p>
            <a:r>
              <a:rPr lang="en-US" sz="6000" b="1" dirty="0"/>
              <a:t>ANSWERS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Covalent/Molecular:</a:t>
            </a:r>
          </a:p>
          <a:p>
            <a:pPr marL="514350" indent="-514350">
              <a:buAutoNum type="arabicPeriod" startAt="7"/>
            </a:pPr>
            <a:r>
              <a:rPr lang="en-US" sz="3200" dirty="0"/>
              <a:t>P</a:t>
            </a:r>
            <a:r>
              <a:rPr lang="en-US" sz="3200" baseline="-25000" dirty="0"/>
              <a:t>4</a:t>
            </a:r>
            <a:r>
              <a:rPr lang="en-US" sz="3200" dirty="0"/>
              <a:t>O</a:t>
            </a:r>
            <a:r>
              <a:rPr lang="en-US" sz="3200" baseline="-25000" dirty="0"/>
              <a:t>10</a:t>
            </a:r>
            <a:endParaRPr lang="en-US" sz="3200" dirty="0"/>
          </a:p>
          <a:p>
            <a:pPr marL="514350" indent="-514350">
              <a:buAutoNum type="arabicPeriod" startAt="7"/>
            </a:pPr>
            <a:r>
              <a:rPr lang="en-US" sz="3200" dirty="0"/>
              <a:t>SiO</a:t>
            </a:r>
            <a:r>
              <a:rPr lang="en-US" sz="3200" baseline="-25000" dirty="0"/>
              <a:t>2</a:t>
            </a:r>
            <a:endParaRPr lang="en-US" sz="3200" dirty="0"/>
          </a:p>
          <a:p>
            <a:pPr marL="514350" indent="-514350">
              <a:buAutoNum type="arabicPeriod" startAt="7"/>
            </a:pPr>
            <a:r>
              <a:rPr lang="en-US" sz="3200" dirty="0"/>
              <a:t>N</a:t>
            </a:r>
            <a:r>
              <a:rPr lang="en-US" sz="3200" baseline="-25000" dirty="0"/>
              <a:t>2</a:t>
            </a:r>
            <a:r>
              <a:rPr lang="en-US" sz="3200" dirty="0"/>
              <a:t>O</a:t>
            </a:r>
            <a:r>
              <a:rPr lang="en-US" sz="3200" baseline="-25000" dirty="0"/>
              <a:t>3</a:t>
            </a:r>
            <a:endParaRPr lang="en-US" sz="3200" dirty="0"/>
          </a:p>
          <a:p>
            <a:pPr marL="514350" indent="-514350">
              <a:buAutoNum type="arabicPeriod" startAt="7"/>
            </a:pPr>
            <a:r>
              <a:rPr lang="en-US" sz="3200" dirty="0"/>
              <a:t>sulfur hexafluoride</a:t>
            </a:r>
          </a:p>
          <a:p>
            <a:pPr marL="514350" indent="-514350">
              <a:buAutoNum type="arabicPeriod" startAt="7"/>
            </a:pPr>
            <a:r>
              <a:rPr lang="en-US" sz="3200" dirty="0" err="1"/>
              <a:t>dinitrogen</a:t>
            </a:r>
            <a:r>
              <a:rPr lang="en-US" sz="3200" dirty="0"/>
              <a:t> </a:t>
            </a:r>
            <a:r>
              <a:rPr lang="en-US" sz="3200" dirty="0" err="1"/>
              <a:t>pentoxide</a:t>
            </a:r>
            <a:endParaRPr lang="en-US" sz="3200" dirty="0"/>
          </a:p>
          <a:p>
            <a:pPr marL="514350" indent="-514350">
              <a:buAutoNum type="arabicPeriod" startAt="7"/>
            </a:pPr>
            <a:r>
              <a:rPr lang="en-US" sz="3200" dirty="0"/>
              <a:t>carbon monoxide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549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nomenclature 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There will be a nomenclature Quiz Tuesday.</a:t>
            </a:r>
          </a:p>
        </p:txBody>
      </p:sp>
    </p:spTree>
    <p:extLst>
      <p:ext uri="{BB962C8B-B14F-4D97-AF65-F5344CB8AC3E}">
        <p14:creationId xmlns:p14="http://schemas.microsoft.com/office/powerpoint/2010/main" val="3307233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6000" dirty="0"/>
              <a:t>NAMING ACIDS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7663" indent="-347663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Acids are substances which </a:t>
            </a:r>
            <a:r>
              <a:rPr lang="en-US" sz="2800" dirty="0"/>
              <a:t>give </a:t>
            </a:r>
            <a:r>
              <a:rPr lang="en-US" sz="2800" b="1" dirty="0">
                <a:solidFill>
                  <a:srgbClr val="FF0000"/>
                </a:solidFill>
              </a:rPr>
              <a:t>H+ ions </a:t>
            </a:r>
            <a:r>
              <a:rPr lang="en-US" sz="2800" dirty="0"/>
              <a:t>when</a:t>
            </a:r>
            <a:r>
              <a:rPr lang="en-US" sz="2800" dirty="0"/>
              <a:t> put in water.</a:t>
            </a:r>
          </a:p>
          <a:p>
            <a:pPr marL="347663" indent="-347663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If you see a compound that starts with an H, chances are it is an acid.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  Two common exceptions are H</a:t>
            </a:r>
            <a:r>
              <a:rPr lang="en-US" sz="2800" baseline="-25000" dirty="0"/>
              <a:t>2</a:t>
            </a:r>
            <a:r>
              <a:rPr lang="en-US" sz="2800" dirty="0"/>
              <a:t>O and H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  <a:r>
              <a:rPr lang="en-US" sz="2800" baseline="-25000" dirty="0"/>
              <a:t>2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205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RULES FOR NAMING ACIDS</a:t>
            </a:r>
            <a:endParaRPr lang="en-US" alt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52450" indent="-552450">
              <a:buNone/>
            </a:pPr>
            <a:r>
              <a:rPr lang="en-US" altLang="en-US" sz="3200" dirty="0"/>
              <a:t>If the suffix of the anion is </a:t>
            </a:r>
            <a:r>
              <a:rPr lang="en-US" altLang="en-US" sz="3600" b="1" dirty="0">
                <a:solidFill>
                  <a:srgbClr val="FF0000"/>
                </a:solidFill>
              </a:rPr>
              <a:t>“-ide”, </a:t>
            </a:r>
            <a:r>
              <a:rPr lang="en-US" altLang="en-US" sz="3200" dirty="0"/>
              <a:t>the acid compound starts with </a:t>
            </a:r>
            <a:r>
              <a:rPr lang="en-US" altLang="en-US" sz="3900" dirty="0">
                <a:solidFill>
                  <a:srgbClr val="FF0000"/>
                </a:solidFill>
              </a:rPr>
              <a:t>“</a:t>
            </a:r>
            <a:r>
              <a:rPr lang="en-US" altLang="en-US" sz="3900" b="1" dirty="0">
                <a:solidFill>
                  <a:srgbClr val="FF0000"/>
                </a:solidFill>
              </a:rPr>
              <a:t>hydro-“ </a:t>
            </a:r>
            <a:r>
              <a:rPr lang="en-US" altLang="en-US" sz="3200" dirty="0"/>
              <a:t>and ends with </a:t>
            </a:r>
            <a:r>
              <a:rPr lang="en-US" altLang="en-US" sz="3900" b="1" dirty="0">
                <a:solidFill>
                  <a:srgbClr val="FF0000"/>
                </a:solidFill>
              </a:rPr>
              <a:t>“-</a:t>
            </a:r>
            <a:r>
              <a:rPr lang="en-US" altLang="en-US" sz="3900" b="1" dirty="0" err="1">
                <a:solidFill>
                  <a:srgbClr val="FF0000"/>
                </a:solidFill>
              </a:rPr>
              <a:t>ic</a:t>
            </a:r>
            <a:r>
              <a:rPr lang="en-US" altLang="en-US" sz="3900" b="1" dirty="0">
                <a:solidFill>
                  <a:srgbClr val="FF0000"/>
                </a:solidFill>
              </a:rPr>
              <a:t>”.</a:t>
            </a:r>
            <a:r>
              <a:rPr lang="en-US" altLang="en-US" sz="3200" dirty="0"/>
              <a:t>	</a:t>
            </a:r>
          </a:p>
          <a:p>
            <a:pPr marL="552450" indent="-552450">
              <a:buNone/>
            </a:pPr>
            <a:endParaRPr lang="en-US" altLang="en-US" sz="3200" dirty="0"/>
          </a:p>
          <a:p>
            <a:pPr marL="552450" indent="-552450">
              <a:buNone/>
            </a:pPr>
            <a:r>
              <a:rPr lang="en-US" altLang="en-US" sz="3200" dirty="0"/>
              <a:t>Example:  </a:t>
            </a:r>
          </a:p>
          <a:p>
            <a:pPr marL="552450" indent="-552450" algn="ctr">
              <a:buNone/>
            </a:pPr>
            <a:r>
              <a:rPr lang="en-US" altLang="en-US" sz="3200" dirty="0" err="1"/>
              <a:t>HBr</a:t>
            </a:r>
            <a:endParaRPr lang="en-US" altLang="en-US" sz="3200" dirty="0"/>
          </a:p>
          <a:p>
            <a:pPr marL="552450" indent="-552450" algn="ctr">
              <a:buNone/>
            </a:pPr>
            <a:r>
              <a:rPr lang="en-US" altLang="en-US" sz="3200" dirty="0"/>
              <a:t>ion is brom</a:t>
            </a:r>
            <a:r>
              <a:rPr lang="en-US" altLang="en-US" sz="3200" b="1" dirty="0"/>
              <a:t>ide</a:t>
            </a:r>
            <a:endParaRPr lang="en-US" altLang="en-US" sz="3200" dirty="0"/>
          </a:p>
          <a:p>
            <a:pPr marL="552450" indent="-552450" algn="ctr">
              <a:buNone/>
            </a:pPr>
            <a:r>
              <a:rPr lang="en-US" altLang="en-US" sz="3200" b="1" u="sng" dirty="0" err="1"/>
              <a:t>hydro</a:t>
            </a:r>
            <a:r>
              <a:rPr lang="en-US" altLang="en-US" sz="3200" dirty="0" err="1"/>
              <a:t>brom</a:t>
            </a:r>
            <a:r>
              <a:rPr lang="en-US" altLang="en-US" sz="3200" b="1" u="sng" dirty="0" err="1"/>
              <a:t>ic</a:t>
            </a:r>
            <a:r>
              <a:rPr lang="en-US" altLang="en-US" sz="3200" dirty="0"/>
              <a:t> acid</a:t>
            </a:r>
          </a:p>
        </p:txBody>
      </p:sp>
    </p:spTree>
    <p:extLst>
      <p:ext uri="{BB962C8B-B14F-4D97-AF65-F5344CB8AC3E}">
        <p14:creationId xmlns:p14="http://schemas.microsoft.com/office/powerpoint/2010/main" val="392497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HF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80718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RULES FOR NAMING ACIDS</a:t>
            </a:r>
            <a:endParaRPr lang="en-US" alt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52450" indent="-552450">
              <a:buNone/>
            </a:pPr>
            <a:r>
              <a:rPr lang="en-US" altLang="en-US" sz="3200" dirty="0"/>
              <a:t>If the suffix of the anion is </a:t>
            </a:r>
            <a:r>
              <a:rPr lang="en-US" altLang="en-US" sz="4000" b="1" dirty="0">
                <a:solidFill>
                  <a:srgbClr val="FF0000"/>
                </a:solidFill>
              </a:rPr>
              <a:t>“ate”, </a:t>
            </a:r>
            <a:r>
              <a:rPr lang="en-US" altLang="en-US" sz="3200" dirty="0"/>
              <a:t>the acid compound ends in </a:t>
            </a:r>
            <a:r>
              <a:rPr lang="en-US" altLang="en-US" sz="4000" b="1" dirty="0">
                <a:solidFill>
                  <a:srgbClr val="FF0000"/>
                </a:solidFill>
              </a:rPr>
              <a:t>“</a:t>
            </a:r>
            <a:r>
              <a:rPr lang="en-US" altLang="en-US" sz="4000" b="1" dirty="0" err="1">
                <a:solidFill>
                  <a:srgbClr val="FF0000"/>
                </a:solidFill>
              </a:rPr>
              <a:t>ic</a:t>
            </a:r>
            <a:r>
              <a:rPr lang="en-US" altLang="en-US" sz="4000" b="1" dirty="0">
                <a:solidFill>
                  <a:srgbClr val="FF0000"/>
                </a:solidFill>
              </a:rPr>
              <a:t>” </a:t>
            </a:r>
            <a:r>
              <a:rPr lang="en-US" altLang="en-US" sz="3200" dirty="0"/>
              <a:t>acid.</a:t>
            </a:r>
          </a:p>
          <a:p>
            <a:pPr marL="552450" indent="-552450">
              <a:buNone/>
            </a:pPr>
            <a:r>
              <a:rPr lang="en-US" altLang="en-US" sz="3200" dirty="0"/>
              <a:t>Example:   </a:t>
            </a:r>
          </a:p>
          <a:p>
            <a:pPr marL="552450" indent="-552450" algn="ctr">
              <a:lnSpc>
                <a:spcPct val="130000"/>
              </a:lnSpc>
              <a:buNone/>
            </a:pPr>
            <a:r>
              <a:rPr lang="en-US" altLang="en-US" sz="3200" dirty="0"/>
              <a:t>H</a:t>
            </a:r>
            <a:r>
              <a:rPr lang="en-US" altLang="en-US" sz="3200" baseline="-25000" dirty="0"/>
              <a:t>2</a:t>
            </a:r>
            <a:r>
              <a:rPr lang="en-US" altLang="en-US" sz="3200" dirty="0"/>
              <a:t>CO</a:t>
            </a:r>
            <a:r>
              <a:rPr lang="en-US" altLang="en-US" sz="3200" baseline="-25000" dirty="0"/>
              <a:t>3</a:t>
            </a:r>
            <a:endParaRPr lang="en-US" altLang="en-US" sz="3200" dirty="0"/>
          </a:p>
          <a:p>
            <a:pPr marL="552450" indent="-552450" algn="ctr">
              <a:lnSpc>
                <a:spcPct val="130000"/>
              </a:lnSpc>
              <a:buNone/>
            </a:pPr>
            <a:r>
              <a:rPr lang="en-US" altLang="en-US" sz="3200" dirty="0"/>
              <a:t>ion is carbon</a:t>
            </a:r>
            <a:r>
              <a:rPr lang="en-US" altLang="en-US" sz="3200" b="1" dirty="0"/>
              <a:t>ate</a:t>
            </a:r>
            <a:endParaRPr lang="en-US" altLang="en-US" sz="3200" dirty="0"/>
          </a:p>
          <a:p>
            <a:pPr marL="552450" indent="-552450" algn="ctr">
              <a:lnSpc>
                <a:spcPct val="130000"/>
              </a:lnSpc>
              <a:buNone/>
            </a:pPr>
            <a:r>
              <a:rPr lang="en-US" altLang="en-US" sz="3200" dirty="0"/>
              <a:t>carbon</a:t>
            </a:r>
            <a:r>
              <a:rPr lang="en-US" altLang="en-US" sz="3200" b="1" u="sng" dirty="0"/>
              <a:t>ic</a:t>
            </a:r>
            <a:r>
              <a:rPr lang="en-US" altLang="en-US" sz="3200" dirty="0"/>
              <a:t> acid</a:t>
            </a:r>
          </a:p>
        </p:txBody>
      </p:sp>
    </p:spTree>
    <p:extLst>
      <p:ext uri="{BB962C8B-B14F-4D97-AF65-F5344CB8AC3E}">
        <p14:creationId xmlns:p14="http://schemas.microsoft.com/office/powerpoint/2010/main" val="22780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HClO</a:t>
            </a:r>
            <a:r>
              <a:rPr lang="en-US" sz="3200" baseline="-25000" dirty="0"/>
              <a:t>3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99580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RULES FOR NAMING ACIDS</a:t>
            </a:r>
            <a:endParaRPr lang="en-US" altLang="en-US"/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52450" indent="-552450">
              <a:buNone/>
            </a:pPr>
            <a:r>
              <a:rPr lang="en-US" altLang="en-US" sz="3200" dirty="0"/>
              <a:t>If the suffix of the anion is </a:t>
            </a:r>
            <a:r>
              <a:rPr lang="en-US" altLang="en-US" sz="4000" b="1" dirty="0">
                <a:solidFill>
                  <a:srgbClr val="FF0000"/>
                </a:solidFill>
              </a:rPr>
              <a:t>“</a:t>
            </a:r>
            <a:r>
              <a:rPr lang="en-US" altLang="en-US" sz="4000" b="1" dirty="0" err="1">
                <a:solidFill>
                  <a:srgbClr val="FF0000"/>
                </a:solidFill>
              </a:rPr>
              <a:t>ite</a:t>
            </a:r>
            <a:r>
              <a:rPr lang="en-US" altLang="en-US" sz="4000" b="1" dirty="0">
                <a:solidFill>
                  <a:srgbClr val="FF0000"/>
                </a:solidFill>
              </a:rPr>
              <a:t>”, </a:t>
            </a:r>
            <a:r>
              <a:rPr lang="en-US" altLang="en-US" sz="3200" dirty="0"/>
              <a:t>the acid compound ends in </a:t>
            </a:r>
            <a:r>
              <a:rPr lang="en-US" altLang="en-US" sz="4000" b="1" dirty="0">
                <a:solidFill>
                  <a:srgbClr val="FF0000"/>
                </a:solidFill>
              </a:rPr>
              <a:t>“</a:t>
            </a:r>
            <a:r>
              <a:rPr lang="en-US" altLang="en-US" sz="4000" b="1" dirty="0" err="1">
                <a:solidFill>
                  <a:srgbClr val="FF0000"/>
                </a:solidFill>
              </a:rPr>
              <a:t>ous</a:t>
            </a:r>
            <a:r>
              <a:rPr lang="en-US" altLang="en-US" sz="4000" b="1" dirty="0">
                <a:solidFill>
                  <a:srgbClr val="FF0000"/>
                </a:solidFill>
              </a:rPr>
              <a:t>” </a:t>
            </a:r>
            <a:r>
              <a:rPr lang="en-US" altLang="en-US" sz="3200" dirty="0"/>
              <a:t>acid.</a:t>
            </a:r>
          </a:p>
          <a:p>
            <a:pPr marL="552450" indent="-552450">
              <a:buNone/>
            </a:pPr>
            <a:r>
              <a:rPr lang="en-US" altLang="en-US" sz="3200" dirty="0"/>
              <a:t>Example:  </a:t>
            </a:r>
          </a:p>
          <a:p>
            <a:pPr marL="552450" indent="-552450" algn="ctr">
              <a:lnSpc>
                <a:spcPct val="130000"/>
              </a:lnSpc>
              <a:buNone/>
            </a:pPr>
            <a:r>
              <a:rPr lang="en-US" altLang="en-US" sz="3200" dirty="0"/>
              <a:t>HNO</a:t>
            </a:r>
            <a:r>
              <a:rPr lang="en-US" altLang="en-US" sz="3200" baseline="-25000" dirty="0"/>
              <a:t>2</a:t>
            </a:r>
            <a:endParaRPr lang="en-US" altLang="en-US" sz="3200" dirty="0"/>
          </a:p>
          <a:p>
            <a:pPr marL="552450" indent="-552450" algn="ctr">
              <a:lnSpc>
                <a:spcPct val="130000"/>
              </a:lnSpc>
              <a:buNone/>
            </a:pPr>
            <a:r>
              <a:rPr lang="en-US" altLang="en-US" sz="3200" dirty="0"/>
              <a:t>ion is nitr</a:t>
            </a:r>
            <a:r>
              <a:rPr lang="en-US" altLang="en-US" sz="3200" b="1" dirty="0"/>
              <a:t>ite</a:t>
            </a:r>
            <a:endParaRPr lang="en-US" altLang="en-US" sz="3200" dirty="0"/>
          </a:p>
          <a:p>
            <a:pPr marL="552450" indent="-552450" algn="ctr">
              <a:lnSpc>
                <a:spcPct val="130000"/>
              </a:lnSpc>
              <a:buNone/>
            </a:pPr>
            <a:r>
              <a:rPr lang="en-US" altLang="en-US" sz="3200" dirty="0"/>
              <a:t>nitr</a:t>
            </a:r>
            <a:r>
              <a:rPr lang="en-US" altLang="en-US" sz="3200" b="1" u="sng" dirty="0"/>
              <a:t>ous</a:t>
            </a:r>
            <a:r>
              <a:rPr lang="en-US" altLang="en-US" sz="3200" dirty="0"/>
              <a:t> acid</a:t>
            </a:r>
          </a:p>
        </p:txBody>
      </p:sp>
    </p:spTree>
    <p:extLst>
      <p:ext uri="{BB962C8B-B14F-4D97-AF65-F5344CB8AC3E}">
        <p14:creationId xmlns:p14="http://schemas.microsoft.com/office/powerpoint/2010/main" val="326745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HClO</a:t>
            </a:r>
            <a:r>
              <a:rPr lang="en-US" sz="3200" baseline="-25000" dirty="0"/>
              <a:t>2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8468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PRACTICE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1069848" y="2131568"/>
            <a:ext cx="10058400" cy="4574032"/>
          </a:xfrm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1. HNO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	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2. H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SO</a:t>
            </a:r>
            <a:r>
              <a:rPr lang="en-US" altLang="en-US" sz="2800" baseline="-25000" dirty="0"/>
              <a:t>4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3. HC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H</a:t>
            </a:r>
            <a:r>
              <a:rPr lang="en-US" altLang="en-US" sz="2800" baseline="-25000" dirty="0"/>
              <a:t>3</a:t>
            </a:r>
            <a:r>
              <a:rPr lang="en-US" altLang="en-US" sz="2800" dirty="0"/>
              <a:t>O</a:t>
            </a:r>
            <a:r>
              <a:rPr lang="en-US" altLang="en-US" sz="2800" baseline="-25000" dirty="0"/>
              <a:t>2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4. HCl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5. HI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6. HCN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15907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WRITING ACID FORMULAS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Look at the end of the acid name.  If the acid ends in </a:t>
            </a:r>
            <a:r>
              <a:rPr lang="en-US" sz="3200" b="1" dirty="0">
                <a:solidFill>
                  <a:srgbClr val="FF0000"/>
                </a:solidFill>
              </a:rPr>
              <a:t>“-</a:t>
            </a:r>
            <a:r>
              <a:rPr lang="en-US" sz="3200" b="1" dirty="0" err="1">
                <a:solidFill>
                  <a:srgbClr val="FF0000"/>
                </a:solidFill>
              </a:rPr>
              <a:t>ic</a:t>
            </a:r>
            <a:r>
              <a:rPr lang="en-US" sz="3200" b="1" dirty="0">
                <a:solidFill>
                  <a:srgbClr val="FF0000"/>
                </a:solidFill>
              </a:rPr>
              <a:t>” </a:t>
            </a:r>
            <a:r>
              <a:rPr lang="en-US" sz="3200" dirty="0"/>
              <a:t>and does not start with “hydro-”, then the anion ends in </a:t>
            </a:r>
            <a:r>
              <a:rPr lang="en-US" sz="3200" b="1" dirty="0">
                <a:solidFill>
                  <a:srgbClr val="FF0000"/>
                </a:solidFill>
              </a:rPr>
              <a:t>“-ate”.</a:t>
            </a:r>
          </a:p>
          <a:p>
            <a:pPr marL="0" indent="0">
              <a:buNone/>
            </a:pPr>
            <a:r>
              <a:rPr lang="en-US" sz="3200" dirty="0"/>
              <a:t>Example:</a:t>
            </a:r>
          </a:p>
          <a:p>
            <a:pPr marL="0" indent="0" algn="ctr">
              <a:buNone/>
            </a:pPr>
            <a:r>
              <a:rPr lang="en-US" sz="3200" dirty="0"/>
              <a:t>Carbon</a:t>
            </a:r>
            <a:r>
              <a:rPr lang="en-US" sz="3200" b="1" u="sng" dirty="0"/>
              <a:t>ic</a:t>
            </a:r>
            <a:r>
              <a:rPr lang="en-US" sz="3200" dirty="0"/>
              <a:t> acid</a:t>
            </a:r>
          </a:p>
          <a:p>
            <a:pPr marL="0" indent="0" algn="ctr">
              <a:buNone/>
            </a:pPr>
            <a:r>
              <a:rPr lang="en-US" sz="3200" dirty="0"/>
              <a:t>Comes from carbon</a:t>
            </a:r>
            <a:r>
              <a:rPr lang="en-US" sz="3200" b="1" u="sng" dirty="0"/>
              <a:t>ate</a:t>
            </a:r>
            <a:r>
              <a:rPr lang="en-US" sz="3200" dirty="0"/>
              <a:t>, CO</a:t>
            </a:r>
            <a:r>
              <a:rPr lang="en-US" sz="3200" baseline="-25000" dirty="0"/>
              <a:t>3</a:t>
            </a:r>
            <a:r>
              <a:rPr lang="en-US" sz="3200" baseline="30000" dirty="0"/>
              <a:t>-2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H</a:t>
            </a:r>
            <a:r>
              <a:rPr lang="en-US" sz="3200" baseline="30000" dirty="0"/>
              <a:t>+</a:t>
            </a:r>
            <a:r>
              <a:rPr lang="en-US" sz="3200" dirty="0"/>
              <a:t> and CO</a:t>
            </a:r>
            <a:r>
              <a:rPr lang="en-US" sz="3200" baseline="-25000" dirty="0"/>
              <a:t>3</a:t>
            </a:r>
            <a:r>
              <a:rPr lang="en-US" sz="3200" baseline="30000" dirty="0"/>
              <a:t>-2</a:t>
            </a:r>
            <a:r>
              <a:rPr lang="en-US" sz="3200" dirty="0"/>
              <a:t> becomes H</a:t>
            </a:r>
            <a:r>
              <a:rPr lang="en-US" sz="3200" baseline="-25000" dirty="0"/>
              <a:t>2</a:t>
            </a:r>
            <a:r>
              <a:rPr lang="en-US" sz="3200" dirty="0"/>
              <a:t>CO</a:t>
            </a:r>
            <a:r>
              <a:rPr lang="en-US" sz="3200" baseline="-25000" dirty="0"/>
              <a:t>3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5002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Dichromic acid</a:t>
            </a:r>
          </a:p>
        </p:txBody>
      </p:sp>
    </p:spTree>
    <p:extLst>
      <p:ext uri="{BB962C8B-B14F-4D97-AF65-F5344CB8AC3E}">
        <p14:creationId xmlns:p14="http://schemas.microsoft.com/office/powerpoint/2010/main" val="1383759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WRITING ACID FORMULAS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Look at the name.  If the acid ends in </a:t>
            </a:r>
            <a:r>
              <a:rPr lang="en-US" sz="3200" b="1" dirty="0">
                <a:solidFill>
                  <a:srgbClr val="FF0000"/>
                </a:solidFill>
              </a:rPr>
              <a:t>“-</a:t>
            </a:r>
            <a:r>
              <a:rPr lang="en-US" sz="3200" b="1" dirty="0" err="1">
                <a:solidFill>
                  <a:srgbClr val="FF0000"/>
                </a:solidFill>
              </a:rPr>
              <a:t>ous</a:t>
            </a:r>
            <a:r>
              <a:rPr lang="en-US" sz="3200" b="1" dirty="0">
                <a:solidFill>
                  <a:srgbClr val="FF0000"/>
                </a:solidFill>
              </a:rPr>
              <a:t>”, </a:t>
            </a:r>
            <a:r>
              <a:rPr lang="en-US" sz="3200" dirty="0"/>
              <a:t>then the ion ends in </a:t>
            </a:r>
            <a:r>
              <a:rPr lang="en-US" sz="3200" b="1" dirty="0">
                <a:solidFill>
                  <a:srgbClr val="FF0000"/>
                </a:solidFill>
              </a:rPr>
              <a:t>“-</a:t>
            </a:r>
            <a:r>
              <a:rPr lang="en-US" sz="3200" b="1" dirty="0" err="1">
                <a:solidFill>
                  <a:srgbClr val="FF0000"/>
                </a:solidFill>
              </a:rPr>
              <a:t>ite</a:t>
            </a:r>
            <a:r>
              <a:rPr lang="en-US" sz="3200" b="1" dirty="0">
                <a:solidFill>
                  <a:srgbClr val="FF0000"/>
                </a:solidFill>
              </a:rPr>
              <a:t>”.</a:t>
            </a:r>
          </a:p>
          <a:p>
            <a:r>
              <a:rPr lang="en-US" sz="3200" dirty="0"/>
              <a:t>Example: </a:t>
            </a:r>
          </a:p>
          <a:p>
            <a:pPr marL="0" indent="0" algn="ctr">
              <a:buNone/>
            </a:pPr>
            <a:r>
              <a:rPr lang="en-US" sz="3200" dirty="0"/>
              <a:t>Nitr</a:t>
            </a:r>
            <a:r>
              <a:rPr lang="en-US" sz="3200" b="1" dirty="0"/>
              <a:t>ous</a:t>
            </a:r>
            <a:r>
              <a:rPr lang="en-US" sz="3200" dirty="0"/>
              <a:t> acid</a:t>
            </a:r>
          </a:p>
          <a:p>
            <a:pPr marL="0" indent="0" algn="ctr">
              <a:buNone/>
            </a:pPr>
            <a:r>
              <a:rPr lang="en-US" sz="3200" dirty="0"/>
              <a:t>Ion is nitr</a:t>
            </a:r>
            <a:r>
              <a:rPr lang="en-US" sz="3200" b="1" u="sng" dirty="0"/>
              <a:t>ite</a:t>
            </a:r>
            <a:r>
              <a:rPr lang="en-US" sz="3200" dirty="0"/>
              <a:t>, NO</a:t>
            </a:r>
            <a:r>
              <a:rPr lang="en-US" sz="3200" baseline="-25000" dirty="0"/>
              <a:t>2</a:t>
            </a:r>
            <a:r>
              <a:rPr lang="en-US" sz="3200" baseline="30000" dirty="0"/>
              <a:t>-1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H</a:t>
            </a:r>
            <a:r>
              <a:rPr lang="en-US" sz="3200" baseline="30000" dirty="0"/>
              <a:t>+ </a:t>
            </a:r>
            <a:r>
              <a:rPr lang="en-US" sz="3200" dirty="0"/>
              <a:t>and NO</a:t>
            </a:r>
            <a:r>
              <a:rPr lang="en-US" sz="3200" baseline="-25000" dirty="0"/>
              <a:t>2</a:t>
            </a:r>
            <a:r>
              <a:rPr lang="en-US" sz="3200" baseline="30000" dirty="0"/>
              <a:t>-1</a:t>
            </a:r>
            <a:r>
              <a:rPr lang="en-US" sz="3200" dirty="0"/>
              <a:t> becomes HNO</a:t>
            </a:r>
            <a:r>
              <a:rPr lang="en-US" sz="3200" baseline="-25000" dirty="0"/>
              <a:t>2</a:t>
            </a: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endParaRPr lang="en-US" sz="3200" b="1" u="sng" dirty="0"/>
          </a:p>
        </p:txBody>
      </p:sp>
    </p:spTree>
    <p:extLst>
      <p:ext uri="{BB962C8B-B14F-4D97-AF65-F5344CB8AC3E}">
        <p14:creationId xmlns:p14="http://schemas.microsoft.com/office/powerpoint/2010/main" val="317752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Hypochlorous</a:t>
            </a:r>
            <a:r>
              <a:rPr lang="en-US" sz="3200" dirty="0"/>
              <a:t> acid</a:t>
            </a:r>
          </a:p>
        </p:txBody>
      </p:sp>
    </p:spTree>
    <p:extLst>
      <p:ext uri="{BB962C8B-B14F-4D97-AF65-F5344CB8AC3E}">
        <p14:creationId xmlns:p14="http://schemas.microsoft.com/office/powerpoint/2010/main" val="697172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WRITING ACID FORMULAS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Look at the name.  If the acid ends in </a:t>
            </a:r>
            <a:r>
              <a:rPr lang="en-US" sz="3200" b="1" dirty="0">
                <a:solidFill>
                  <a:srgbClr val="FF0000"/>
                </a:solidFill>
              </a:rPr>
              <a:t>“-</a:t>
            </a:r>
            <a:r>
              <a:rPr lang="en-US" sz="3200" b="1" dirty="0" err="1">
                <a:solidFill>
                  <a:srgbClr val="FF0000"/>
                </a:solidFill>
              </a:rPr>
              <a:t>ic</a:t>
            </a:r>
            <a:r>
              <a:rPr lang="en-US" sz="3200" b="1" dirty="0">
                <a:solidFill>
                  <a:srgbClr val="FF0000"/>
                </a:solidFill>
              </a:rPr>
              <a:t>” </a:t>
            </a:r>
            <a:r>
              <a:rPr lang="en-US" sz="3200" dirty="0"/>
              <a:t>and starts with </a:t>
            </a:r>
            <a:r>
              <a:rPr lang="en-US" sz="3200" b="1" dirty="0">
                <a:solidFill>
                  <a:srgbClr val="FF0000"/>
                </a:solidFill>
              </a:rPr>
              <a:t>“hydro-”, </a:t>
            </a:r>
            <a:r>
              <a:rPr lang="en-US" sz="3200" dirty="0"/>
              <a:t>then the anion ends in </a:t>
            </a:r>
            <a:r>
              <a:rPr lang="en-US" sz="3200" b="1" dirty="0">
                <a:solidFill>
                  <a:srgbClr val="FF0000"/>
                </a:solidFill>
              </a:rPr>
              <a:t>“-ide”.</a:t>
            </a:r>
          </a:p>
          <a:p>
            <a:r>
              <a:rPr lang="en-US" sz="3200" dirty="0"/>
              <a:t>Example:</a:t>
            </a:r>
          </a:p>
          <a:p>
            <a:pPr marL="0" indent="0" algn="ctr">
              <a:buNone/>
            </a:pPr>
            <a:r>
              <a:rPr lang="en-US" sz="3200" dirty="0"/>
              <a:t>Hydrobrom</a:t>
            </a:r>
            <a:r>
              <a:rPr lang="en-US" sz="3200" b="1" u="sng" dirty="0"/>
              <a:t>ic</a:t>
            </a:r>
            <a:r>
              <a:rPr lang="en-US" sz="3200" dirty="0"/>
              <a:t> acid</a:t>
            </a:r>
          </a:p>
          <a:p>
            <a:pPr marL="0" indent="0" algn="ctr">
              <a:buNone/>
            </a:pPr>
            <a:r>
              <a:rPr lang="en-US" sz="3200" dirty="0"/>
              <a:t>Ion is brom</a:t>
            </a:r>
            <a:r>
              <a:rPr lang="en-US" sz="3200" b="1" u="sng" dirty="0"/>
              <a:t>ide</a:t>
            </a:r>
            <a:r>
              <a:rPr lang="en-US" sz="3200" dirty="0"/>
              <a:t>, Br</a:t>
            </a:r>
            <a:r>
              <a:rPr lang="en-US" sz="3200" baseline="30000" dirty="0"/>
              <a:t>-1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H</a:t>
            </a:r>
            <a:r>
              <a:rPr lang="en-US" sz="3200" baseline="30000" dirty="0"/>
              <a:t>+</a:t>
            </a:r>
            <a:r>
              <a:rPr lang="en-US" sz="3200" dirty="0"/>
              <a:t> and Br</a:t>
            </a:r>
            <a:r>
              <a:rPr lang="en-US" sz="3200" baseline="30000" dirty="0"/>
              <a:t>-</a:t>
            </a:r>
            <a:r>
              <a:rPr lang="en-US" sz="3200" dirty="0"/>
              <a:t> becomes </a:t>
            </a:r>
            <a:r>
              <a:rPr lang="en-US" sz="3200" dirty="0" err="1"/>
              <a:t>HBr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54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Hydrofluoric acid</a:t>
            </a:r>
          </a:p>
        </p:txBody>
      </p:sp>
    </p:spTree>
    <p:extLst>
      <p:ext uri="{BB962C8B-B14F-4D97-AF65-F5344CB8AC3E}">
        <p14:creationId xmlns:p14="http://schemas.microsoft.com/office/powerpoint/2010/main" val="3996024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PRACTICE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1069848" y="2121408"/>
            <a:ext cx="10058400" cy="4523232"/>
          </a:xfrm>
        </p:spPr>
        <p:txBody>
          <a:bodyPr>
            <a:normAutofit/>
          </a:bodyPr>
          <a:lstStyle/>
          <a:p>
            <a:pPr marL="457200" indent="-457200" eaLnBrk="1" hangingPunct="1">
              <a:lnSpc>
                <a:spcPct val="13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800" dirty="0"/>
              <a:t>Nitric acid				</a:t>
            </a:r>
          </a:p>
          <a:p>
            <a:pPr marL="457200" indent="-457200" eaLnBrk="1" hangingPunct="1">
              <a:lnSpc>
                <a:spcPct val="130000"/>
              </a:lnSpc>
              <a:buFont typeface="Wingdings" panose="05000000000000000000" pitchFamily="2" charset="2"/>
              <a:buAutoNum type="arabicPeriod" startAt="2"/>
            </a:pPr>
            <a:r>
              <a:rPr lang="en-US" altLang="en-US" sz="2800" dirty="0"/>
              <a:t>Sulfurous acid		</a:t>
            </a:r>
          </a:p>
          <a:p>
            <a:pPr marL="457200" indent="-457200" eaLnBrk="1" hangingPunct="1">
              <a:lnSpc>
                <a:spcPct val="130000"/>
              </a:lnSpc>
              <a:buFont typeface="Wingdings" panose="05000000000000000000" pitchFamily="2" charset="2"/>
              <a:buAutoNum type="arabicPeriod" startAt="2"/>
            </a:pPr>
            <a:r>
              <a:rPr lang="en-US" altLang="en-US" sz="2800" dirty="0"/>
              <a:t>Phosphoric acid		</a:t>
            </a:r>
          </a:p>
          <a:p>
            <a:pPr marL="457200" indent="-457200" eaLnBrk="1" hangingPunct="1">
              <a:lnSpc>
                <a:spcPct val="130000"/>
              </a:lnSpc>
              <a:buFont typeface="Wingdings" panose="05000000000000000000" pitchFamily="2" charset="2"/>
              <a:buAutoNum type="arabicPeriod" startAt="2"/>
            </a:pPr>
            <a:r>
              <a:rPr lang="en-US" altLang="en-US" sz="2800" dirty="0"/>
              <a:t>Chromic acid		</a:t>
            </a:r>
          </a:p>
          <a:p>
            <a:pPr marL="457200" indent="-457200" eaLnBrk="1" hangingPunct="1">
              <a:lnSpc>
                <a:spcPct val="130000"/>
              </a:lnSpc>
              <a:buFont typeface="Wingdings" panose="05000000000000000000" pitchFamily="2" charset="2"/>
              <a:buAutoNum type="arabicPeriod" startAt="5"/>
            </a:pPr>
            <a:r>
              <a:rPr lang="en-US" altLang="en-US" sz="2800" dirty="0"/>
              <a:t>Hydrobromic acid		</a:t>
            </a:r>
          </a:p>
          <a:p>
            <a:pPr marL="457200" indent="-457200" eaLnBrk="1" hangingPunct="1">
              <a:lnSpc>
                <a:spcPct val="130000"/>
              </a:lnSpc>
              <a:buFont typeface="Wingdings" panose="05000000000000000000" pitchFamily="2" charset="2"/>
              <a:buAutoNum type="arabicPeriod" startAt="5"/>
            </a:pPr>
            <a:r>
              <a:rPr lang="en-US" altLang="en-US" sz="2800" dirty="0"/>
              <a:t>Hydrosulfuric acid		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892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Chemical Formulas and Names due Monday.</a:t>
            </a:r>
          </a:p>
        </p:txBody>
      </p:sp>
    </p:spTree>
    <p:extLst>
      <p:ext uri="{BB962C8B-B14F-4D97-AF65-F5344CB8AC3E}">
        <p14:creationId xmlns:p14="http://schemas.microsoft.com/office/powerpoint/2010/main" val="5221501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TC103090434[[fn=Wood Type]]</Template>
  <TotalTime>1023</TotalTime>
  <Words>386</Words>
  <Application>Microsoft Office PowerPoint</Application>
  <PresentationFormat>Widescreen</PresentationFormat>
  <Paragraphs>106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Rockwell</vt:lpstr>
      <vt:lpstr>Rockwell Condensed</vt:lpstr>
      <vt:lpstr>Wingdings</vt:lpstr>
      <vt:lpstr>Wood Type</vt:lpstr>
      <vt:lpstr>DO NOW</vt:lpstr>
      <vt:lpstr>WRITE THE CORRECT NAME / FORMULA</vt:lpstr>
      <vt:lpstr>ANSWERS</vt:lpstr>
      <vt:lpstr>ANSWERS</vt:lpstr>
      <vt:lpstr>nomenclature Quiz</vt:lpstr>
      <vt:lpstr>NAMING ACIDS</vt:lpstr>
      <vt:lpstr>RULES FOR NAMING ACIDS</vt:lpstr>
      <vt:lpstr>PRACTICE</vt:lpstr>
      <vt:lpstr>RULES FOR NAMING ACIDS</vt:lpstr>
      <vt:lpstr>PRACTICE</vt:lpstr>
      <vt:lpstr>RULES FOR NAMING ACIDS</vt:lpstr>
      <vt:lpstr>PRACTICE</vt:lpstr>
      <vt:lpstr>PRACTICE</vt:lpstr>
      <vt:lpstr>WRITING ACID FORMULAS</vt:lpstr>
      <vt:lpstr>PRACTICE</vt:lpstr>
      <vt:lpstr>WRITING ACID FORMULAS</vt:lpstr>
      <vt:lpstr>PRACTICE</vt:lpstr>
      <vt:lpstr>WRITING ACID FORMULAS</vt:lpstr>
      <vt:lpstr>PRACTICE</vt:lpstr>
      <vt:lpstr>PRACTICE</vt:lpstr>
      <vt:lpstr>TO DO</vt:lpstr>
    </vt:vector>
  </TitlesOfParts>
  <Company>DeKalb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Brim</dc:creator>
  <cp:lastModifiedBy>Nancy</cp:lastModifiedBy>
  <cp:revision>29</cp:revision>
  <dcterms:created xsi:type="dcterms:W3CDTF">2014-10-31T14:35:33Z</dcterms:created>
  <dcterms:modified xsi:type="dcterms:W3CDTF">2016-10-29T05:06:52Z</dcterms:modified>
</cp:coreProperties>
</file>