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4"/>
  </p:notesMasterIdLst>
  <p:sldIdLst>
    <p:sldId id="278" r:id="rId2"/>
    <p:sldId id="257" r:id="rId3"/>
    <p:sldId id="256" r:id="rId4"/>
    <p:sldId id="258" r:id="rId5"/>
    <p:sldId id="279" r:id="rId6"/>
    <p:sldId id="272" r:id="rId7"/>
    <p:sldId id="269" r:id="rId8"/>
    <p:sldId id="260" r:id="rId9"/>
    <p:sldId id="271" r:id="rId10"/>
    <p:sldId id="270" r:id="rId11"/>
    <p:sldId id="277" r:id="rId12"/>
    <p:sldId id="268" r:id="rId13"/>
    <p:sldId id="262" r:id="rId14"/>
    <p:sldId id="276" r:id="rId15"/>
    <p:sldId id="261" r:id="rId16"/>
    <p:sldId id="263" r:id="rId17"/>
    <p:sldId id="280" r:id="rId18"/>
    <p:sldId id="273" r:id="rId19"/>
    <p:sldId id="264" r:id="rId20"/>
    <p:sldId id="274" r:id="rId21"/>
    <p:sldId id="266" r:id="rId22"/>
    <p:sldId id="26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38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01995-1895-4004-8DCD-B362A65FC718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78BB3-FC6E-4D1F-9137-0C650B50DA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0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78BB3-FC6E-4D1F-9137-0C650B50DA1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78BB3-FC6E-4D1F-9137-0C650B50DA1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FAE599F-F37C-4780-A496-42C1F347591F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1FAB240-3F48-4595-A973-3F8E4F67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PA-KpldDVc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Review #22.</a:t>
            </a:r>
          </a:p>
          <a:p>
            <a:r>
              <a:rPr lang="en-US" dirty="0"/>
              <a:t>Pick up notes and Review #23</a:t>
            </a:r>
          </a:p>
        </p:txBody>
      </p:sp>
    </p:spTree>
    <p:extLst>
      <p:ext uri="{BB962C8B-B14F-4D97-AF65-F5344CB8AC3E}">
        <p14:creationId xmlns:p14="http://schemas.microsoft.com/office/powerpoint/2010/main" val="17114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4267200" cy="4724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dirty="0"/>
              <a:t>How does the Gulf Stream impact the climate of Europe?  </a:t>
            </a:r>
          </a:p>
          <a:p>
            <a:pPr>
              <a:lnSpc>
                <a:spcPct val="120000"/>
              </a:lnSpc>
              <a:buNone/>
            </a:pPr>
            <a:r>
              <a:rPr lang="en-US" dirty="0"/>
              <a:t>Why doesn’t it impact the climate of the            United States?</a:t>
            </a:r>
          </a:p>
        </p:txBody>
      </p:sp>
      <p:pic>
        <p:nvPicPr>
          <p:cNvPr id="12290" name="Picture 2" descr="http://www.earthlyissues.com/images/gulfstream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600" y="2133600"/>
            <a:ext cx="4021122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6480048" cy="2301240"/>
          </a:xfrm>
        </p:spPr>
        <p:txBody>
          <a:bodyPr>
            <a:normAutofit/>
          </a:bodyPr>
          <a:lstStyle/>
          <a:p>
            <a:pPr algn="l"/>
            <a:r>
              <a:rPr lang="en-US" sz="4800">
                <a:solidFill>
                  <a:schemeClr val="tx1"/>
                </a:solidFill>
                <a:effectLst/>
              </a:rPr>
              <a:t>Climate FACTORS</a:t>
            </a:r>
            <a:endParaRPr lang="en-US" sz="4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800600"/>
            <a:ext cx="7315200" cy="12954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b="1" dirty="0"/>
              <a:t>SES5. Students will investigate the interaction of </a:t>
            </a:r>
            <a:r>
              <a:rPr lang="en-US" b="1" dirty="0" err="1"/>
              <a:t>insolation</a:t>
            </a:r>
            <a:r>
              <a:rPr lang="en-US" b="1" dirty="0"/>
              <a:t> and Earth systems to produce weather and climate</a:t>
            </a:r>
            <a:r>
              <a:rPr lang="en-US" dirty="0"/>
              <a:t>. </a:t>
            </a:r>
          </a:p>
          <a:p>
            <a:pPr algn="ctr"/>
            <a:r>
              <a:rPr lang="en-US" dirty="0"/>
              <a:t>c. Relate weather patterns to interactions among ocean currents, air masses, and topography. </a:t>
            </a:r>
          </a:p>
          <a:p>
            <a:pPr algn="ctr"/>
            <a:r>
              <a:rPr lang="en-US" dirty="0"/>
              <a:t>. </a:t>
            </a:r>
          </a:p>
        </p:txBody>
      </p:sp>
      <p:pic>
        <p:nvPicPr>
          <p:cNvPr id="14338" name="Picture 2" descr="http://www.proprofs.com/quiz-school/upload/yuiupload/19529034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600200"/>
            <a:ext cx="3724275" cy="2838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CLIMATE  VS. WEATHER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4343400" cy="42211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Weather</a:t>
            </a:r>
            <a:r>
              <a:rPr lang="en-US" dirty="0"/>
              <a:t>: condition of the atmosphere at a </a:t>
            </a:r>
            <a:r>
              <a:rPr lang="en-US" b="1" dirty="0">
                <a:solidFill>
                  <a:srgbClr val="FF0000"/>
                </a:solidFill>
              </a:rPr>
              <a:t>specific time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Climate</a:t>
            </a:r>
            <a:r>
              <a:rPr lang="en-US" dirty="0"/>
              <a:t>: the </a:t>
            </a:r>
            <a:r>
              <a:rPr lang="en-US" b="1" dirty="0">
                <a:solidFill>
                  <a:srgbClr val="FF0000"/>
                </a:solidFill>
              </a:rPr>
              <a:t>average</a:t>
            </a:r>
            <a:r>
              <a:rPr lang="en-US" dirty="0"/>
              <a:t> weather conditions in an area over a </a:t>
            </a:r>
            <a:r>
              <a:rPr lang="en-US" b="1" dirty="0">
                <a:solidFill>
                  <a:srgbClr val="FF0000"/>
                </a:solidFill>
              </a:rPr>
              <a:t>long period</a:t>
            </a:r>
            <a:r>
              <a:rPr lang="en-US" dirty="0"/>
              <a:t> of time.</a:t>
            </a:r>
          </a:p>
        </p:txBody>
      </p:sp>
      <p:pic>
        <p:nvPicPr>
          <p:cNvPr id="15362" name="Picture 2" descr="http://3.bp.blogspot.com/-UmAnblUTEOI/T7Mt2Xr4jxI/AAAAAAAAHNE/wTMhRH6B13o/s200/ClimateVSWeath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905000"/>
            <a:ext cx="32766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CLIMATE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5105400"/>
          </a:xfrm>
        </p:spPr>
        <p:txBody>
          <a:bodyPr>
            <a:normAutofit fontScale="92500" lnSpcReduction="20000"/>
          </a:bodyPr>
          <a:lstStyle/>
          <a:p>
            <a:pPr marL="36576" indent="0">
              <a:buNone/>
            </a:pPr>
            <a:r>
              <a:rPr lang="en-US" b="1" dirty="0"/>
              <a:t>Factors that Influence Climate</a:t>
            </a:r>
          </a:p>
          <a:p>
            <a:pPr marL="550926" indent="-514350">
              <a:buAutoNum type="arabicPeriod"/>
            </a:pPr>
            <a:r>
              <a:rPr lang="en-US" dirty="0"/>
              <a:t>Prevailing Winds</a:t>
            </a:r>
          </a:p>
          <a:p>
            <a:pPr marL="550926" indent="-514350">
              <a:buAutoNum type="arabicPeriod"/>
            </a:pPr>
            <a:r>
              <a:rPr lang="en-US" dirty="0"/>
              <a:t>Pressure Belts</a:t>
            </a:r>
          </a:p>
          <a:p>
            <a:pPr marL="550926" indent="-514350">
              <a:buAutoNum type="arabicPeriod"/>
            </a:pPr>
            <a:r>
              <a:rPr lang="en-US" dirty="0"/>
              <a:t>Latitude</a:t>
            </a:r>
          </a:p>
          <a:p>
            <a:pPr marL="550926" indent="-514350">
              <a:buAutoNum type="arabicPeriod"/>
            </a:pPr>
            <a:r>
              <a:rPr lang="en-US" dirty="0"/>
              <a:t>Elevation</a:t>
            </a:r>
          </a:p>
          <a:p>
            <a:pPr marL="550926" indent="-514350">
              <a:buAutoNum type="arabicPeriod"/>
            </a:pPr>
            <a:r>
              <a:rPr lang="en-US" dirty="0"/>
              <a:t>Topography</a:t>
            </a:r>
          </a:p>
          <a:p>
            <a:pPr marL="550926" indent="-514350">
              <a:buAutoNum type="arabicPeriod"/>
            </a:pPr>
            <a:r>
              <a:rPr lang="en-US" dirty="0"/>
              <a:t>Coastlines</a:t>
            </a:r>
          </a:p>
          <a:p>
            <a:pPr marL="550926" indent="-514350">
              <a:buAutoNum type="arabicPeriod"/>
            </a:pPr>
            <a:r>
              <a:rPr lang="en-US" dirty="0"/>
              <a:t>Cities</a:t>
            </a:r>
          </a:p>
          <a:p>
            <a:pPr marL="550926" indent="-514350">
              <a:buAutoNum type="arabicPeriod"/>
            </a:pPr>
            <a:r>
              <a:rPr lang="en-US" dirty="0"/>
              <a:t>Seasonal Winds</a:t>
            </a:r>
          </a:p>
          <a:p>
            <a:pPr marL="550926" indent="-514350">
              <a:buAutoNum type="arabicPeriod"/>
            </a:pPr>
            <a:r>
              <a:rPr lang="en-US" dirty="0"/>
              <a:t>Sea Surface Temperatures </a:t>
            </a:r>
          </a:p>
          <a:p>
            <a:pPr marL="550926" indent="-514350">
              <a:buAutoNum type="arabicPeriod"/>
            </a:pPr>
            <a:endParaRPr lang="en-US" dirty="0"/>
          </a:p>
          <a:p>
            <a:pPr marL="550926" indent="-514350"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4267200"/>
            <a:ext cx="4352402" cy="2385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417638"/>
            <a:ext cx="4352402" cy="268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9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sz="4800" b="1" dirty="0"/>
              <a:t>1.  PREVAILING WINDS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962400"/>
            <a:ext cx="4267200" cy="220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Air masses </a:t>
            </a:r>
            <a:r>
              <a:rPr lang="en-US" dirty="0"/>
              <a:t>take on characteristics of:</a:t>
            </a:r>
          </a:p>
          <a:p>
            <a:r>
              <a:rPr lang="en-US" b="1" dirty="0">
                <a:solidFill>
                  <a:srgbClr val="FF0000"/>
                </a:solidFill>
              </a:rPr>
              <a:t>Where</a:t>
            </a:r>
            <a:r>
              <a:rPr lang="en-US" dirty="0"/>
              <a:t> it is </a:t>
            </a:r>
            <a:r>
              <a:rPr lang="en-US" b="1" dirty="0">
                <a:solidFill>
                  <a:srgbClr val="FF0000"/>
                </a:solidFill>
              </a:rPr>
              <a:t>formed</a:t>
            </a:r>
          </a:p>
          <a:p>
            <a:r>
              <a:rPr lang="en-US" dirty="0"/>
              <a:t>What it </a:t>
            </a:r>
            <a:r>
              <a:rPr lang="en-US" b="1" dirty="0">
                <a:solidFill>
                  <a:srgbClr val="FF0000"/>
                </a:solidFill>
              </a:rPr>
              <a:t>passes over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28800"/>
            <a:ext cx="419045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953000" y="1524000"/>
            <a:ext cx="3581400" cy="467820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Air over </a:t>
            </a:r>
            <a:r>
              <a:rPr lang="en-US" sz="2800" b="1" dirty="0">
                <a:solidFill>
                  <a:srgbClr val="FF0000"/>
                </a:solidFill>
              </a:rPr>
              <a:t>water</a:t>
            </a:r>
            <a:r>
              <a:rPr lang="en-US" sz="2800" b="1" dirty="0"/>
              <a:t>: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/>
              <a:t>Becomes </a:t>
            </a:r>
            <a:r>
              <a:rPr lang="en-US" sz="2800" b="1" dirty="0">
                <a:solidFill>
                  <a:srgbClr val="FF0000"/>
                </a:solidFill>
              </a:rPr>
              <a:t>wet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</a:rPr>
              <a:t>Warms</a:t>
            </a:r>
            <a:r>
              <a:rPr lang="en-US" sz="2800" dirty="0"/>
              <a:t> in winter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</a:rPr>
              <a:t>Cools</a:t>
            </a:r>
            <a:r>
              <a:rPr lang="en-US" sz="2800" dirty="0"/>
              <a:t> in summer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/>
              <a:t>Moves </a:t>
            </a:r>
            <a:r>
              <a:rPr lang="en-US" sz="2800" b="1" dirty="0">
                <a:solidFill>
                  <a:srgbClr val="FF0000"/>
                </a:solidFill>
              </a:rPr>
              <a:t>inland</a:t>
            </a:r>
          </a:p>
          <a:p>
            <a:endParaRPr lang="en-US" sz="2800" dirty="0"/>
          </a:p>
          <a:p>
            <a:r>
              <a:rPr lang="en-US" sz="2800" b="1" dirty="0"/>
              <a:t>Air over </a:t>
            </a:r>
            <a:r>
              <a:rPr lang="en-US" sz="2800" b="1" dirty="0">
                <a:solidFill>
                  <a:srgbClr val="FF0000"/>
                </a:solidFill>
              </a:rPr>
              <a:t>land</a:t>
            </a:r>
            <a:r>
              <a:rPr lang="en-US" sz="2800" b="1" dirty="0"/>
              <a:t>: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/>
              <a:t>Becomes </a:t>
            </a:r>
            <a:r>
              <a:rPr lang="en-US" sz="2800" b="1" dirty="0">
                <a:solidFill>
                  <a:srgbClr val="FF0000"/>
                </a:solidFill>
              </a:rPr>
              <a:t>dry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</a:rPr>
              <a:t>Warmer</a:t>
            </a:r>
            <a:r>
              <a:rPr lang="en-US" sz="2800" dirty="0"/>
              <a:t> in summer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</a:rPr>
              <a:t>Cooler</a:t>
            </a:r>
            <a:r>
              <a:rPr lang="en-US" sz="2800" dirty="0"/>
              <a:t> in winter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2.  PRESSURE BELTS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1600200"/>
          </a:xfrm>
          <a:solidFill>
            <a:schemeClr val="tx1">
              <a:lumMod val="10000"/>
              <a:lumOff val="9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dirty="0"/>
              <a:t>Doldrums – </a:t>
            </a:r>
            <a:r>
              <a:rPr lang="en-US" b="1" dirty="0">
                <a:solidFill>
                  <a:srgbClr val="FF0000"/>
                </a:solidFill>
              </a:rPr>
              <a:t>equator</a:t>
            </a:r>
            <a:r>
              <a:rPr lang="en-US" dirty="0"/>
              <a:t> – rising air – </a:t>
            </a:r>
            <a:r>
              <a:rPr lang="en-US" b="1" dirty="0">
                <a:solidFill>
                  <a:srgbClr val="FF0000"/>
                </a:solidFill>
              </a:rPr>
              <a:t>wetter</a:t>
            </a:r>
            <a:r>
              <a:rPr lang="en-US" dirty="0"/>
              <a:t> – rainforests.</a:t>
            </a:r>
          </a:p>
          <a:p>
            <a:r>
              <a:rPr lang="en-US" dirty="0"/>
              <a:t>Horse latitudes – sinking air – </a:t>
            </a:r>
            <a:r>
              <a:rPr lang="en-US" b="1" dirty="0">
                <a:solidFill>
                  <a:srgbClr val="FF0000"/>
                </a:solidFill>
              </a:rPr>
              <a:t>drier</a:t>
            </a:r>
            <a:r>
              <a:rPr lang="en-US" dirty="0"/>
              <a:t> – </a:t>
            </a:r>
            <a:r>
              <a:rPr lang="en-US" b="1" dirty="0">
                <a:solidFill>
                  <a:srgbClr val="FF0000"/>
                </a:solidFill>
              </a:rPr>
              <a:t>deserts</a:t>
            </a:r>
            <a:r>
              <a:rPr lang="en-US" dirty="0"/>
              <a:t> located here.</a:t>
            </a:r>
          </a:p>
          <a:p>
            <a:r>
              <a:rPr lang="en-US" b="1" dirty="0">
                <a:solidFill>
                  <a:srgbClr val="FF0000"/>
                </a:solidFill>
              </a:rPr>
              <a:t>Seasonal</a:t>
            </a:r>
            <a:r>
              <a:rPr lang="en-US" dirty="0"/>
              <a:t> shifts due to Earth’s tilt.</a:t>
            </a:r>
          </a:p>
        </p:txBody>
      </p:sp>
      <p:pic>
        <p:nvPicPr>
          <p:cNvPr id="26630" name="Picture 6" descr="http://www.skepticalscience.com/pics/jetstream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0"/>
            <a:ext cx="6552701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3.  LATITUDE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971" y="1408410"/>
            <a:ext cx="3962400" cy="4724400"/>
          </a:xfrm>
          <a:solidFill>
            <a:schemeClr val="bg1">
              <a:lumMod val="10000"/>
              <a:lumOff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Angle of sunlight:</a:t>
            </a:r>
          </a:p>
          <a:p>
            <a:r>
              <a:rPr lang="en-US" b="1" dirty="0">
                <a:solidFill>
                  <a:srgbClr val="FF0000"/>
                </a:solidFill>
              </a:rPr>
              <a:t>Higher</a:t>
            </a:r>
            <a:r>
              <a:rPr lang="en-US" dirty="0"/>
              <a:t> latitudes receive </a:t>
            </a:r>
            <a:r>
              <a:rPr lang="en-US" b="1" dirty="0">
                <a:solidFill>
                  <a:srgbClr val="FF0000"/>
                </a:solidFill>
              </a:rPr>
              <a:t>less</a:t>
            </a:r>
            <a:r>
              <a:rPr lang="en-US" dirty="0"/>
              <a:t> solar energy</a:t>
            </a:r>
          </a:p>
          <a:p>
            <a:r>
              <a:rPr lang="en-US" dirty="0"/>
              <a:t>Seasonal </a:t>
            </a:r>
            <a:r>
              <a:rPr lang="en-US" b="1" dirty="0">
                <a:solidFill>
                  <a:srgbClr val="FF0000"/>
                </a:solidFill>
              </a:rPr>
              <a:t>variations</a:t>
            </a:r>
            <a:r>
              <a:rPr lang="en-US" dirty="0"/>
              <a:t> due to Earth’s tilt.</a:t>
            </a:r>
          </a:p>
          <a:p>
            <a:r>
              <a:rPr lang="en-US" b="1" dirty="0">
                <a:solidFill>
                  <a:srgbClr val="FF0000"/>
                </a:solidFill>
              </a:rPr>
              <a:t>Warmer</a:t>
            </a:r>
            <a:r>
              <a:rPr lang="en-US" dirty="0"/>
              <a:t> near equator, </a:t>
            </a:r>
            <a:r>
              <a:rPr lang="en-US" b="1" dirty="0">
                <a:solidFill>
                  <a:srgbClr val="FF0000"/>
                </a:solidFill>
              </a:rPr>
              <a:t>cooler</a:t>
            </a:r>
            <a:r>
              <a:rPr lang="en-US" dirty="0"/>
              <a:t> farther away.</a:t>
            </a:r>
          </a:p>
        </p:txBody>
      </p:sp>
      <p:pic>
        <p:nvPicPr>
          <p:cNvPr id="17412" name="Picture 4" descr="https://encrypted-tbn0.gstatic.com/images?q=tbn:ANd9GcRaW4UKiEMqhGV_1Tk3fMruJVa4-WyG8L1UR85FFtYvMASlTI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057400"/>
            <a:ext cx="4241143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LATITUDE AND TEMPERATURE</a:t>
            </a:r>
          </a:p>
        </p:txBody>
      </p:sp>
      <p:pic>
        <p:nvPicPr>
          <p:cNvPr id="30722" name="Picture 2" descr="http://www.roperld.com/science/graphics/TempVSLatitud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1524000"/>
            <a:ext cx="3278449" cy="4800600"/>
          </a:xfrm>
          <a:prstGeom prst="rect">
            <a:avLst/>
          </a:prstGeom>
          <a:noFill/>
        </p:spPr>
      </p:pic>
      <p:pic>
        <p:nvPicPr>
          <p:cNvPr id="5" name="Picture 2" descr="http://www.learner.org/jnorth/images/graphics/weather/climate_zones_glo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4523531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globalchange.umich.edu/gctext/George%20Kling/Unit%204.3_files/image0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1295400"/>
            <a:ext cx="4800600" cy="4557018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LATITUDE AND PRECIPITATION</a:t>
            </a:r>
          </a:p>
        </p:txBody>
      </p:sp>
      <p:pic>
        <p:nvPicPr>
          <p:cNvPr id="29700" name="Picture 4" descr="http://www.roperld.com/science/graphics/PrecipVSLatitud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1295400"/>
            <a:ext cx="3233952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>
            <a:normAutofit/>
          </a:bodyPr>
          <a:lstStyle/>
          <a:p>
            <a:r>
              <a:rPr lang="en-US" sz="4400" b="1" dirty="0"/>
              <a:t>4.  ELEVATION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5257800"/>
            <a:ext cx="8763000" cy="1066800"/>
          </a:xfrm>
          <a:solidFill>
            <a:schemeClr val="bg1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Higher</a:t>
            </a:r>
            <a:r>
              <a:rPr lang="en-US" dirty="0"/>
              <a:t> elevation </a:t>
            </a:r>
            <a:r>
              <a:rPr lang="en-US" b="1" dirty="0">
                <a:solidFill>
                  <a:srgbClr val="FF0000"/>
                </a:solidFill>
              </a:rPr>
              <a:t>colder</a:t>
            </a:r>
            <a:r>
              <a:rPr lang="en-US" dirty="0"/>
              <a:t> – </a:t>
            </a:r>
            <a:r>
              <a:rPr lang="en-US" b="1" dirty="0">
                <a:solidFill>
                  <a:srgbClr val="FF0000"/>
                </a:solidFill>
              </a:rPr>
              <a:t>lower</a:t>
            </a:r>
            <a:r>
              <a:rPr lang="en-US" dirty="0"/>
              <a:t> elevation </a:t>
            </a:r>
            <a:r>
              <a:rPr lang="en-US" b="1" dirty="0">
                <a:solidFill>
                  <a:srgbClr val="FF0000"/>
                </a:solidFill>
              </a:rPr>
              <a:t>warmer</a:t>
            </a:r>
          </a:p>
          <a:p>
            <a:r>
              <a:rPr lang="en-US" b="1" dirty="0">
                <a:solidFill>
                  <a:srgbClr val="FF0000"/>
                </a:solidFill>
              </a:rPr>
              <a:t>Large variation </a:t>
            </a:r>
            <a:r>
              <a:rPr lang="en-US" dirty="0"/>
              <a:t>in temperature and precipitation</a:t>
            </a:r>
          </a:p>
        </p:txBody>
      </p:sp>
      <p:sp>
        <p:nvSpPr>
          <p:cNvPr id="20486" name="AutoShape 6" descr="data:image/jpeg;base64,/9j/4AAQSkZJRgABAQAAAQABAAD/2wCEAAkGBhQSERQUEhQWFRUVFBQYFRQYGBgXFhUUFxUVGBcYGhgXHCYfGBojGRQVHy8gIycpLCwsFx4xNTAqNSYrLCkBCQoKDgwOGg8PGiwkHCQsLCwpLCwqLCwsLCwsLCwsLCwsLCksKSwsLCwsLCksLCwpLCwsKSwpLCksLCksKSwsKf/AABEIALgBEgMBIgACEQEDEQH/xAAbAAACAwEBAQAAAAAAAAAAAAADBAECBQAGB//EAEAQAAEDAgQDBgQEBAUEAgMAAAEAAhEDIQQSMUEFUWETInGBkaEyscHwBhRS0UJi4fEVI4KSogdywtKy4hYzU//EABoBAAMBAQEBAAAAAAAAAAAAAAABAgMFBAb/xAAlEQEBAAICAgICAQUAAAAAAAAAAQIREiEDMUFRBCLwE1JhcYH/2gAMAwEAAhEDEQA/APHhqsGogYrBi7bnhBqkNRgxWDEjBDVIYjBinIgA5FYNRgxTkQAQxSGIwYpDEALIpDUYMU5EAENU5EfIpyIAGRTkR8ikMQAAxWyowYp7NAAyKciPkU5EgBkU5Efs1PZoBfIpyI/ZqezQC+RTkR+zUimgy+RdkTPZqRSQC2RdkTHZrQ4LwN2JqhjbTJLoJAA+qVsk3RJtj5FORe9d/wBMHAH/ADhp+m3We9ohYH/p/Il75/7bDrc6j0WF/I8f21/pZPD5F2Re44n+CWNHcJnZszJ+i87U4BWaXTTd3dSBI8jv5KsfLhl6pZYZRk5Fye/JFcr5RGmEGKQxGDFIYtEhBisGIuRWDEAEMU5EYMUhiAFkUhiMGKwYgAhikMRgxWDEAAMVsiMKatkQAMisGIwpqwYgAZFIpo4pqwpoBcU1bIjimpFNAA7Nd2aYFNT2aAXyKezTlHBueYa0k8gF1TCuacrgQRsluehop2ans16XhH4ezNzP0INjaOq2OE/hxtKqXxIjug6jmV58vyMcdxrj4sq8U7hrwzPFpIPMEGLhUo4bMYX0zH8IbVYWwBp7GfNUpfh2j2jXuYJGgFhOxI3WU/Kmu2l8HfTxmF/CVV5HwhpHxa+y9v8Ah/g1PDsgNzPPxOMS4fQX0WtSwoCOzDgFebPz5Z9Vrj48cXi6f/T8/mcxjsZLsu8GYZbr7L2WGwLWABoAAsAAAAExCq50Kc/Jll7GMk9FOLPikfZeZGOqWBMDcfRbHHMVMNBncjly81n4QDkPBQuNvA0GuYCR6quIyQRCyuI8WeAQ2wjbX+yU4ZxZziQ4JGq/gYJPdGq5ahPULk+VGnxsMVgxGFNWFNdtzQAxWDEYMVuzQAQxSGI4pqRTQAQxWFNGFNWFNAADFYU0cU1IppgEMUhiOKasKaAAKasKaOKasKaAXFNWFNMCmrCmgFhTVhTTdHClxgJypwR4E62kx93UXPGXVqpjb3GSKasKS18FwN9QEiwHTUrT4ZwNrXN7VuZwuWfw6aG11nn58MflWPjyqvBmtpM0GaLnmi1qTHd5wGYkXGoHjvooxRzPm1yZAtF9IRaWHvK51ytu3rk600MKBFkwasW00ShbkbJPh1S/5kkrNbWbiVahWzuEc1lOctThTYMpBohhHVXzFWcRugYiqY7sFICGrCXx1bK0n7lZnEceSMuh32Eeaza+McTcn1QYeNrlziTqi4OsAbjzSQrwVFbF2smQnEKpLpA7qRoYog9UFuIJOpjdXbrI8kBpDiLlCVynkVyDeQDFYMRxTUimu3tzAQxSGI4pqwpo2AAxWFNHFNWFNGwAKakU0wKasKaNguKauKaOKasKaNgAU1YU0wKasKaWwXFNWFNMikjYfBl7g1ouTAS5w9UkKSNTwTnCQ0kc4svQ4rgzKGrnOcYjuw3reVejUaYXly/J/tjbHw/bDwuCdMgG2y2KFYgaG+yYfiW8pM3QfzYkaArzZ+S53db44TH0coP7MTa8mEFtfvSdUN0ROo67JbEVf0rJa9aj3i4bmbImEqJKnjNkSjUgyEyatfC5xO8LMpVMpgrUpYwkJLitOwe3XfwSiqltSStHCVsq87SxSfoYyyVglbzsYCoGMAWQMQpFdSZ3FAVBfVZONwZHwgn5BMmvpF1TE1nRAOu6A8/iHEG6E7EIuNw5beZ80i+kfvbx5KiFdWgwFcVjE8tVhVfxYyiXBg7V+gdowfV3lHivP8U45Vq//teYn4WiwJ/lHpdBvaHj7f1t9VK+efnKf6X+rf8A2XKdwPeimrCmjimpFNdnbmgimrCmjCmrBiXIaAFNWFNHDFYU0choAU1YU0cU1LWJXOQ5jb6CFNWFNFDD0TeDGVwOVr/5TcLO+aRc8dpRuGJ2Vn4WOXqD8l6GjxFsZTQZ0FiPklfymY3gXsNgvPfPb7bTxSM2nT5iU9Tw55D78UcU42CsMQwbLG5NdKCnOsq7cHvIld+dZsFwxcmw2J8gp7PpenhCLkgakDdAOGk5hrzVamPm45Qq0cVBT7IfvgEWSLqBB08VsMcCL2Q8W0C87Sp2emNXwZiRryQGlwKZrY8fw6zqh18UHNHPdXshaWOI1RsRxfuwRqCsl1fqgYyuBvZGoFjibp3C1gRcrLw/EaI+IttPouHF6ImHjKeuh6JWnGjU4kGmAVV/FzsvOcSxLg5pbZh5pXEY9muc3Nw25PnsFFsVqvTu/EQHOfApfFfisNaSQbdNfBeUdxhjZkAbc53ukMT+JJMBrTpq2fQGSR5D3Ucv8K1J8tPG/iyrUPdaG9YzH1NvZYvEeJ1HjvvJGwJhpPQDXyCUxGPcScogkDRobInkB43MrmYTd13czt5p8062hmLZFwXGdGmBHUkTKs0Zs2VoY1xnUmOgm3z8VQ4UdI5mST7iRvA1RHOG0n3/AKDyWWWTTHH7Luwl9HnrLRPkTIXK/Zfd/wB1ynlkfGPqwarBqICF09F2eTm6VDFYMVg/ordp0S5DiqGKwYrseFcOCXI+IXZ9fkpYR4+SMHBWYWTeyi5qmJjD4RroMgeCcw/CST3XBL4aqwaD3HsrmuA4FkgbyvPbW8kFbSOfK5pBOh1BA3CZFECS6QOvNZmM4oS9rhFhACHiOJgOBc4EC++qWqfTSxFVo8FkYvFhI8R/ELXAm/SFm0uJAyT3QNz8leOPym1vYNwMkg9OiaqVmNmL2hefbxm0UxmjX++iz8bxtw1LR/K2XHzOnzRrdG2y/EgGyPgeIsmXeV4uF4ms99QySQ3rZVpvaLXd0E/NXcZpMvb32M/EDJ+Ieo0WLU/ErXTLoA3+7rzTy0gSI8Jv6kpZ8SInw5X5qNYq3XoK/HGCYJcdoG/ik3cZqbQyd7kj6T9+GcXhovb72CWr0i52sAC0zqptPWjNYBzjL3TqCT9SFn16xJgZp8ZPgjigY7xgfqnbw381YVKbRaDIPX5JctHragd3Yc2P5i7581QlrRyOgJ67i6BW4jLuUak7eAjVI1sWHaXEGJvJ63WdytV0eq8REwXlx3kkgzrr9OSF+YkaxfYXjwufOAkWYu3xHoBYdbD6KKeJEyRmI5aCPC3LXkosEptlMl0tBF7ucdugNynGYOxfIHU3Mdbi2qz6PHADEDkY5bj6KMXjy4BjnkgkkDQAG8aTDQeam7XNBDFHOS0SJjqdYnrHyTfYugF5EuuBs0Dc+fPklsM0l4hhDY15tHwxyBJnzRcTiwJJtAuTcentCi36XjNTtXEVIiDEkDMdANSY3J0HmSs7GcUvlZoNSNz+yUxfEnVHfyjQx72S+WTBbb0lVx+0XLfof87U/W71UIzeDuIBz0hO0Pt/xXJ/qXb7EMX4eqszF+B8T+y8u3iZ5D/j+6v/AIm7kPZdjg8Eyem/NDkPVSMUOnqF5kcUd09QpHEzzCXA+b0/5zwHmu/PRuvNjiJ5hW/xE/qCOA5vQHiZ/TPnCo7Hu2AHqViN4lzd7IzeKD7hTcDmTTdjHnQed/lKo/HVdi70/og0uKQPiPoFdvGTNi72/ZZ9/TRcVqjtTH+kSoqUT1PUkaqRxAkyZ9v2VxjpN5+/9Km2nCOIzb3QezJ1BPKAYC1KlYHb79Eq5gKNjRR1B2mVw8ot5hCL4N2eFj5ahPjDA7n1Q34QbF3kf6KdmQr1YGkT6+SVNctEkTP3sna1A7T7fsgdk4n4T/xRQR/Mzc6fdr9LqWY5g0P1lOPwh3b6tC4YfKCP/HeIG/1UXs2dVeXuBb6x9VSpSdF3dLCPmfBadZ7IBMzygi9txPXdCFHO0ntA4gGxm3IXHusblWsxhT8kHA/FETJdJHjeB6LOxGGqU2DJmfJNrEi1otNzvA0Wk6iGgFxDR1MfZQOJcR7OmwBoOZuoPdBMXmJ3MW5KOVVxjP8AylQtkjKLkkgyABJJA0sB7JKqACW5u8DA5EmLW08UB3F3upuZnnMIg66jedO7okg/uSLmZkbCbeaqI6NYpxaWgx/FP1H31VhVDgdm5xYnYSCNLzKE/h9R+RzWk6Ak2aPXXwWxgPwoSQXuqFokhrWASOeZxmNtPNTlljJ3TmNvqEqeAzS9pGo7saHWdYA6mI6rXZSbTAB7zsgDnRIAFy0GOmnISmf/AMWaXnK6oxrrXDMrOWrhYaXP7rQdiadPBuoMe55cWugtc090mKhG8AmPEa7YXPl8tscdfDCxuPY0iCSRrvrqOQ99t5WTisY0thto1tcxsItNkNuBrVJc4ZAInN3XODp+EReNSLIvEMB2bWCmCZ1dreBsLzPLmr1JdbTbbCWUmD8IMxO/kdfFHoUwIzOaI3vJN+hslW0qp7xpvI2kEAt+ugsjUsG9zRVNJwZ+rYi1wN9fNXYiK1MKSScwuT/EFyb/AMWpi2c2tpy8AuR+30rUetaRyPqFYRy90MVrW+/NWbW6H3XbcwYFv6fdEa0fp+aAKnQrg8cvZIGg0fpRBHIJM1Y2A9lP5rl8x+6RnS4cvkrNqjp7LPGJ6j78lcYr7+wlTjWo1B0RqbxOix2Y3xRW4r7+ysbGsraFe644hZBxvj9EJ3EWjcf7v6KNK22auJ6pc1ln/nvuVT84lxG2q1/3dQ93L5rM/OH7BQKmKd+oj0HzMpaPZyrm6+v7lCpkzoZPW/zWc6sQ6TUPgS2Pe+yK3Gj9QPojQ2cdlP8AdqC7CN/SR/t9oJ+iAceNcwHiEs/iWmZ7dI7rS0Hqe8b+CWj2eZgiScrXGToIPsT4pLiINFjnQWkDbu6/9usqamLqVC2alXK2IDi4i0EBodaLbCFWtQbkyPJDbCxIIOogi8/1Xnzz1dNccdzbzT+I1sXDA1z+9PdaSZExcDaU8/8ADFVtEmNwJf8A5caTYmTPQLWweDw//wDNpLSTmcXulx1uSRIga/S1+J4uo8EUiWTEuuDcXjkI+fr5c/JdyY+mk8fXbA4fwaG5qrXCCRlMtmOhEjnsncXhu0uDlAN7C+0xO0HomuG8MDGy4uzECJsSLGQBb5nkm6YpzJII2a1pO9pOhG8JZZ23ascZIFRy4WnmdIDg7IxpBeTu7MScoGn91NLjrqozNBAHXe1rwSs7i+GD6hqVHnJYNaJmw+HS1/Dp0LTbZrWBrWjT+IgRJ7uh11Om6njL3fat/EMV67iIbfQkkak78yYiPBJ/nD/BOh1Op5uNuqJVxopuLWgE3FgDtvbmkW4lwdJItqdPLQnf2TkB0U2iHSSSBJJmD4xqb2ERzQRiPhGZ83nfreJA8lFOmdbtDt268hpdo006X1RKdGC8CSRHeMd50bCLCSbp6A2Crtc7M5lwYE3nrGx+gWjUrMaD3G8yMrd+pIH2EjQaQ2SQTeWm0Rp0F55+yUrVO9lPvoANrAQP3UXCZU9tE8ap/oZ/tC5Ilx5H/aFyrhiRjt3bD2/orZ3bn5LO/MO5HzP9YUtefD0n1lfRuM0e0/mXGpP8SQmRv/u/ZWbPI+pH1CAbDRzPqVXMG8wgZTyjzMe6hzRFyPS/zSM03Gjn/wAv3Ks3EDWZ8x/VZ5A5u8oA9pVmFo5eep/4qe1dNIYzwHif6Ija7zpHqf2SLMZA1jyA+QVhigdwfE/2UVUOvxUGHH78yUxheEPqT2TWvi7g00ZAtcjNIGl4WQ+sI0Hl/cpd7uYHiSp1T23MRgarBJpQBvLYj/TMJF2JLYlpaOZn29tFnuedreDo+9laoWdm4lz+1tAynJE97vCSTHgl6OdmzxKRDXXHxTJGtssA7RY8j4AdTETrFo0m/h3R7pLDZHMLs0Pn4f8AMIIgW+Cx6kkXCL2DpOWSNiQ5tvAzHqVEqtGHhpuTJ9/3QqtdnO5EbkwNlxwwIvY+MpWpSLSQCfUQnsaFGKgy0kG4kHL0IMHxTGBxLxmLczS4jMWktfA1u2x3Pe0hLYbHZCP8um7qQ53tnj2Wrw7FMptc8GkTc3zB8XsGuaG9YnkFjnbppjI0sTqPjs2Jecx1sL66+6TxLMoBIEuzEamAOkXJJjz21TTsYzVwc2XEGQ2wtoZiB6QuxY7QiXQxls2huLyD1PsF4s7I9OMtZ+GwLn73BJkQBEzpG2kwPcrRMU4aJuR3iBP9ABPuq/mmtAY0QBa0yTzny9FU1RNyPM6ze0dfmVhle2sIYwkSM2Y7E38IBtyPkqBsAtkjUnxjTw/dM1XAxNyJja5i0npeehjks5mJa+QItAJJgQZiOuuvLZXPXaA3Ue2dlAmBbYDS/L1T72FsCRDRABO5MdSN9OXkrsAHwWY3UmSZ19PHn5FPEYpriQCCQNmiTG20SgBPokRmcCJgbfSZ9dPSKVBmYw6bAwTYeBOvMevROYdsjM5sWJA+U326eVxYFTEkui0m0wTBNgInwvsj2DIDCbunQ7tHKBeT8ut0Q1YvZoAN5F5O258fmlDmYIPdMzl1JPOxJ5dOibocNzvcSZhsyJAswOyvvpexsbG9oU9RUZlVrnm5gXIE6GRJO+uxnlZMU8OACZN7EuJ7pAktA5fQ9IT35csGcgwYgADMwyJaSAQQA60i/rL9PKCZAI1BaPIhzToC0i3QxcXLkcxZNPFGBGkCIFo6XXLYONpNtBta0RbzXKOvo9PGisDo0/P5qTiANh5n9gku3O5J8p+i7tDyPn9hfTbcTRo4w+Hh9hT+a5z5mPqlO2PI+ikVjsI9ktnoz2o6fNXFVw0geyU/MO6D0/8AaVLQf1HyH/1RsaOCs6NT6x7ru1POf9U/+SUNNv8AF7mPmrscwaEe5+QRsGA/p6K0u/SPMz8kt+cb1Phb6FSMZyjzJUWqPUarSXBxc39OVjXST0zjwQTrYmeoAG/80pV+IOriAPL6oT6wGh+/IqFH2k8x8gidqNyB6lZPbNiYcTP+mI56z0t4qnbmbFvz+aNjTZZXYf5vD+4RBihsD5kR7Sk6GEqubmy92JBcMoI0tJvcEWVix8SWz4A7HeJI9Fnym9L432cGJP2T9dUPtMxgOd4R8haUg6oYzRzAI0nXXmlqvFHNyw1pN5PezGfOB5AdZU5b10qN+lhM9mzMEtEGXERYDndRhcCXTJMDX9tNSg8O7esGzSytOjySBbdo+J2us+a9FXPZUwTEjVxcNLExGriJvfbwPlz81xmvlvh45l38KswoGWRLrFrBeIj6pfi9Qgw6HEbCTvP1HIrUZiRTbM5nv+FgM5CQYt1je9l5+qwklzrvcbm4uYtfTY+C8Utt29Vkgbap2OozA30Pj05e6cwoLiSSRAv6c/VRg8EC2XQ4yALyYtPecZ5W6o+IqsYYsBGYgexG+h5ap/6Siu4BhbAuC0O1AEQSL8o63WThcKQLRlDheB3j3jPjrfpqtCs/PBG8Bu5E8hPWOd0Y4ctzN7szNhHdgZRAJznRE6GmJj6tUt+EgEw0gWAIHdLue/mmuE8PcGEkNDjGUWMkXjMbC397ynqkMcIdd13ZgMpAJgZSe9BcZPKOa7E4xmcOEg3bBANwSJaDMXtvHUFFzutQTEB9cDuvJMkTHxaWIgbWAnl4KgJIyCbiaTxMk2OUjwMidNNDe9UPkukEgOa7LIkEggy6dL66yFUtflFRktIYAWi7QG3s0wRoPCdIujez1panhWmM9yJi0HIGgXN83wm9okgxom6GOyCk5t4IBLToTA0mHNMjum+6rQqOkZi29R4sLnL1H8RG3M6csTiWHNP/ADJh1Rxba4ERHVws6ZnSN08e7qlToxxFWoX93KYgEBstN4AkkGBB0tsRbsFxIOzZ3xJs0ybCCHS64I852AslqeKFXKw2luWW6ho1MnU3mANj1S9LC9i0hoGeHktFzaYOnebF4HIHmq1L1S3YafXokk9mDJme/ed7MXILcS8icszvcz1ndcq1/Np2xCXfYP8ARWa15tPy/qUHtDyj1/f6Kpqk/wBre4Xa25mjOWNXD3/ZWBHOfU/UJLtSOnt8lxxJOrvc/VLZ6OnERYft8pQ34snl7/WUnAP9ZP0hWyNGvyH2EbGh/wAx9gftC4VQf7fvMIHajl9fmuOIPh5n6Qls9GjiDFvqi4XjGIpT2VWowHUNc6D5TE+Szu0J3Pz+ZXQTr7qbVaNYnE1Hkl7iSbm0CTv3QAhUqbv4QT4Cf7otACm4FwDhANnNcBoRMEiehuvTUuOUXAGs1lU6gGmKYG8B9F7YHSIUW/RyfZXh/BnPysMkvgj/ACnDKLXzMknXQgi45r0XBeDupioWsr4Zwcwuq1WOa3L8mQctzeCYIvN8Px/A/l3UTSIFW73gy9kOBaxlTsg4NGUEAl2t5kwnjMRRpUw/DVTRqkODnVKk5qO1NuRsEyA4nLMgaRfK3Jc47PYjiQq4ljsRkxBa0tfEM7RsuDbgEmHPBv4xczr8Z4zw8U3Nfg/8zIC3QgG7Wio5jwZ6GZy26eDrYSu5oNJprMJBLmNLryBkMtEGdha+6cwlOo6owuNRlSG5gW6GnGszeIOn8R8/Nys+W9krQZwplWhVp08M+k/uGXkkOe19stNzRl7jnzJO2iDg/wADFga6oWgm4Y4BzjZ09xroAtMn3Xo6+Ldkc0uc4QXFzrElxg21G/oLILpBDmxm3tBsIFxqLKL5Mp8qnjxpSlw8NgM0AGYmB4joYtbeBuSu/LBwzR3c7RlIiGgENE/xEuPgL6rq7ezAzXkiZ1k63tG90R9RpYS0x8JDSYMg2gjQw4f2Xnu63mpAMThAHgNEAAxJmwAvPOGkT4yrYjCQBVJENnO2ILsxlzo3JgCP6oX+KU85AIJpgh0ySDf5XHr0XHibIe0wWzDWnKe64Zg29ovG8QNRZKynEuwgqVWwQWtayHAGMxN/AEA2BiT4pKphS6qXEdRuYHU2kZR+yZfxAUiSPgaHQAZLS1xneA7KWTN94uULHYiXUu8WyIsIbmhsSeVj8wlJSpo4YMvBc4FxE3EkwekxYT05qzcESO/8bbZiJgibzymR5q9Fpe3vTcSQQMwiQSOoeG9EyQH0wYkFomZE2BgbiRc25JWqjDxo7rCBpM2zBsERm3Fj43VXuEZyMzg4kkWIdlAmGg5Qf25FadaCw5ZHcMBtpDgRcHaLTJ06JSjgP8toeIDmtDhEnNAAkgRFx77ApyiurYQgFwImQCCQZyuLTYWMt2GkK+FqhxBbZslpFiDLTIcDoZ87dSgYYhpcC5rrWAOYEgg7zBHL01sRrJqVGtJaQ5jwYBbMi22oJsbX6IICq1j8ptBluQ20kEg8pAJnodLJDE4Qlrabi4DNObLGgILTPSbjnN9mapa2oKZyxnN/5XNDmiLQbNj/ALfJNhwsIJEA5t2hpEfFrv7qu4XtncOwhMG+Zr2hx7wBynWYgug35ze4SfGmOIBaHOIvLf5BbXWO9BG5tMFa/D6WVrSQWzMiBObTn+q8dR1SGOpuFZzyQR2bGtmwIJkkiO6CfP1V439tpvoq3D4ggE1acnWbmepBglctJhaABlNhGvLzUJ879Dg8OXnmpA6n0K5cuxHNXpsJIAkk6AAkn0T9XhJbd7msESA5wBJ0LREyZBC5cs88rFY47K4zDFhElrgQCCJPzS4fGn7/AEULlaRoEEm5tBuImdhrpuhABQuSilg83v8AfkuLDAdBgyAdpETy0keq5clb3BoSu1gDcrySdT3QNY2uNN/ZEZQuGsLZMS4y0CTbvOMR1gLlyjtV028DwBzu883iQ4PpkQP5sxPt/TepUa9LJTpPDQAMtQixMm009NdD18Vy5TlejxnYPZVHvLmmo9xfLyHVCyM0DLJOZpnmbToLLcpEgQLnW1hM3NjBBmfImBIB5cudne9vZj6Vo1Nf4g6Zg3AO0mXZeU/RBwmKOZwsZgggEahoAIOhJA6W6woXJW905PTK/EGKcw2sIt0OYaWvySeC4yXl+VpcJZIMdxpDZLTsRl/+PJcuWnGa2VvYD6jHUjUYMhBAc7N3XMkmbmf0ja5GpukP8Rc4/wATZuNLcgRo0X5cioXKsZLsXKzozgHzTrOubtY3nmLgY9B846aLKDqlIthxMNcC3aC2QJgzBeNd+i5csvJeN6+14zbZwdcu0c7M0hpB1sbySYETOt4EHZHwVRzWBpmczi2LHK54IEXHP0ULljVOdWh1rRpvrvANwZiOaVbiW9lmMS42AmC4OBGaNgQBsIMWsFy5EhowTu8Q60mR+syQS48zJInx82K1QBwcBMgjl8JI+p6aLlyCZvFnNs91jNN4gHSC2T669RMxCYxDYe0tAnK4RcgmJIJ5WgaCSTvC5cr+mcKVapNOi4E94yY5taLaaG4RMZDi4akZZMTAiDcEFp/9tLwuXJ6/n/TFDzsbbfcrly5Ro9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295400"/>
            <a:ext cx="76200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7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5.  TOPOGRAPHY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44958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Elevation</a:t>
            </a:r>
          </a:p>
          <a:p>
            <a:r>
              <a:rPr lang="en-US" b="1" dirty="0">
                <a:solidFill>
                  <a:srgbClr val="FF0000"/>
                </a:solidFill>
              </a:rPr>
              <a:t>Mountains</a:t>
            </a:r>
            <a:r>
              <a:rPr lang="en-US" dirty="0"/>
              <a:t> – air rises, </a:t>
            </a:r>
            <a:r>
              <a:rPr lang="en-US" b="1" dirty="0">
                <a:solidFill>
                  <a:srgbClr val="FF0000"/>
                </a:solidFill>
              </a:rPr>
              <a:t>cools</a:t>
            </a:r>
            <a:r>
              <a:rPr lang="en-US" dirty="0"/>
              <a:t> and drops moisture on </a:t>
            </a:r>
            <a:r>
              <a:rPr lang="en-US" b="1" dirty="0">
                <a:solidFill>
                  <a:srgbClr val="FF0000"/>
                </a:solidFill>
              </a:rPr>
              <a:t>windward</a:t>
            </a:r>
            <a:r>
              <a:rPr lang="en-US" dirty="0"/>
              <a:t> side – </a:t>
            </a:r>
            <a:r>
              <a:rPr lang="en-US" b="1" dirty="0">
                <a:solidFill>
                  <a:srgbClr val="FF0000"/>
                </a:solidFill>
              </a:rPr>
              <a:t>dry</a:t>
            </a:r>
            <a:r>
              <a:rPr lang="en-US" dirty="0"/>
              <a:t> on </a:t>
            </a:r>
            <a:r>
              <a:rPr lang="en-US" b="1" dirty="0">
                <a:solidFill>
                  <a:srgbClr val="FF0000"/>
                </a:solidFill>
              </a:rPr>
              <a:t>leeward</a:t>
            </a:r>
            <a:r>
              <a:rPr lang="en-US" dirty="0"/>
              <a:t> side.</a:t>
            </a:r>
          </a:p>
          <a:p>
            <a:r>
              <a:rPr lang="en-US" b="1" dirty="0">
                <a:solidFill>
                  <a:srgbClr val="FF0000"/>
                </a:solidFill>
              </a:rPr>
              <a:t>Rain Shadows </a:t>
            </a:r>
            <a:r>
              <a:rPr lang="en-US" dirty="0"/>
              <a:t>– </a:t>
            </a:r>
            <a:r>
              <a:rPr lang="en-US" b="1" dirty="0">
                <a:solidFill>
                  <a:srgbClr val="FF0000"/>
                </a:solidFill>
              </a:rPr>
              <a:t>dry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warm</a:t>
            </a:r>
            <a:r>
              <a:rPr lang="en-US" dirty="0"/>
              <a:t> air that flows </a:t>
            </a:r>
            <a:r>
              <a:rPr lang="en-US" b="1" dirty="0">
                <a:solidFill>
                  <a:srgbClr val="FF0000"/>
                </a:solidFill>
              </a:rPr>
              <a:t>down</a:t>
            </a:r>
            <a:r>
              <a:rPr lang="en-US" dirty="0"/>
              <a:t> leeward side of a mountain range</a:t>
            </a:r>
          </a:p>
        </p:txBody>
      </p:sp>
      <p:pic>
        <p:nvPicPr>
          <p:cNvPr id="27650" name="Picture 2" descr="http://media.tumblr.com/3e091337be593d137669885fa93cac2f/tumblr_inline_ney4rbQ5xb1t0pb1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133600"/>
            <a:ext cx="4010025" cy="3009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6.  COASTLINES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Coastal </a:t>
            </a:r>
            <a:r>
              <a:rPr lang="en-US" sz="2400" b="1" dirty="0">
                <a:solidFill>
                  <a:srgbClr val="FF0000"/>
                </a:solidFill>
              </a:rPr>
              <a:t>cities</a:t>
            </a:r>
            <a:r>
              <a:rPr lang="en-US" sz="2400" dirty="0"/>
              <a:t> near the </a:t>
            </a:r>
            <a:r>
              <a:rPr lang="en-US" sz="2400" b="1" dirty="0">
                <a:solidFill>
                  <a:srgbClr val="FF0000"/>
                </a:solidFill>
              </a:rPr>
              <a:t>ocean</a:t>
            </a:r>
            <a:r>
              <a:rPr lang="en-US" sz="2400" dirty="0"/>
              <a:t> where prevailing winds are from the ocean: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Warmer</a:t>
            </a:r>
            <a:r>
              <a:rPr lang="en-US" sz="2400" dirty="0"/>
              <a:t> in the </a:t>
            </a:r>
            <a:r>
              <a:rPr lang="en-US" sz="2400" b="1" dirty="0">
                <a:solidFill>
                  <a:srgbClr val="FF0000"/>
                </a:solidFill>
              </a:rPr>
              <a:t>winter</a:t>
            </a:r>
            <a:r>
              <a:rPr lang="en-US" sz="2400" dirty="0"/>
              <a:t> – water warms air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Cooler</a:t>
            </a:r>
            <a:r>
              <a:rPr lang="en-US" sz="2400" dirty="0"/>
              <a:t> in the </a:t>
            </a:r>
            <a:r>
              <a:rPr lang="en-US" sz="2400" b="1" dirty="0">
                <a:solidFill>
                  <a:srgbClr val="FF0000"/>
                </a:solidFill>
              </a:rPr>
              <a:t>summer</a:t>
            </a:r>
            <a:r>
              <a:rPr lang="en-US" sz="2400" dirty="0"/>
              <a:t> – water cools air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More</a:t>
            </a:r>
            <a:r>
              <a:rPr lang="en-US" sz="2400" dirty="0"/>
              <a:t> precipitation all year – </a:t>
            </a:r>
            <a:r>
              <a:rPr lang="en-US" sz="2400" b="1" dirty="0">
                <a:solidFill>
                  <a:srgbClr val="FF0000"/>
                </a:solidFill>
              </a:rPr>
              <a:t>humid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Common</a:t>
            </a:r>
            <a:r>
              <a:rPr lang="en-US" sz="2400" dirty="0"/>
              <a:t> in United States on </a:t>
            </a:r>
            <a:r>
              <a:rPr lang="en-US" sz="2400" b="1" dirty="0">
                <a:solidFill>
                  <a:srgbClr val="FF0000"/>
                </a:solidFill>
              </a:rPr>
              <a:t>West</a:t>
            </a:r>
            <a:r>
              <a:rPr lang="en-US" sz="2400" dirty="0"/>
              <a:t> coast.</a:t>
            </a:r>
          </a:p>
        </p:txBody>
      </p:sp>
      <p:sp>
        <p:nvSpPr>
          <p:cNvPr id="7171" name="AutoShape 3" descr="data:image/jpeg;base64,/9j/4AAQSkZJRgABAQAAAQABAAD/2wCEAAkGBwgHBgkIBwgKCgkLDRYPDQwMDRsUFRAWIB0iIiAdHx8kKDQsJCYxJx8fLT0tMTU3Ojo6Iys/RD84QzQ5OjcBCgoKDQwNGg8PGjclHyU3Nzc3Nzc3Nzc3Nzc3Nzc3Nzc3Nzc3Nzc3Nzc3Nzc3Nzc3Nzc3Nzc3Nzc3Nzc3Nzc3N//AABEIAMcAYgMBEQACEQEDEQH/xAAbAAADAQEBAQEAAAAAAAAAAAADBAUCAQYAB//EAD0QAAIBAgQDBAcFCAIDAQAAAAECAwQRAAUSIRMxQSJRYXEUMoGRobHRBjNCcvAVIzRTYqLB4SRSQ2OCFv/EABoBAAIDAQEAAAAAAAAAAAAAAAMFAAIEAQb/xAAxEQACAQMCBAQEBgMBAAAAAAABAgADESESMQQTQXEiUWHwgaHB0SMyM5Gx4QVC8RT/2gAMAwEAAhEDEQA/AP0OGhqS4nOYVR1ajZ6i4Gq23q9Ont78BNUAkWMpqMFX5bNJGYpqypEbE3ZZARub7i19uQ88aOHqIzY3gK5YoQdpKp8qX7P16S/tZzK8ZVNciqbEjcAg+X0xrr1lZdJxAcPwlRW5iAkekNX/AGgqqOSGGSorpHkAKlGTYkkAHsjbcHqBpv4laKyExoKNZh4VvBf/AKdtMMbVmZxyGxswjVnuBsbjx6dx64qK6zo4euchDKVBnDzRrNLmD0/E2SKqlRGseW1vHFW4pFNs/OReH4hhcJN8V4ZFWX7SSX2Kq80Yvfp6tz88cPFLa9j850cPWIuFMYWqFNPTvJnYIQW4ck6Wlv1ba99+lvdjn/sTykHDVzshj0+eRwOEkmo1Y3ADS2N/1bHRxaEXsfn9pXkVjkKZ82dFWRWloQzGwXj7nwHvGONxlIC5nBQrnZZ9JnYjNpJqBN/xT2/XMYuOJBFyJOTWOyzb5ykdhLPRIx2s0tsQ8QPKdWjVYXCn9jFpPtHw5GS1OdJIvxeeNK5F4E6x0gJeDS0yVcoVUVULObsV8be32YJVU6cbe+szLbVMft/JqmEFa2JgRqW4YWJ5HvGFyrUpNcYmggOIONHeNFhXUDcMCdh05dOvL6Yaqy1O0xlWTEPTKsUzRIWfSbeN/wBXwg4qilGrpQ7i83cM18npDyO0MLHtG+MtyBiMqdqhtEKZHnZzdr+eKgmbHKoI4NYLbn1FHxOCEnlj4/SYABzj785tpHCcz2RfzxwEnrLVQAtxF62RkoGmck2XUwHWxGLoTzQvSDp/pk9bH+JNH2ky7h8TiTA6wpDQt2SbbHbnuBtfc44aVQ4hQ67R6GuizBrUbymwDEshUWvba/kcRlYDVO0nXYiM1KiRNCkgjr34oWJxLoNJuRIkyMJXGrkxw4pH8NewmGoRrOJfYE5eABf92Nu/bDGpfQbbxYN4nHGDELCIqNtJUHCWnxtVAAwvNPJDi4nZKx6aMARxqum1+Vsa0/yAJsVP8wD02USbW5f6cuiOrMfabWRud1Kja+3O58j54nGlKbK9snH1vC8G5UkzNVkE7pNqrFkEyhW1pcXBup52JuWYg3uWPswf+kD/AF9+8RwljtMH7NhowtTWOYzcOoBFwxbWBblcMPK2InEZuBn7WtOVaumdjyGrOoT1EMjNrZpJYQWOpW28rtqsMXNdOgPvymbmtfa07LkAYOsRWGMkC0a2bT2ezqvyGknlzPtMWt/tv79+9oaxK7ZlelphDl8MLycR1K8RrW1sWuT4XJOMjOOYW28oSmVa4HvEPKsSwyS3Km4LHncg+OOq9xdhLBGDAAzQdm+7F7ctP0O/zxTTfKH4H7yXK/mEEzhm1W+OBlXvmFBFt5OqGX0iXb8Z+eHtGn+GvYRY7eIy3T/w8X5B8sMphiPDWOpdNNhzU4R8aGp1cbGauFK3sYtXcJV4QGtidxivBlyxIORsPflO8Y1M+EDEm1mVZdUVkTy1LQSSIC6LNoDEWv4HkPf3YNx1RRpAGevpK8ODbMdy6hoKed48tqQWYW0cYMBYk7AeeFrszHMbU9KZjrVa8QQs376E3YHutzxdFJGZmrsurwwzS6mDso1AWviB2G0CWvm0l0/2do27AlrFt6uioKhNrbAcuv6ta54l+ssihjtKNNlUGXqeBLUsHZPvpmfqB15f7wJnNRhq9bQ9NQu0ccKF0MQT3HFCoG2IQX3k2proMtjL1D8GJOTkEggnYC3ut5d+JZyfCLwhItcwbZxlEiGb0+lBG5BfY/7xoQuVtYiZWVNVxmKymKSR3SzKxJBDjce/DWnfQO0xtbUcS4EaShEaOY2aKwcc125jG4zJ1nnczyWvYIgzupDnk6R7gXN+ZN/WHjZR1ucYeMQCkahFyIRHGsDzmKSgmp2Z5a6eeMgHRMBtYnr46vco9qXnMttOD5iH8JB1Lf8A7LC5ZS1cSmWCJ3HqlkB0+WJdt75M1cOE3MzS5bSUtQrJTwrKLgOqAEX574oWJ8Jm0hTkCZpdE+ZVrK0baRw+y1+7YgXHQ9b9LDBnBFNRf37/AOxcn4lRiJw1DQHRPGNvxDuwPTqODn36QRYqbMIR6pkl4cKFnHrW6YogB8RPaWNQg2G8ZNRNww8sYtrS9j/UOhGCY1C3rD03bJI92hJTG7q6vzxxhmGWsoFoOqghZU1rf+ruxzAhUYtmT/8AjAcOWKESE2YBQDcfW18VuQbiG5OrIicjxiRgI0AubAIMNqK/hr2EW1KdnM9DTvLwYv3f4B18MNbnyis7zGYLeNX37J2AO/f/AI+GM3FlQnjJ0ne0soN7iJGTUyIynhnmSOX+tsJ6tKk/6JzvYw4dtnGI+SvCLQ7aR6uACzdYwRwFsoko5rSgn95ewBNlJwYcKT1nTxBHSDy6oeSirKih4dZKH/76FZgBsb8jYjffp5YJVRbgNiZ6ZZLnziVTmOYyu5mytE0RagPSkOogjb48/C3XASgOx+Uo/ja5hckqswqNazUa03ZL8dp1YFgeVh3i58MRlRfymdpUmvGJkzqZ40/a1Jo1Em1MACfwj1j1+G3fiaqd72ms03AMeovSqeNYqjRJIxJEirpvzPLFiEbKmZkLIbFd4zLKWUa4vjihCdTNCmoNhJ9WNVQoLCwUtYd+w/zgM30r6ciT5E/eNuOZw4o/pr2EW1PznvPT0/3EX5B8sNYok3O6OSd1mjraiBgukLGezbck27zsPZjDx+kUjq9P5hKZ8Uk1WT1qARrnNSUkBAVtytyet79R7hhRz9B1AWImqoNhHadZi7iKWWx9a9iPMXvbANTHIAEuj3NgJqakp6SjM1l0qQN1vzPS/wDjFlRqpyYSqXpi97Riny9ZUDHtIwBAcEj3HHChBsTKprI3jMmX03BaNrIzC2pQNsTQozDBCRnMk1GSzpGI6bN6mNQQR2FJ2IO564vzwMFcyyUiOsKlK9O7R1NS06uCAGRRbxuMUZ77CaKatbVeOU+sg6mZhE3NudtIt8zji4Bgqq6qi2hGkRif3nmLY5ChSOkRmRJJWkQknRpWyk738O/b3YgtaGBK4MnSwyiVwXUkMdwP94cUf017CLKj+M46z09P/DxfkHyw1imArJVWSNHFwTyGFX+Sq2Apgb5/aGogBtRk3NI56kslJULC5BVWZNVrgjCgkBgCLzSSpJvFnos+SIRpmVMrAkhhBtvewt3DYc7m3TBOZS20zZTpEDwmPVYqI8qgR5kadFu0mm2vSvaIFwLnew3/AMglKxORA8TfYbx9H0xKgcgINIPfbAC2rM1LTC4mjwhuSWPecTE6CxxFKiQ3DC1r22wJhcQyAbTrqdOogMwIC37zsMWTxSuq2BCFbRFEva51E82PfiMSWPvzlVGbya90lNjjk2DImwyrGVJuT3Ykr1k6UPxH/McOqP6a9hFdQjWe89TT/wAPF+QfLDWJzJ9Y0fphAYXQjiAdLjbCX/IsVrDt9/vDUgLfGDBTj9SpIsT5HGDnNrHvyhLC/v1jk6rGupCLHe2KVfGbmNaCgCwk+tZZ5KVL9kMC537NyLbeYt4YJROlDA8Sh5gjpuN8Z9QO02Ths3rc+++CCoQLCCNJSdUm189RTTKIKOWpUqSBG1jf9W9/I74ItQkZIEq1JF2GYeiqZJ0CyZbVw3N012Bvfz25e7HNQJvqEqthsJQeOZI11kE9bD9f48hgbDxG0KjKYpNCrXbrik0K9sRaMC7X2IwVXZRYSVKSuQTEpSeK/wCY4cUmPLXtFdSmms956im+4i/IPlhnFRkHMMkoczzCdqmJrswJ0ysNVgBuAeXZAwk42qOd4Dm2fT39ppoBiLGN5ZllDRauBFpYncaienjjBzGbfaa6YU4MalIZzYWttbAzN6CwtAGGIuHMalhyJHLHAxGJ1gGyYW9txt5YqQDvOztyBck4rpBNgJyTZqGqerkqI8xmRXNwgQME2A2J5crm3fg6sqrbTKGnc7x+IvHT08c8hmCOutyNJboDt42PswVTgtKW8Wkb2iedtTyxlf2vUUiqxF4W5FRc38tQ3O3LF0WwGlRn2IIKb6fnJ8dGtHmDyS51O/o8RklgkclVUiwNr9NJte/Xmd8UJZ1wu+00Imk3vG6iop4Q3FlRChIPM2tYkm3IAEXPS+KLTZthNPMHSBmiHFfn6xw1pH8Newiqo3jPeeggkYQwjhtbSN7+WGRJ8oqMHTRLHO8hbfu+GPO1lIrOD5n55jCgBbVJ1Ua4ZkVp+MqGSIIFjBiaM/eFmtsRuALjcDY3x1FTlm/9+g/ea0CjMBN+1Fzwm7+hcXRaw3Ajve2nkW2B1dLWxzTS5dic/wB/b0htfhuBMUU9Y+YVT1HHSFZGWONk0rYGwI7G97E+seeO1KdPQApF/fr9JNbb6ZnKanMH4vpKzGXgB9EsehRJvdV7I2Gw5ttbfnjtanSAutrX+X7/AGnDUsbWzO0dRXGnqpmFRMEp1dBLDoYzWJZVFhceqOvmcDZKV1AsM98XG8LtC5NJXsZ0zG5aLTGG0BRIRclxbvuNuhBxWuKeDT657ek7aO1JZVHIqzr2T33/ANYouRaUGGv3/iLGhhl++WUqTJdQ9tQcgsOXLYDy2xpSqVNtQ6fKBck7LCTZZQytUSNFNqqARL2wdYJW4ty5KB5bYgqFbAEY293+MGDUPnPhktA8QRNVOLSKwQhVZXIZ18NwO47bdccFZ3Ync4+WxlxUZfzRedbTyDWPWPzwypK4pqPQTG7AsZ6Cn+4it/0Hywyi+AfTHK2tgoO4ubX6/XCDj6ZStqGzZ+kY8H48eU7HUwlBpkjueVnGMJJGZtNKx2k/MJqbsvNUKpDXVka5BwejUqITpF7ixErWppUABuLZE0kkToAZo2bndSN/HAHA1HSLCaKYYKNWTM+kxqzIzKNNhckWJIJ/xiPSsqtfe/yt95FYvUZApxY/vCCWFezxE9+Kby9iZhaiJW0tLHvy7QxLSxUkXExUSxNZeKhGpdtXiMWXBkCkjaFjnisFMqahse0N8dYZvBKDaxmuPDy4qbf1DFLS+lvKZapjVSUmUHv1YhF950JfcSXLMTK54qm7Hrh1RUctcdBFtRRrOOst1EVfJDAaCpSEiPcSRawTbb4+IwzN+kVC0Skgzj0iFp6ymaxv+7gIJFxfr3bfHwwt/wAgbBdWd5poNa9p9DNV0tVapr6eeEAq4AAZW2tvt439nnhY9rWAjOmlxkwuZaJYUkjaJ0FmB0cQG+w2BGOU7kWO8odKjpJxyqhzMrUyQ6pNNi+pkv2bWtfYW+eIahp4P3lls4uIeHL6ajki9EhKAzFjdid9B8TtsBgRdjuek0UlCg++ojzjcEbtisIu06qAG/XEnCbzgQKS+98SQm4tAySknfs264sDbE6aQO04FeRQwPXpjl7QhIXE0V2KsL7bb4l5W/USMQ1zzw7pH8NewmCq34jdzLchzpR/wUoGiKro47sCBp35Dv8Ahhj4omxO0fpj1LCv4KvcC0LEiwA7x4nCfj6tqoUjb6/8mnh0BvY7wVTkOUzTmeSlV5ibl7kE73vcfrYYyjiCcCbeRpFyZzLMso6WWd4EUEqFsOQUXtsdr7/AYozlsk/SBRQ7WEzQyMZpo5aiKRi1wiEEruedgPD3HHKgFgQLTTQ8N1LA/t/UaksWiPdJ7+y2M/Waxse31nDFeTXc4Ir2FrSjLc7zpQAXZ2A88dNbppEHyc4JgnqIopVjuzM4O9+XP6Yly63taT9JrG9zApURvp7Dp2S51jew25dcQoRtntLDiR1E0lUJNKRRspZA2pul77W79sUZD1MJTbWc+V4bh6nAJ7QHrd+IG0A4xOOl/EDaRXDajsOf/YfXDqk45a46CYaqjWc9Z6yn+4i/IPlhrFMzKoR+LbY7OPhfC7/IcNzE5i/mH8eUPw9XQ+doFgUmVQLq298IdPiuI6w6EyRVzVMGZwx0rIiTllaR4WkCEDYEAi19979MHoqljq6fC494tF9OyuTNrxr0lW1J254gZNTsOEdtrEeJ22Pxx11ABXVt85rBJq+EX9bzFdVegtHUrTTTmVwjiMXKjSTce7FS71EFPou0LyFRnqjeHy2qmqeJxqaoi02KmePQGB3AHfbrjnEGitjTPTPXP9ylFnyH8/lDyVFPxTT8VDKCOxfe5BI28lY+w4CKbkayMQ4OZOMys0UsNQAiSWY2NiSQAL+e3twbSQLEbzrqXIINrTnFP/HJr1Z5g4iJ/wDIbE7b72G/kMW0jI07fLpB8p8eLzhIZI2rJESpEjD/AMfWP69MVYHSMQtNSGJJjNPULMqvC6yJqK6lN9wbH4g4DUUqCDvLECR2Zix7Tc+/Dmlq0DtMFW3MbuZ6qCYCGIaH9QDl4Ya6olM1XRGejmiWRoyyEB02ZT3jxxHXUpHnIDY3kd8tnFOry5zVFkIYMEF7De1hzx5pbFtOmNNelLkxWSCSmR3WpapOpmu7W1ajfn0A5eWJbVU0EWJ+kyuQc+8zeWZq2ZUEyQ006yRDslgpDHe6g3tfb2YI/D6PzETUjtSGDmCWqlUxQ6op5Q+mQBlNzpO3cP1fniw4ZHVnJtYXHv38oReKb8pF+h9MgTcuZZkjgQ5I8o7Xa9ICgWtbp1F+XKwHXbJy1Nxqt8P7ml2cGwERArpMx9ObJZEm0yHV6TsToAAtbroAB6aj3kYOWUJoDYx09ZEdwcrM0VPO9MaGahMVO5uZBMA4IsV5KN7jnz2x1qnj1hs/L+TCrq6jEoehwmshnkDB4NowDYKNxa3kflitn0lbjM4aqkXAM+WljRpmR5TJKHGotugY6jp223+Q7sQ6jYY/4JwOvkYXLaWOjUxQhljBJVSb2J7vDAKrs7eLeGNiotJpbc4fUl/DXsIqq/qN3noqzNqXLKeAVTOmuFmUhCR2Vufb3DmcbGa0WBbyHH9oKpeBxa6kaJ2FpDA9pEDAOb7b8xyAB35Ypr9ZbRJ6fajRUU1P+0KepUntD0Z1ksVUi/ID1iP/AJI5g4WcVwqfqLD03OFMak+0eXSrrR5OE6XVhERawJOx3BGlrjmLHrjCaNQtfykawJEcoMyWGojp6SCSVtIuwsiKtyvXc+qeQ7sUZC93LWF+5h1pmj+beFziI0bqYRDHFY3e9mJPQbXG3d3eGL01RjZrmaRdRdbD3tNZfmCSIqSNf/q/Rv8AeKV+Hem15oSolYalMdZ9QGncWwAQoEwEElnTbzx2WJtgwAQvNZu/c47L3ssPwQoueXeccLWlNd8CfEASgnYD44gv1kG0isF1Hbrh5SY8te0W1R427yxmCV5NG9Hl9LVxpEPv7Ao1xyJ8MMTeKRaDlpa+IyGDKsskEhUaNCrtpW5J69oH2AYqQfKdBHnAyU2Yy7S5Hl2ggsTdbq2/15+JxwgkWIkx5xbM2eDRE2ULVB13hjQEawbjw2O/hsQD0W1S6IVR9OnHwO1++3eFshPqfZEQq5K6odA1LmVNNG7EMpUBhpPeQNzYb7X8r4wroU4It8cQtiBYyjT5dXZpTSmrr6mK4K8MSBrg9+1gemxPzxZnQflFyJqpMGFrxOqSSinZ59UsZBGlQd9xbbktuXjfG3hayOuloHiadWi3MU7+X26fWVKZ2idC57D9/wAj44X1gGZrbxmmVBHlKAayEsLW8MZQQZYm2ZOObZeGcelRag1ipNrb23B8dsX5dQ9LSCovnDx1lPWLrp5knVDpOg3AOOaCvSWpkG9owAJE7WOSE6TiRGjGo7nnh3S/TXtMNU+Nu89ZB9xF+QfLDWJZwxsXLCQgH8PdipU33nLSbNlQSratfNayFQQzIsoWM2AG+3h12xUp6y18WgUydoJhNFmdbPwwFaKSoGm4G1xbna3wxj4nhOdYi1x5wiVinSdzarp44EmZZr6C2uOMuFHUGw/VsJlXUCPKbKn4gDCRIcxkr5CmX1s1OUszIICtx36mG+9jbuuD4EAFLdb/AB+38ytJ9IJtmegm4dVFrBGvbUoXa+KggC4E00qvMNrxIAFGjbcAEEfrywbWCb23heUyn80bpCIYwZSSjcnP4T3H6/o5nCsdpZyVze83PQ08gYmCMg7k6BvgSlh12l0ZSLz6GKGOMiGNEXrpUAYmTL2tDpSs4GkkL5YIlgMiCqE6r3nnpKdg7DfYnDmkw5a9hMdQnWcz1kH8PF+QfLDKK5vEkg6iGOoheGZS0bizAG2IROyW/wBmco4YVKQKVbUp1t63vwN6YZSNp3URmN068NgoBVeRX/qceaqU2pPofeMaVS+RFszp+DOs0ewJ3+mKsMFfOCrJpbUJHyqjnp8ySTUvDLuXk4jM8t72Ug7AC47+QtbfB2rBxbr8vvLK6i1o/KYRVTrGwLI1mAN9JtcA93TBaYHJ0tv0m1tRYMI8sacLQ26sLEHuxhFzL1mGPKAgnajdoJd4eYY/gHcfD5Ylj0mekw1levv36wEuS0oqnd4WkWYFWUu1rMbna9ue+LanXr8hNIRWBPWBTLIsqdmghrJZ0F1kDlkU2sBa9z7b8+fK2mhorEamAF8j07zDWLAHT8JlzNra8ag33BPLDKkE5a56eUA9QlibS/BOnAiFz6o6Y3axMZjGLST7EkiWco8mXycOWWNlZWDRHtbEeB+RxR9rzo3nmRV1kkSCRM5hlKKZHMSNfv35C1+7pjFXoLVz/sIanU0dpfqK2np8sMtczKo0gsbHcm19tsKRSZiRNhcOtjPPtn2VaWKVZeMau1EHDdxtYbH/AFjgoOGvAAaZvLf2RDJWzUdUrJErFlClY4E9bmdySbkkk7k2tfB6muppFvLuekZrUusvZVmFJWwEKHR1LdiQWYhWK6rcwLjrgLUShsZWpkQkvBlcSi4ZeWOctrzLUCGzAwQkEIUg3gC3N+cf+vl8qVKbWt1M1Uayuud/5/ub9I0V8XUSxb92x5/3YqRbI6Qbvke9/wDknVDn0iX85+eGtJxy17CZ3/MZRzGepgyyA0MbSVDtEihQCQCRqO+2y357YbYi8WvmRhnGdxyFJqW0YUxmfhXXUJEBk2O4VGa4sLlGsSLYmLS1hCjMM2nqo6WibioT/ENBw9S3kud9trR+eq454k5iEy7McwqKxUqZREDJ+6i9Fb99GSx1E/hsLDwI3vcDEnSBLzyxxmzyKtt+0wGJcSlomtZTxVLh6iNCGvu4F72t8CMJONo1OcagFxYbek2cO6hbEzLZjGzdh4JLf+wX+eFzXO4P7GMRyW6w0c1NOZJZZI2VCNV2GlSO/wAQcGQkKD1giQWIGwg0ggyumq3oaYFpHeZ7vvI5JO7Hpv7BjrVC5Gs4GITe1zBpMtPQq+YVUerm7rstydlXv7h1PngWrW9qYsJKlPVmFppYqymgkgY6JFDrqBBsfA449PQSG3nKbBPCYlmpioqyjkEqKrMV4bH2kj3Xti2SDjaUc6t9+kDUBOPJ+Y9fHDajblr2EzMSSTKtVNPBk8k1LFxZ0py0aWJ1MF2FhufZvhnMPWRjmWYNK8UdRJ6PZuBVmiJMslksmkcxdm7idNgdicTEtYWgv2vnT0dU0ELS1RdxBGITpRAzEMwYLvpCj1jctidZCBHMuzLNKrNeDLAUo3aSRHMRFkXsaCT+LXZgeoOO2nLCVquhpaw/8mESC2mxJtby9pxwqDOXk/MclpZEaSKkRnOhdrh7LsN+th0PTbFSoHSQM3nJyUYi7cP2d4VRGmuExNa3S2o7X3O1+XwE9MOmkjeXUkG94CnpUjkd6n7Pyx69QlkeTdhYm4Cse8job4X1uEdVBpk39+kOK9t4Er9mZ2RXoZI0ClnUxSarkDmQfDvxkBq+eZrDp5SplVDlNVFOKSmRoh2SJIzcbW21eHUYGajo35poBQjAlYRwxUsUcalFiUIljyAGwwInUbmArADM85NLLmuZ6CumngWy7kFtXrXHst9CMaWYU6dgcmZwxAv+3eMzEiVx/UcMKQHLXtAEZno4P4eL8g+WGczzhE2skSAA9LYpY33knNM995RbptiWbzkm0Di+ttXsxYA9ZJrHZJ8MSSYZZC/ZcAWta2KkGSBtIVE61K8MDci2k2O/lbljmZy040RA4wcOL81Hxwu43hQymqu/X1h6NQggHafGItqaNjd12wo0xqza6VhPLzQVDZpLHUV9ZHHKwJSN9I0g3sO6/X3Y13oiirIMjBHr5/HeLRVcOVfbpCitosszBaeqruIxG8kxs25uOQsRvb3d+A6CwuBDYI2x9/r9Lw0k1NJIzpUxlWJIII3GG1JW0LjpBMouZchraZYY1aWxCgHsn6YYWmWb9Ppf539p+mJaSfen0v8AO/tP0xLST70+l/nf2n6YlpJ96fS/zv7T9MS0k+9Ppf539p+mJaSfen0v87+0/TEtJJCZdlFOknAeUsY2RQzMQAQRYbbetimiW1XkF0plY8CiqCwEgJWpst1tpO+/4f1tamj0lr+stNDDm1BHFWVnCCsCBFEQym1m3uQQdRHLlfCb/wAtRHItf4xia9IqLDf35RZ/s/RlAn7azFySAzvMbgbcjp8Pn34sKLA30CCNRCdrQ6ZZQ01PGlHNrEcYjRanUxIH9W5X2DuxSpQI6W7e/pLcxKgAf5D3f97xRksxApyADsARthlSp1QgBPSZyqXw/wDM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3" name="AutoShape 5" descr="data:image/jpeg;base64,/9j/4AAQSkZJRgABAQAAAQABAAD/2wCEAAkGBwgHBgkIBwgKCgkLDRYPDQwMDRsUFRAWIB0iIiAdHx8kKDQsJCYxJx8fLT0tMTU3Ojo6Iys/RD84QzQ5OjcBCgoKDQwNGg8PGjclHyU3Nzc3Nzc3Nzc3Nzc3Nzc3Nzc3Nzc3Nzc3Nzc3Nzc3Nzc3Nzc3Nzc3Nzc3Nzc3Nzc3N//AABEIAMcAYgMBEQACEQEDEQH/xAAbAAADAQEBAQEAAAAAAAAAAAADBAUCAQYAB//EAD0QAAIBAgQDBAcFCAIDAQAAAAECAwQRAAUSIRMxQSJRYXEUMoGRobHRBjNCcvAVIzRTYqLB4SRSQ2OCFv/EABoBAAIDAQEAAAAAAAAAAAAAAAMFAAIEAQb/xAAxEQACAQMCBAQEBgMBAAAAAAABAgADESESMQQTQXEiUWHwgaHB0SMyM5Gx4QVC8RT/2gAMAwEAAhEDEQA/AP0OGhqS4nOYVR1ajZ6i4Gq23q9Ont78BNUAkWMpqMFX5bNJGYpqypEbE3ZZARub7i19uQ88aOHqIzY3gK5YoQdpKp8qX7P16S/tZzK8ZVNciqbEjcAg+X0xrr1lZdJxAcPwlRW5iAkekNX/AGgqqOSGGSorpHkAKlGTYkkAHsjbcHqBpv4laKyExoKNZh4VvBf/AKdtMMbVmZxyGxswjVnuBsbjx6dx64qK6zo4euchDKVBnDzRrNLmD0/E2SKqlRGseW1vHFW4pFNs/OReH4hhcJN8V4ZFWX7SSX2Kq80Yvfp6tz88cPFLa9j850cPWIuFMYWqFNPTvJnYIQW4ck6Wlv1ba99+lvdjn/sTykHDVzshj0+eRwOEkmo1Y3ADS2N/1bHRxaEXsfn9pXkVjkKZ82dFWRWloQzGwXj7nwHvGONxlIC5nBQrnZZ9JnYjNpJqBN/xT2/XMYuOJBFyJOTWOyzb5ykdhLPRIx2s0tsQ8QPKdWjVYXCn9jFpPtHw5GS1OdJIvxeeNK5F4E6x0gJeDS0yVcoVUVULObsV8be32YJVU6cbe+szLbVMft/JqmEFa2JgRqW4YWJ5HvGFyrUpNcYmggOIONHeNFhXUDcMCdh05dOvL6Yaqy1O0xlWTEPTKsUzRIWfSbeN/wBXwg4qilGrpQ7i83cM18npDyO0MLHtG+MtyBiMqdqhtEKZHnZzdr+eKgmbHKoI4NYLbn1FHxOCEnlj4/SYABzj785tpHCcz2RfzxwEnrLVQAtxF62RkoGmck2XUwHWxGLoTzQvSDp/pk9bH+JNH2ky7h8TiTA6wpDQt2SbbHbnuBtfc44aVQ4hQ67R6GuizBrUbymwDEshUWvba/kcRlYDVO0nXYiM1KiRNCkgjr34oWJxLoNJuRIkyMJXGrkxw4pH8NewmGoRrOJfYE5eABf92Nu/bDGpfQbbxYN4nHGDELCIqNtJUHCWnxtVAAwvNPJDi4nZKx6aMARxqum1+Vsa0/yAJsVP8wD02USbW5f6cuiOrMfabWRud1Kja+3O58j54nGlKbK9snH1vC8G5UkzNVkE7pNqrFkEyhW1pcXBup52JuWYg3uWPswf+kD/AF9+8RwljtMH7NhowtTWOYzcOoBFwxbWBblcMPK2InEZuBn7WtOVaumdjyGrOoT1EMjNrZpJYQWOpW28rtqsMXNdOgPvymbmtfa07LkAYOsRWGMkC0a2bT2ezqvyGknlzPtMWt/tv79+9oaxK7ZlelphDl8MLycR1K8RrW1sWuT4XJOMjOOYW28oSmVa4HvEPKsSwyS3Km4LHncg+OOq9xdhLBGDAAzQdm+7F7ctP0O/zxTTfKH4H7yXK/mEEzhm1W+OBlXvmFBFt5OqGX0iXb8Z+eHtGn+GvYRY7eIy3T/w8X5B8sMphiPDWOpdNNhzU4R8aGp1cbGauFK3sYtXcJV4QGtidxivBlyxIORsPflO8Y1M+EDEm1mVZdUVkTy1LQSSIC6LNoDEWv4HkPf3YNx1RRpAGevpK8ODbMdy6hoKed48tqQWYW0cYMBYk7AeeFrszHMbU9KZjrVa8QQs376E3YHutzxdFJGZmrsurwwzS6mDso1AWviB2G0CWvm0l0/2do27AlrFt6uioKhNrbAcuv6ta54l+ssihjtKNNlUGXqeBLUsHZPvpmfqB15f7wJnNRhq9bQ9NQu0ccKF0MQT3HFCoG2IQX3k2proMtjL1D8GJOTkEggnYC3ut5d+JZyfCLwhItcwbZxlEiGb0+lBG5BfY/7xoQuVtYiZWVNVxmKymKSR3SzKxJBDjce/DWnfQO0xtbUcS4EaShEaOY2aKwcc125jG4zJ1nnczyWvYIgzupDnk6R7gXN+ZN/WHjZR1ucYeMQCkahFyIRHGsDzmKSgmp2Z5a6eeMgHRMBtYnr46vco9qXnMttOD5iH8JB1Lf8A7LC5ZS1cSmWCJ3HqlkB0+WJdt75M1cOE3MzS5bSUtQrJTwrKLgOqAEX574oWJ8Jm0hTkCZpdE+ZVrK0baRw+y1+7YgXHQ9b9LDBnBFNRf37/AOxcn4lRiJw1DQHRPGNvxDuwPTqODn36QRYqbMIR6pkl4cKFnHrW6YogB8RPaWNQg2G8ZNRNww8sYtrS9j/UOhGCY1C3rD03bJI92hJTG7q6vzxxhmGWsoFoOqghZU1rf+ruxzAhUYtmT/8AjAcOWKESE2YBQDcfW18VuQbiG5OrIicjxiRgI0AubAIMNqK/hr2EW1KdnM9DTvLwYv3f4B18MNbnyis7zGYLeNX37J2AO/f/AI+GM3FlQnjJ0ne0soN7iJGTUyIynhnmSOX+tsJ6tKk/6JzvYw4dtnGI+SvCLQ7aR6uACzdYwRwFsoko5rSgn95ewBNlJwYcKT1nTxBHSDy6oeSirKih4dZKH/76FZgBsb8jYjffp5YJVRbgNiZ6ZZLnziVTmOYyu5mytE0RagPSkOogjb48/C3XASgOx+Uo/ja5hckqswqNazUa03ZL8dp1YFgeVh3i58MRlRfymdpUmvGJkzqZ40/a1Jo1Em1MACfwj1j1+G3fiaqd72ms03AMeovSqeNYqjRJIxJEirpvzPLFiEbKmZkLIbFd4zLKWUa4vjihCdTNCmoNhJ9WNVQoLCwUtYd+w/zgM30r6ciT5E/eNuOZw4o/pr2EW1PznvPT0/3EX5B8sNYok3O6OSd1mjraiBgukLGezbck27zsPZjDx+kUjq9P5hKZ8Uk1WT1qARrnNSUkBAVtytyet79R7hhRz9B1AWImqoNhHadZi7iKWWx9a9iPMXvbANTHIAEuj3NgJqakp6SjM1l0qQN1vzPS/wDjFlRqpyYSqXpi97Riny9ZUDHtIwBAcEj3HHChBsTKprI3jMmX03BaNrIzC2pQNsTQozDBCRnMk1GSzpGI6bN6mNQQR2FJ2IO564vzwMFcyyUiOsKlK9O7R1NS06uCAGRRbxuMUZ77CaKatbVeOU+sg6mZhE3NudtIt8zji4Bgqq6qi2hGkRif3nmLY5ChSOkRmRJJWkQknRpWyk738O/b3YgtaGBK4MnSwyiVwXUkMdwP94cUf017CLKj+M46z09P/DxfkHyw1imArJVWSNHFwTyGFX+Sq2Apgb5/aGogBtRk3NI56kslJULC5BVWZNVrgjCgkBgCLzSSpJvFnos+SIRpmVMrAkhhBtvewt3DYc7m3TBOZS20zZTpEDwmPVYqI8qgR5kadFu0mm2vSvaIFwLnew3/AMglKxORA8TfYbx9H0xKgcgINIPfbAC2rM1LTC4mjwhuSWPecTE6CxxFKiQ3DC1r22wJhcQyAbTrqdOogMwIC37zsMWTxSuq2BCFbRFEva51E82PfiMSWPvzlVGbya90lNjjk2DImwyrGVJuT3Ykr1k6UPxH/McOqP6a9hFdQjWe89TT/wAPF+QfLDWJzJ9Y0fphAYXQjiAdLjbCX/IsVrDt9/vDUgLfGDBTj9SpIsT5HGDnNrHvyhLC/v1jk6rGupCLHe2KVfGbmNaCgCwk+tZZ5KVL9kMC537NyLbeYt4YJROlDA8Sh5gjpuN8Z9QO02Ths3rc+++CCoQLCCNJSdUm189RTTKIKOWpUqSBG1jf9W9/I74ItQkZIEq1JF2GYeiqZJ0CyZbVw3N012Bvfz25e7HNQJvqEqthsJQeOZI11kE9bD9f48hgbDxG0KjKYpNCrXbrik0K9sRaMC7X2IwVXZRYSVKSuQTEpSeK/wCY4cUmPLXtFdSmms956im+4i/IPlhnFRkHMMkoczzCdqmJrswJ0ysNVgBuAeXZAwk42qOd4Dm2fT39ppoBiLGN5ZllDRauBFpYncaienjjBzGbfaa6YU4MalIZzYWttbAzN6CwtAGGIuHMalhyJHLHAxGJ1gGyYW9txt5YqQDvOztyBck4rpBNgJyTZqGqerkqI8xmRXNwgQME2A2J5crm3fg6sqrbTKGnc7x+IvHT08c8hmCOutyNJboDt42PswVTgtKW8Wkb2iedtTyxlf2vUUiqxF4W5FRc38tQ3O3LF0WwGlRn2IIKb6fnJ8dGtHmDyS51O/o8RklgkclVUiwNr9NJte/Xmd8UJZ1wu+00Imk3vG6iop4Q3FlRChIPM2tYkm3IAEXPS+KLTZthNPMHSBmiHFfn6xw1pH8Newiqo3jPeeggkYQwjhtbSN7+WGRJ8oqMHTRLHO8hbfu+GPO1lIrOD5n55jCgBbVJ1Ua4ZkVp+MqGSIIFjBiaM/eFmtsRuALjcDY3x1FTlm/9+g/ea0CjMBN+1Fzwm7+hcXRaw3Ajve2nkW2B1dLWxzTS5dic/wB/b0htfhuBMUU9Y+YVT1HHSFZGWONk0rYGwI7G97E+seeO1KdPQApF/fr9JNbb6ZnKanMH4vpKzGXgB9EsehRJvdV7I2Gw5ttbfnjtanSAutrX+X7/AGnDUsbWzO0dRXGnqpmFRMEp1dBLDoYzWJZVFhceqOvmcDZKV1AsM98XG8LtC5NJXsZ0zG5aLTGG0BRIRclxbvuNuhBxWuKeDT657ek7aO1JZVHIqzr2T33/ANYouRaUGGv3/iLGhhl++WUqTJdQ9tQcgsOXLYDy2xpSqVNtQ6fKBck7LCTZZQytUSNFNqqARL2wdYJW4ty5KB5bYgqFbAEY293+MGDUPnPhktA8QRNVOLSKwQhVZXIZ18NwO47bdccFZ3Ync4+WxlxUZfzRedbTyDWPWPzwypK4pqPQTG7AsZ6Cn+4it/0Hywyi+AfTHK2tgoO4ubX6/XCDj6ZStqGzZ+kY8H48eU7HUwlBpkjueVnGMJJGZtNKx2k/MJqbsvNUKpDXVka5BwejUqITpF7ixErWppUABuLZE0kkToAZo2bndSN/HAHA1HSLCaKYYKNWTM+kxqzIzKNNhckWJIJ/xiPSsqtfe/yt95FYvUZApxY/vCCWFezxE9+Kby9iZhaiJW0tLHvy7QxLSxUkXExUSxNZeKhGpdtXiMWXBkCkjaFjnisFMqahse0N8dYZvBKDaxmuPDy4qbf1DFLS+lvKZapjVSUmUHv1YhF950JfcSXLMTK54qm7Hrh1RUctcdBFtRRrOOst1EVfJDAaCpSEiPcSRawTbb4+IwzN+kVC0Skgzj0iFp6ymaxv+7gIJFxfr3bfHwwt/wAgbBdWd5poNa9p9DNV0tVapr6eeEAq4AAZW2tvt439nnhY9rWAjOmlxkwuZaJYUkjaJ0FmB0cQG+w2BGOU7kWO8odKjpJxyqhzMrUyQ6pNNi+pkv2bWtfYW+eIahp4P3lls4uIeHL6ajki9EhKAzFjdid9B8TtsBgRdjuek0UlCg++ojzjcEbtisIu06qAG/XEnCbzgQKS+98SQm4tAySknfs264sDbE6aQO04FeRQwPXpjl7QhIXE0V2KsL7bb4l5W/USMQ1zzw7pH8NewmCq34jdzLchzpR/wUoGiKro47sCBp35Dv8Ahhj4omxO0fpj1LCv4KvcC0LEiwA7x4nCfj6tqoUjb6/8mnh0BvY7wVTkOUzTmeSlV5ibl7kE73vcfrYYyjiCcCbeRpFyZzLMso6WWd4EUEqFsOQUXtsdr7/AYozlsk/SBRQ7WEzQyMZpo5aiKRi1wiEEruedgPD3HHKgFgQLTTQ8N1LA/t/UaksWiPdJ7+y2M/Waxse31nDFeTXc4Ir2FrSjLc7zpQAXZ2A88dNbppEHyc4JgnqIopVjuzM4O9+XP6Yly63taT9JrG9zApURvp7Dp2S51jew25dcQoRtntLDiR1E0lUJNKRRspZA2pul77W79sUZD1MJTbWc+V4bh6nAJ7QHrd+IG0A4xOOl/EDaRXDajsOf/YfXDqk45a46CYaqjWc9Z6yn+4i/IPlhrFMzKoR+LbY7OPhfC7/IcNzE5i/mH8eUPw9XQ+doFgUmVQLq298IdPiuI6w6EyRVzVMGZwx0rIiTllaR4WkCEDYEAi19979MHoqljq6fC494tF9OyuTNrxr0lW1J254gZNTsOEdtrEeJ22Pxx11ABXVt85rBJq+EX9bzFdVegtHUrTTTmVwjiMXKjSTce7FS71EFPou0LyFRnqjeHy2qmqeJxqaoi02KmePQGB3AHfbrjnEGitjTPTPXP9ylFnyH8/lDyVFPxTT8VDKCOxfe5BI28lY+w4CKbkayMQ4OZOMys0UsNQAiSWY2NiSQAL+e3twbSQLEbzrqXIINrTnFP/HJr1Z5g4iJ/wDIbE7b72G/kMW0jI07fLpB8p8eLzhIZI2rJESpEjD/AMfWP69MVYHSMQtNSGJJjNPULMqvC6yJqK6lN9wbH4g4DUUqCDvLECR2Zix7Tc+/Dmlq0DtMFW3MbuZ6qCYCGIaH9QDl4Ya6olM1XRGejmiWRoyyEB02ZT3jxxHXUpHnIDY3kd8tnFOry5zVFkIYMEF7De1hzx5pbFtOmNNelLkxWSCSmR3WpapOpmu7W1ajfn0A5eWJbVU0EWJ+kyuQc+8zeWZq2ZUEyQ006yRDslgpDHe6g3tfb2YI/D6PzETUjtSGDmCWqlUxQ6op5Q+mQBlNzpO3cP1fniw4ZHVnJtYXHv38oReKb8pF+h9MgTcuZZkjgQ5I8o7Xa9ICgWtbp1F+XKwHXbJy1Nxqt8P7ml2cGwERArpMx9ObJZEm0yHV6TsToAAtbroAB6aj3kYOWUJoDYx09ZEdwcrM0VPO9MaGahMVO5uZBMA4IsV5KN7jnz2x1qnj1hs/L+TCrq6jEoehwmshnkDB4NowDYKNxa3kflitn0lbjM4aqkXAM+WljRpmR5TJKHGotugY6jp223+Q7sQ6jYY/4JwOvkYXLaWOjUxQhljBJVSb2J7vDAKrs7eLeGNiotJpbc4fUl/DXsIqq/qN3noqzNqXLKeAVTOmuFmUhCR2Vufb3DmcbGa0WBbyHH9oKpeBxa6kaJ2FpDA9pEDAOb7b8xyAB35Ypr9ZbRJ6fajRUU1P+0KepUntD0Z1ksVUi/ID1iP/AJI5g4WcVwqfqLD03OFMak+0eXSrrR5OE6XVhERawJOx3BGlrjmLHrjCaNQtfykawJEcoMyWGojp6SCSVtIuwsiKtyvXc+qeQ7sUZC93LWF+5h1pmj+beFziI0bqYRDHFY3e9mJPQbXG3d3eGL01RjZrmaRdRdbD3tNZfmCSIqSNf/q/Rv8AeKV+Hem15oSolYalMdZ9QGncWwAQoEwEElnTbzx2WJtgwAQvNZu/c47L3ssPwQoueXeccLWlNd8CfEASgnYD44gv1kG0isF1Hbrh5SY8te0W1R427yxmCV5NG9Hl9LVxpEPv7Ao1xyJ8MMTeKRaDlpa+IyGDKsskEhUaNCrtpW5J69oH2AYqQfKdBHnAyU2Yy7S5Hl2ggsTdbq2/15+JxwgkWIkx5xbM2eDRE2ULVB13hjQEawbjw2O/hsQD0W1S6IVR9OnHwO1++3eFshPqfZEQq5K6odA1LmVNNG7EMpUBhpPeQNzYb7X8r4wroU4It8cQtiBYyjT5dXZpTSmrr6mK4K8MSBrg9+1gemxPzxZnQflFyJqpMGFrxOqSSinZ59UsZBGlQd9xbbktuXjfG3hayOuloHiadWi3MU7+X26fWVKZ2idC57D9/wAj44X1gGZrbxmmVBHlKAayEsLW8MZQQZYm2ZOObZeGcelRag1ipNrb23B8dsX5dQ9LSCovnDx1lPWLrp5knVDpOg3AOOaCvSWpkG9owAJE7WOSE6TiRGjGo7nnh3S/TXtMNU+Nu89ZB9xF+QfLDWJZwxsXLCQgH8PdipU33nLSbNlQSratfNayFQQzIsoWM2AG+3h12xUp6y18WgUydoJhNFmdbPwwFaKSoGm4G1xbna3wxj4nhOdYi1x5wiVinSdzarp44EmZZr6C2uOMuFHUGw/VsJlXUCPKbKn4gDCRIcxkr5CmX1s1OUszIICtx36mG+9jbuuD4EAFLdb/AB+38ytJ9IJtmegm4dVFrBGvbUoXa+KggC4E00qvMNrxIAFGjbcAEEfrywbWCb23heUyn80bpCIYwZSSjcnP4T3H6/o5nCsdpZyVze83PQ08gYmCMg7k6BvgSlh12l0ZSLz6GKGOMiGNEXrpUAYmTL2tDpSs4GkkL5YIlgMiCqE6r3nnpKdg7DfYnDmkw5a9hMdQnWcz1kH8PF+QfLDKK5vEkg6iGOoheGZS0bizAG2IROyW/wBmco4YVKQKVbUp1t63vwN6YZSNp3URmN068NgoBVeRX/qceaqU2pPofeMaVS+RFszp+DOs0ewJ3+mKsMFfOCrJpbUJHyqjnp8ySTUvDLuXk4jM8t72Ug7AC47+QtbfB2rBxbr8vvLK6i1o/KYRVTrGwLI1mAN9JtcA93TBaYHJ0tv0m1tRYMI8sacLQ26sLEHuxhFzL1mGPKAgnajdoJd4eYY/gHcfD5Ylj0mekw1levv36wEuS0oqnd4WkWYFWUu1rMbna9ue+LanXr8hNIRWBPWBTLIsqdmghrJZ0F1kDlkU2sBa9z7b8+fK2mhorEamAF8j07zDWLAHT8JlzNra8ag33BPLDKkE5a56eUA9QlibS/BOnAiFz6o6Y3axMZjGLST7EkiWco8mXycOWWNlZWDRHtbEeB+RxR9rzo3nmRV1kkSCRM5hlKKZHMSNfv35C1+7pjFXoLVz/sIanU0dpfqK2np8sMtczKo0gsbHcm19tsKRSZiRNhcOtjPPtn2VaWKVZeMau1EHDdxtYbH/AFjgoOGvAAaZvLf2RDJWzUdUrJErFlClY4E9bmdySbkkk7k2tfB6muppFvLuekZrUusvZVmFJWwEKHR1LdiQWYhWK6rcwLjrgLUShsZWpkQkvBlcSi4ZeWOctrzLUCGzAwQkEIUg3gC3N+cf+vl8qVKbWt1M1Uayuud/5/ub9I0V8XUSxb92x5/3YqRbI6Qbvke9/wDknVDn0iX85+eGtJxy17CZ3/MZRzGepgyyA0MbSVDtEihQCQCRqO+2y357YbYi8WvmRhnGdxyFJqW0YUxmfhXXUJEBk2O4VGa4sLlGsSLYmLS1hCjMM2nqo6WibioT/ENBw9S3kud9trR+eq454k5iEy7McwqKxUqZREDJ+6i9Fb99GSx1E/hsLDwI3vcDEnSBLzyxxmzyKtt+0wGJcSlomtZTxVLh6iNCGvu4F72t8CMJONo1OcagFxYbek2cO6hbEzLZjGzdh4JLf+wX+eFzXO4P7GMRyW6w0c1NOZJZZI2VCNV2GlSO/wAQcGQkKD1giQWIGwg0ggyumq3oaYFpHeZ7vvI5JO7Hpv7BjrVC5Gs4GITe1zBpMtPQq+YVUerm7rstydlXv7h1PngWrW9qYsJKlPVmFppYqymgkgY6JFDrqBBsfA449PQSG3nKbBPCYlmpioqyjkEqKrMV4bH2kj3Xti2SDjaUc6t9+kDUBOPJ+Y9fHDajblr2EzMSSTKtVNPBk8k1LFxZ0py0aWJ1MF2FhufZvhnMPWRjmWYNK8UdRJ6PZuBVmiJMslksmkcxdm7idNgdicTEtYWgv2vnT0dU0ELS1RdxBGITpRAzEMwYLvpCj1jctidZCBHMuzLNKrNeDLAUo3aSRHMRFkXsaCT+LXZgeoOO2nLCVquhpaw/8mESC2mxJtby9pxwqDOXk/MclpZEaSKkRnOhdrh7LsN+th0PTbFSoHSQM3nJyUYi7cP2d4VRGmuExNa3S2o7X3O1+XwE9MOmkjeXUkG94CnpUjkd6n7Pyx69QlkeTdhYm4Cse8job4X1uEdVBpk39+kOK9t4Er9mZ2RXoZI0ClnUxSarkDmQfDvxkBq+eZrDp5SplVDlNVFOKSmRoh2SJIzcbW21eHUYGajo35poBQjAlYRwxUsUcalFiUIljyAGwwInUbmArADM85NLLmuZ6CumngWy7kFtXrXHst9CMaWYU6dgcmZwxAv+3eMzEiVx/UcMKQHLXtAEZno4P4eL8g+WGczzhE2skSAA9LYpY33knNM995RbptiWbzkm0Di+ttXsxYA9ZJrHZJ8MSSYZZC/ZcAWta2KkGSBtIVE61K8MDci2k2O/lbljmZy040RA4wcOL81Hxwu43hQymqu/X1h6NQggHafGItqaNjd12wo0xqza6VhPLzQVDZpLHUV9ZHHKwJSN9I0g3sO6/X3Y13oiirIMjBHr5/HeLRVcOVfbpCitosszBaeqruIxG8kxs25uOQsRvb3d+A6CwuBDYI2x9/r9Lw0k1NJIzpUxlWJIII3GG1JW0LjpBMouZchraZYY1aWxCgHsn6YYWmWb9Ppf539p+mJaSfen0v8AO/tP0xLST70+l/nf2n6YlpJ96fS/zv7T9MS0k+9Ppf539p+mJaSfen0v87+0/TEtJJCZdlFOknAeUsY2RQzMQAQRYbbetimiW1XkF0plY8CiqCwEgJWpst1tpO+/4f1tamj0lr+stNDDm1BHFWVnCCsCBFEQym1m3uQQdRHLlfCb/wAtRHItf4xia9IqLDf35RZ/s/RlAn7azFySAzvMbgbcjp8Pn34sKLA30CCNRCdrQ6ZZQ01PGlHNrEcYjRanUxIH9W5X2DuxSpQI6W7e/pLcxKgAf5D3f97xRksxApyADsARthlSp1QgBPSZyqXw/wDM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5" name="Picture 7" descr="https://www.welt-atlas.de/datenbank/karten/karte-7-246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2057400"/>
            <a:ext cx="2058888" cy="4191000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5417" y="2438400"/>
            <a:ext cx="2642229" cy="2667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/>
          <a:lstStyle/>
          <a:p>
            <a:r>
              <a:rPr lang="en-US" b="1" dirty="0"/>
              <a:t>7.  CITIES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02556"/>
            <a:ext cx="8229600" cy="1653382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n-US" b="1" dirty="0">
                <a:solidFill>
                  <a:srgbClr val="FF0000"/>
                </a:solidFill>
              </a:rPr>
              <a:t>HEAT ISLANDS</a:t>
            </a:r>
            <a:r>
              <a:rPr lang="en-US" b="1" dirty="0"/>
              <a:t>:</a:t>
            </a:r>
          </a:p>
          <a:p>
            <a:pPr marL="36576" indent="0">
              <a:buNone/>
            </a:pPr>
            <a:r>
              <a:rPr lang="en-US" dirty="0"/>
              <a:t>Pavement and buildings in cities </a:t>
            </a:r>
            <a:r>
              <a:rPr lang="en-US" b="1" dirty="0">
                <a:solidFill>
                  <a:srgbClr val="FF0000"/>
                </a:solidFill>
              </a:rPr>
              <a:t>absorb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re-radiate heat</a:t>
            </a:r>
            <a:r>
              <a:rPr lang="en-US" dirty="0"/>
              <a:t> - causes </a:t>
            </a:r>
            <a:r>
              <a:rPr lang="en-US" b="1" dirty="0">
                <a:solidFill>
                  <a:srgbClr val="FF0000"/>
                </a:solidFill>
              </a:rPr>
              <a:t>increased</a:t>
            </a:r>
            <a:r>
              <a:rPr lang="en-US" dirty="0"/>
              <a:t> temperature.</a:t>
            </a:r>
          </a:p>
        </p:txBody>
      </p:sp>
      <p:sp>
        <p:nvSpPr>
          <p:cNvPr id="20486" name="AutoShape 6" descr="data:image/jpeg;base64,/9j/4AAQSkZJRgABAQAAAQABAAD/2wCEAAkGBhQSERQUEhQWFRUVFBQYFRQYGBgXFhUUFxUVGBcYGhgXHCYfGBojGRQVHy8gIycpLCwsFx4xNTAqNSYrLCkBCQoKDgwOGg8PGiwkHCQsLCwpLCwqLCwsLCwsLCwsLCwsLCksKSwsLCwsLCksLCwpLCwsKSwpLCksLCksKSwsKf/AABEIALgBEgMBIgACEQEDEQH/xAAbAAACAwEBAQAAAAAAAAAAAAADBAECBQAGB//EAEAQAAEDAgQDBgQEBAUEAgMAAAEAAhEDIQQSMUEFUWETInGBkaEyscHwBhRS0UJi4fEVI4KSogdywtKy4hYzU//EABoBAAMBAQEBAAAAAAAAAAAAAAABAgMFBAb/xAAlEQEBAAICAgICAQUAAAAAAAAAAQIREiEDMUFRBCLwE1JhcYH/2gAMAwEAAhEDEQA/APHhqsGogYrBi7bnhBqkNRgxWDEjBDVIYjBinIgA5FYNRgxTkQAQxSGIwYpDEALIpDUYMU5EAENU5EfIpyIAGRTkR8ikMQAAxWyowYp7NAAyKciPkU5EgBkU5Efs1PZoBfIpyI/ZqezQC+RTkR+zUimgy+RdkTPZqRSQC2RdkTHZrQ4LwN2JqhjbTJLoJAA+qVsk3RJtj5FORe9d/wBMHAH/ADhp+m3We9ohYH/p/Il75/7bDrc6j0WF/I8f21/pZPD5F2Re44n+CWNHcJnZszJ+i87U4BWaXTTd3dSBI8jv5KsfLhl6pZYZRk5Fye/JFcr5RGmEGKQxGDFIYtEhBisGIuRWDEAEMU5EYMUhiAFkUhiMGKwYgAhikMRgxWDEAAMVsiMKatkQAMisGIwpqwYgAZFIpo4pqwpoBcU1bIjimpFNAA7Nd2aYFNT2aAXyKezTlHBueYa0k8gF1TCuacrgQRsluehop2ans16XhH4ezNzP0INjaOq2OE/hxtKqXxIjug6jmV58vyMcdxrj4sq8U7hrwzPFpIPMEGLhUo4bMYX0zH8IbVYWwBp7GfNUpfh2j2jXuYJGgFhOxI3WU/Kmu2l8HfTxmF/CVV5HwhpHxa+y9v8Ah/g1PDsgNzPPxOMS4fQX0WtSwoCOzDgFebPz5Z9Vrj48cXi6f/T8/mcxjsZLsu8GYZbr7L2WGwLWABoAAsAAAAExCq50Kc/Jll7GMk9FOLPikfZeZGOqWBMDcfRbHHMVMNBncjly81n4QDkPBQuNvA0GuYCR6quIyQRCyuI8WeAQ2wjbX+yU4ZxZziQ4JGq/gYJPdGq5ahPULk+VGnxsMVgxGFNWFNdtzQAxWDEYMVuzQAQxSGI4pqRTQAQxWFNGFNWFNAADFYU0cU1IppgEMUhiOKasKaAAKasKaOKasKaAXFNWFNMCmrCmgFhTVhTTdHClxgJypwR4E62kx93UXPGXVqpjb3GSKasKS18FwN9QEiwHTUrT4ZwNrXN7VuZwuWfw6aG11nn58MflWPjyqvBmtpM0GaLnmi1qTHd5wGYkXGoHjvooxRzPm1yZAtF9IRaWHvK51ytu3rk600MKBFkwasW00ShbkbJPh1S/5kkrNbWbiVahWzuEc1lOctThTYMpBohhHVXzFWcRugYiqY7sFICGrCXx1bK0n7lZnEceSMuh32Eeaza+McTcn1QYeNrlziTqi4OsAbjzSQrwVFbF2smQnEKpLpA7qRoYog9UFuIJOpjdXbrI8kBpDiLlCVynkVyDeQDFYMRxTUimu3tzAQxSGI4pqwpo2AAxWFNHFNWFNGwAKakU0wKasKaNguKauKaOKasKaNgAU1YU0wKasKaWwXFNWFNMikjYfBl7g1ouTAS5w9UkKSNTwTnCQ0kc4svQ4rgzKGrnOcYjuw3reVejUaYXly/J/tjbHw/bDwuCdMgG2y2KFYgaG+yYfiW8pM3QfzYkaArzZ+S53db44TH0coP7MTa8mEFtfvSdUN0ROo67JbEVf0rJa9aj3i4bmbImEqJKnjNkSjUgyEyatfC5xO8LMpVMpgrUpYwkJLitOwe3XfwSiqltSStHCVsq87SxSfoYyyVglbzsYCoGMAWQMQpFdSZ3FAVBfVZONwZHwgn5BMmvpF1TE1nRAOu6A8/iHEG6E7EIuNw5beZ80i+kfvbx5KiFdWgwFcVjE8tVhVfxYyiXBg7V+gdowfV3lHivP8U45Vq//teYn4WiwJ/lHpdBvaHj7f1t9VK+efnKf6X+rf8A2XKdwPeimrCmjimpFNdnbmgimrCmjCmrBiXIaAFNWFNHDFYU0choAU1YU0cU1LWJXOQ5jb6CFNWFNFDD0TeDGVwOVr/5TcLO+aRc8dpRuGJ2Vn4WOXqD8l6GjxFsZTQZ0FiPklfymY3gXsNgvPfPb7bTxSM2nT5iU9Tw55D78UcU42CsMQwbLG5NdKCnOsq7cHvIld+dZsFwxcmw2J8gp7PpenhCLkgakDdAOGk5hrzVamPm45Qq0cVBT7IfvgEWSLqBB08VsMcCL2Q8W0C87Sp2emNXwZiRryQGlwKZrY8fw6zqh18UHNHPdXshaWOI1RsRxfuwRqCsl1fqgYyuBvZGoFjibp3C1gRcrLw/EaI+IttPouHF6ImHjKeuh6JWnGjU4kGmAVV/FzsvOcSxLg5pbZh5pXEY9muc3Nw25PnsFFsVqvTu/EQHOfApfFfisNaSQbdNfBeUdxhjZkAbc53ukMT+JJMBrTpq2fQGSR5D3Ucv8K1J8tPG/iyrUPdaG9YzH1NvZYvEeJ1HjvvJGwJhpPQDXyCUxGPcScogkDRobInkB43MrmYTd13czt5p8062hmLZFwXGdGmBHUkTKs0Zs2VoY1xnUmOgm3z8VQ4UdI5mST7iRvA1RHOG0n3/AKDyWWWTTHH7Luwl9HnrLRPkTIXK/Zfd/wB1ynlkfGPqwarBqICF09F2eTm6VDFYMVg/ordp0S5DiqGKwYrseFcOCXI+IXZ9fkpYR4+SMHBWYWTeyi5qmJjD4RroMgeCcw/CST3XBL4aqwaD3HsrmuA4FkgbyvPbW8kFbSOfK5pBOh1BA3CZFECS6QOvNZmM4oS9rhFhACHiOJgOBc4EC++qWqfTSxFVo8FkYvFhI8R/ELXAm/SFm0uJAyT3QNz8leOPym1vYNwMkg9OiaqVmNmL2hefbxm0UxmjX++iz8bxtw1LR/K2XHzOnzRrdG2y/EgGyPgeIsmXeV4uF4ms99QySQ3rZVpvaLXd0E/NXcZpMvb32M/EDJ+Ieo0WLU/ErXTLoA3+7rzTy0gSI8Jv6kpZ8SInw5X5qNYq3XoK/HGCYJcdoG/ik3cZqbQyd7kj6T9+GcXhovb72CWr0i52sAC0zqptPWjNYBzjL3TqCT9SFn16xJgZp8ZPgjigY7xgfqnbw381YVKbRaDIPX5JctHragd3Yc2P5i7581QlrRyOgJ67i6BW4jLuUak7eAjVI1sWHaXEGJvJ63WdytV0eq8REwXlx3kkgzrr9OSF+YkaxfYXjwufOAkWYu3xHoBYdbD6KKeJEyRmI5aCPC3LXkosEptlMl0tBF7ucdugNynGYOxfIHU3Mdbi2qz6PHADEDkY5bj6KMXjy4BjnkgkkDQAG8aTDQeam7XNBDFHOS0SJjqdYnrHyTfYugF5EuuBs0Dc+fPklsM0l4hhDY15tHwxyBJnzRcTiwJJtAuTcentCi36XjNTtXEVIiDEkDMdANSY3J0HmSs7GcUvlZoNSNz+yUxfEnVHfyjQx72S+WTBbb0lVx+0XLfof87U/W71UIzeDuIBz0hO0Pt/xXJ/qXb7EMX4eqszF+B8T+y8u3iZ5D/j+6v/AIm7kPZdjg8Eyem/NDkPVSMUOnqF5kcUd09QpHEzzCXA+b0/5zwHmu/PRuvNjiJ5hW/xE/qCOA5vQHiZ/TPnCo7Hu2AHqViN4lzd7IzeKD7hTcDmTTdjHnQed/lKo/HVdi70/og0uKQPiPoFdvGTNi72/ZZ9/TRcVqjtTH+kSoqUT1PUkaqRxAkyZ9v2VxjpN5+/9Km2nCOIzb3QezJ1BPKAYC1KlYHb79Eq5gKNjRR1B2mVw8ot5hCL4N2eFj5ahPjDA7n1Q34QbF3kf6KdmQr1YGkT6+SVNctEkTP3sna1A7T7fsgdk4n4T/xRQR/Mzc6fdr9LqWY5g0P1lOPwh3b6tC4YfKCP/HeIG/1UXs2dVeXuBb6x9VSpSdF3dLCPmfBadZ7IBMzygi9txPXdCFHO0ntA4gGxm3IXHusblWsxhT8kHA/FETJdJHjeB6LOxGGqU2DJmfJNrEi1otNzvA0Wk6iGgFxDR1MfZQOJcR7OmwBoOZuoPdBMXmJ3MW5KOVVxjP8AylQtkjKLkkgyABJJA0sB7JKqACW5u8DA5EmLW08UB3F3upuZnnMIg66jedO7okg/uSLmZkbCbeaqI6NYpxaWgx/FP1H31VhVDgdm5xYnYSCNLzKE/h9R+RzWk6Ak2aPXXwWxgPwoSQXuqFokhrWASOeZxmNtPNTlljJ3TmNvqEqeAzS9pGo7saHWdYA6mI6rXZSbTAB7zsgDnRIAFy0GOmnISmf/AMWaXnK6oxrrXDMrOWrhYaXP7rQdiadPBuoMe55cWugtc090mKhG8AmPEa7YXPl8tscdfDCxuPY0iCSRrvrqOQ99t5WTisY0thto1tcxsItNkNuBrVJc4ZAInN3XODp+EReNSLIvEMB2bWCmCZ1dreBsLzPLmr1JdbTbbCWUmD8IMxO/kdfFHoUwIzOaI3vJN+hslW0qp7xpvI2kEAt+ugsjUsG9zRVNJwZ+rYi1wN9fNXYiK1MKSScwuT/EFyb/AMWpi2c2tpy8AuR+30rUetaRyPqFYRy90MVrW+/NWbW6H3XbcwYFv6fdEa0fp+aAKnQrg8cvZIGg0fpRBHIJM1Y2A9lP5rl8x+6RnS4cvkrNqjp7LPGJ6j78lcYr7+wlTjWo1B0RqbxOix2Y3xRW4r7+ysbGsraFe644hZBxvj9EJ3EWjcf7v6KNK22auJ6pc1ln/nvuVT84lxG2q1/3dQ93L5rM/OH7BQKmKd+oj0HzMpaPZyrm6+v7lCpkzoZPW/zWc6sQ6TUPgS2Pe+yK3Gj9QPojQ2cdlP8AdqC7CN/SR/t9oJ+iAceNcwHiEs/iWmZ7dI7rS0Hqe8b+CWj2eZgiScrXGToIPsT4pLiINFjnQWkDbu6/9usqamLqVC2alXK2IDi4i0EBodaLbCFWtQbkyPJDbCxIIOogi8/1Xnzz1dNccdzbzT+I1sXDA1z+9PdaSZExcDaU8/8ADFVtEmNwJf8A5caTYmTPQLWweDw//wDNpLSTmcXulx1uSRIga/S1+J4uo8EUiWTEuuDcXjkI+fr5c/JdyY+mk8fXbA4fwaG5qrXCCRlMtmOhEjnsncXhu0uDlAN7C+0xO0HomuG8MDGy4uzECJsSLGQBb5nkm6YpzJII2a1pO9pOhG8JZZ23ascZIFRy4WnmdIDg7IxpBeTu7MScoGn91NLjrqozNBAHXe1rwSs7i+GD6hqVHnJYNaJmw+HS1/Dp0LTbZrWBrWjT+IgRJ7uh11Om6njL3fat/EMV67iIbfQkkak78yYiPBJ/nD/BOh1Op5uNuqJVxopuLWgE3FgDtvbmkW4lwdJItqdPLQnf2TkB0U2iHSSSBJJmD4xqb2ERzQRiPhGZ83nfreJA8lFOmdbtDt268hpdo006X1RKdGC8CSRHeMd50bCLCSbp6A2Crtc7M5lwYE3nrGx+gWjUrMaD3G8yMrd+pIH2EjQaQ2SQTeWm0Rp0F55+yUrVO9lPvoANrAQP3UXCZU9tE8ap/oZ/tC5Ilx5H/aFyrhiRjt3bD2/orZ3bn5LO/MO5HzP9YUtefD0n1lfRuM0e0/mXGpP8SQmRv/u/ZWbPI+pH1CAbDRzPqVXMG8wgZTyjzMe6hzRFyPS/zSM03Gjn/wAv3Ks3EDWZ8x/VZ5A5u8oA9pVmFo5eep/4qe1dNIYzwHif6Ija7zpHqf2SLMZA1jyA+QVhigdwfE/2UVUOvxUGHH78yUxheEPqT2TWvi7g00ZAtcjNIGl4WQ+sI0Hl/cpd7uYHiSp1T23MRgarBJpQBvLYj/TMJF2JLYlpaOZn29tFnuedreDo+9laoWdm4lz+1tAynJE97vCSTHgl6OdmzxKRDXXHxTJGtssA7RY8j4AdTETrFo0m/h3R7pLDZHMLs0Pn4f8AMIIgW+Cx6kkXCL2DpOWSNiQ5tvAzHqVEqtGHhpuTJ9/3QqtdnO5EbkwNlxwwIvY+MpWpSLSQCfUQnsaFGKgy0kG4kHL0IMHxTGBxLxmLczS4jMWktfA1u2x3Pe0hLYbHZCP8um7qQ53tnj2Wrw7FMptc8GkTc3zB8XsGuaG9YnkFjnbppjI0sTqPjs2Jecx1sL66+6TxLMoBIEuzEamAOkXJJjz21TTsYzVwc2XEGQ2wtoZiB6QuxY7QiXQxls2huLyD1PsF4s7I9OMtZ+GwLn73BJkQBEzpG2kwPcrRMU4aJuR3iBP9ABPuq/mmtAY0QBa0yTzny9FU1RNyPM6ze0dfmVhle2sIYwkSM2Y7E38IBtyPkqBsAtkjUnxjTw/dM1XAxNyJja5i0npeehjks5mJa+QItAJJgQZiOuuvLZXPXaA3Ue2dlAmBbYDS/L1T72FsCRDRABO5MdSN9OXkrsAHwWY3UmSZ19PHn5FPEYpriQCCQNmiTG20SgBPokRmcCJgbfSZ9dPSKVBmYw6bAwTYeBOvMevROYdsjM5sWJA+U326eVxYFTEkui0m0wTBNgInwvsj2DIDCbunQ7tHKBeT8ut0Q1YvZoAN5F5O258fmlDmYIPdMzl1JPOxJ5dOibocNzvcSZhsyJAswOyvvpexsbG9oU9RUZlVrnm5gXIE6GRJO+uxnlZMU8OACZN7EuJ7pAktA5fQ9IT35csGcgwYgADMwyJaSAQQA60i/rL9PKCZAI1BaPIhzToC0i3QxcXLkcxZNPFGBGkCIFo6XXLYONpNtBta0RbzXKOvo9PGisDo0/P5qTiANh5n9gku3O5J8p+i7tDyPn9hfTbcTRo4w+Hh9hT+a5z5mPqlO2PI+ikVjsI9ktnoz2o6fNXFVw0geyU/MO6D0/8AaVLQf1HyH/1RsaOCs6NT6x7ru1POf9U/+SUNNv8AF7mPmrscwaEe5+QRsGA/p6K0u/SPMz8kt+cb1Phb6FSMZyjzJUWqPUarSXBxc39OVjXST0zjwQTrYmeoAG/80pV+IOriAPL6oT6wGh+/IqFH2k8x8gidqNyB6lZPbNiYcTP+mI56z0t4qnbmbFvz+aNjTZZXYf5vD+4RBihsD5kR7Sk6GEqubmy92JBcMoI0tJvcEWVix8SWz4A7HeJI9Fnym9L432cGJP2T9dUPtMxgOd4R8haUg6oYzRzAI0nXXmlqvFHNyw1pN5PezGfOB5AdZU5b10qN+lhM9mzMEtEGXERYDndRhcCXTJMDX9tNSg8O7esGzSytOjySBbdo+J2us+a9FXPZUwTEjVxcNLExGriJvfbwPlz81xmvlvh45l38KswoGWRLrFrBeIj6pfi9Qgw6HEbCTvP1HIrUZiRTbM5nv+FgM5CQYt1je9l5+qwklzrvcbm4uYtfTY+C8Utt29Vkgbap2OozA30Pj05e6cwoLiSSRAv6c/VRg8EC2XQ4yALyYtPecZ5W6o+IqsYYsBGYgexG+h5ap/6Siu4BhbAuC0O1AEQSL8o63WThcKQLRlDheB3j3jPjrfpqtCs/PBG8Bu5E8hPWOd0Y4ctzN7szNhHdgZRAJznRE6GmJj6tUt+EgEw0gWAIHdLue/mmuE8PcGEkNDjGUWMkXjMbC397ynqkMcIdd13ZgMpAJgZSe9BcZPKOa7E4xmcOEg3bBANwSJaDMXtvHUFFzutQTEB9cDuvJMkTHxaWIgbWAnl4KgJIyCbiaTxMk2OUjwMidNNDe9UPkukEgOa7LIkEggy6dL66yFUtflFRktIYAWi7QG3s0wRoPCdIujez1panhWmM9yJi0HIGgXN83wm9okgxom6GOyCk5t4IBLToTA0mHNMjum+6rQqOkZi29R4sLnL1H8RG3M6csTiWHNP/ADJh1Rxba4ERHVws6ZnSN08e7qlToxxFWoX93KYgEBstN4AkkGBB0tsRbsFxIOzZ3xJs0ybCCHS64I852AslqeKFXKw2luWW6ho1MnU3mANj1S9LC9i0hoGeHktFzaYOnebF4HIHmq1L1S3YafXokk9mDJme/ed7MXILcS8icszvcz1ndcq1/Np2xCXfYP8ARWa15tPy/qUHtDyj1/f6Kpqk/wBre4Xa25mjOWNXD3/ZWBHOfU/UJLtSOnt8lxxJOrvc/VLZ6OnERYft8pQ34snl7/WUnAP9ZP0hWyNGvyH2EbGh/wAx9gftC4VQf7fvMIHajl9fmuOIPh5n6Qls9GjiDFvqi4XjGIpT2VWowHUNc6D5TE+Szu0J3Pz+ZXQTr7qbVaNYnE1Hkl7iSbm0CTv3QAhUqbv4QT4Cf7otACm4FwDhANnNcBoRMEiehuvTUuOUXAGs1lU6gGmKYG8B9F7YHSIUW/RyfZXh/BnPysMkvgj/ACnDKLXzMknXQgi45r0XBeDupioWsr4Zwcwuq1WOa3L8mQctzeCYIvN8Px/A/l3UTSIFW73gy9kOBaxlTsg4NGUEAl2t5kwnjMRRpUw/DVTRqkODnVKk5qO1NuRsEyA4nLMgaRfK3Jc47PYjiQq4ljsRkxBa0tfEM7RsuDbgEmHPBv4xczr8Z4zw8U3Nfg/8zIC3QgG7Wio5jwZ6GZy26eDrYSu5oNJprMJBLmNLryBkMtEGdha+6cwlOo6owuNRlSG5gW6GnGszeIOn8R8/Nys+W9krQZwplWhVp08M+k/uGXkkOe19stNzRl7jnzJO2iDg/wADFga6oWgm4Y4BzjZ09xroAtMn3Xo6+Ldkc0uc4QXFzrElxg21G/oLILpBDmxm3tBsIFxqLKL5Mp8qnjxpSlw8NgM0AGYmB4joYtbeBuSu/LBwzR3c7RlIiGgENE/xEuPgL6rq7ezAzXkiZ1k63tG90R9RpYS0x8JDSYMg2gjQw4f2Xnu63mpAMThAHgNEAAxJmwAvPOGkT4yrYjCQBVJENnO2ILsxlzo3JgCP6oX+KU85AIJpgh0ySDf5XHr0XHibIe0wWzDWnKe64Zg29ovG8QNRZKynEuwgqVWwQWtayHAGMxN/AEA2BiT4pKphS6qXEdRuYHU2kZR+yZfxAUiSPgaHQAZLS1xneA7KWTN94uULHYiXUu8WyIsIbmhsSeVj8wlJSpo4YMvBc4FxE3EkwekxYT05qzcESO/8bbZiJgibzymR5q9Fpe3vTcSQQMwiQSOoeG9EyQH0wYkFomZE2BgbiRc25JWqjDxo7rCBpM2zBsERm3Fj43VXuEZyMzg4kkWIdlAmGg5Qf25FadaCw5ZHcMBtpDgRcHaLTJ06JSjgP8toeIDmtDhEnNAAkgRFx77ApyiurYQgFwImQCCQZyuLTYWMt2GkK+FqhxBbZslpFiDLTIcDoZ87dSgYYhpcC5rrWAOYEgg7zBHL01sRrJqVGtJaQ5jwYBbMi22oJsbX6IICq1j8ptBluQ20kEg8pAJnodLJDE4Qlrabi4DNObLGgILTPSbjnN9mapa2oKZyxnN/5XNDmiLQbNj/ALfJNhwsIJEA5t2hpEfFrv7qu4XtncOwhMG+Zr2hx7wBynWYgug35ze4SfGmOIBaHOIvLf5BbXWO9BG5tMFa/D6WVrSQWzMiBObTn+q8dR1SGOpuFZzyQR2bGtmwIJkkiO6CfP1V439tpvoq3D4ggE1acnWbmepBglctJhaABlNhGvLzUJ879Dg8OXnmpA6n0K5cuxHNXpsJIAkk6AAkn0T9XhJbd7msESA5wBJ0LREyZBC5cs88rFY47K4zDFhElrgQCCJPzS4fGn7/AEULlaRoEEm5tBuImdhrpuhABQuSilg83v8AfkuLDAdBgyAdpETy0keq5clb3BoSu1gDcrySdT3QNY2uNN/ZEZQuGsLZMS4y0CTbvOMR1gLlyjtV028DwBzu883iQ4PpkQP5sxPt/TepUa9LJTpPDQAMtQixMm009NdD18Vy5TlejxnYPZVHvLmmo9xfLyHVCyM0DLJOZpnmbToLLcpEgQLnW1hM3NjBBmfImBIB5cudne9vZj6Vo1Nf4g6Zg3AO0mXZeU/RBwmKOZwsZgggEahoAIOhJA6W6woXJW905PTK/EGKcw2sIt0OYaWvySeC4yXl+VpcJZIMdxpDZLTsRl/+PJcuWnGa2VvYD6jHUjUYMhBAc7N3XMkmbmf0ja5GpukP8Rc4/wATZuNLcgRo0X5cioXKsZLsXKzozgHzTrOubtY3nmLgY9B846aLKDqlIthxMNcC3aC2QJgzBeNd+i5csvJeN6+14zbZwdcu0c7M0hpB1sbySYETOt4EHZHwVRzWBpmczi2LHK54IEXHP0ULljVOdWh1rRpvrvANwZiOaVbiW9lmMS42AmC4OBGaNgQBsIMWsFy5EhowTu8Q60mR+syQS48zJInx82K1QBwcBMgjl8JI+p6aLlyCZvFnNs91jNN4gHSC2T669RMxCYxDYe0tAnK4RcgmJIJ5WgaCSTvC5cr+mcKVapNOi4E94yY5taLaaG4RMZDi4akZZMTAiDcEFp/9tLwuXJ6/n/TFDzsbbfcrly5Ro9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75" y="3124200"/>
            <a:ext cx="4051300" cy="335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3124200"/>
            <a:ext cx="455845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8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8.  SEASONAL WINDS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495800" cy="5105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Prevailing</a:t>
            </a:r>
            <a:r>
              <a:rPr lang="en-US" dirty="0"/>
              <a:t> winds </a:t>
            </a:r>
            <a:r>
              <a:rPr lang="en-US" b="1" dirty="0">
                <a:solidFill>
                  <a:srgbClr val="FF0000"/>
                </a:solidFill>
              </a:rPr>
              <a:t>shift</a:t>
            </a:r>
            <a:r>
              <a:rPr lang="en-US" dirty="0"/>
              <a:t> in some parts of the world </a:t>
            </a:r>
            <a:r>
              <a:rPr lang="en-US" b="1" dirty="0">
                <a:solidFill>
                  <a:srgbClr val="FF0000"/>
                </a:solidFill>
              </a:rPr>
              <a:t>seasonally</a:t>
            </a:r>
            <a:r>
              <a:rPr lang="en-US" dirty="0"/>
              <a:t>.</a:t>
            </a:r>
          </a:p>
          <a:p>
            <a:r>
              <a:rPr lang="en-US" dirty="0"/>
              <a:t>Bring </a:t>
            </a:r>
            <a:r>
              <a:rPr lang="en-US" b="1" dirty="0">
                <a:solidFill>
                  <a:srgbClr val="FF0000"/>
                </a:solidFill>
              </a:rPr>
              <a:t>major</a:t>
            </a:r>
            <a:r>
              <a:rPr lang="en-US" dirty="0"/>
              <a:t> climate differences.</a:t>
            </a:r>
          </a:p>
          <a:p>
            <a:r>
              <a:rPr lang="en-US" b="1" dirty="0">
                <a:solidFill>
                  <a:srgbClr val="FF0000"/>
                </a:solidFill>
              </a:rPr>
              <a:t>Similar</a:t>
            </a:r>
            <a:r>
              <a:rPr lang="en-US" dirty="0"/>
              <a:t> to coastal sea and land breeze effect – only </a:t>
            </a:r>
            <a:r>
              <a:rPr lang="en-US" b="1" dirty="0">
                <a:solidFill>
                  <a:srgbClr val="FF0000"/>
                </a:solidFill>
              </a:rPr>
              <a:t>BIGGER</a:t>
            </a:r>
            <a:r>
              <a:rPr lang="en-US" dirty="0"/>
              <a:t>!</a:t>
            </a:r>
          </a:p>
        </p:txBody>
      </p:sp>
      <p:pic>
        <p:nvPicPr>
          <p:cNvPr id="18434" name="Picture 2" descr="http://3.bp.blogspot.com/-slp7hOuNtoI/T4PrxU0FhlI/AAAAAAAAD7E/vTXEFA4thhc/s1600/Tibetan+Plateau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752600"/>
            <a:ext cx="3421279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SEASONAL WINDS: MONSOONS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4800600" cy="55626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Seasonal</a:t>
            </a:r>
            <a:r>
              <a:rPr lang="en-US" dirty="0"/>
              <a:t> changes in the direction of the prevailing, or </a:t>
            </a:r>
            <a:r>
              <a:rPr lang="en-US" b="1" dirty="0">
                <a:solidFill>
                  <a:srgbClr val="FF0000"/>
                </a:solidFill>
              </a:rPr>
              <a:t>strongest</a:t>
            </a:r>
            <a:r>
              <a:rPr lang="en-US" dirty="0"/>
              <a:t>, winds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Differences</a:t>
            </a:r>
            <a:r>
              <a:rPr lang="en-US" dirty="0"/>
              <a:t> in heating and cooling of land and water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Summer :</a:t>
            </a:r>
          </a:p>
          <a:p>
            <a:r>
              <a:rPr lang="en-US" b="1" dirty="0">
                <a:solidFill>
                  <a:srgbClr val="FF0000"/>
                </a:solidFill>
              </a:rPr>
              <a:t>High</a:t>
            </a:r>
            <a:r>
              <a:rPr lang="en-US" dirty="0"/>
              <a:t> pressure over </a:t>
            </a:r>
            <a:r>
              <a:rPr lang="en-US" b="1" dirty="0">
                <a:solidFill>
                  <a:srgbClr val="FF0000"/>
                </a:solidFill>
              </a:rPr>
              <a:t>water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Low</a:t>
            </a:r>
            <a:r>
              <a:rPr lang="en-US" dirty="0"/>
              <a:t> over </a:t>
            </a:r>
            <a:r>
              <a:rPr lang="en-US" b="1" dirty="0">
                <a:solidFill>
                  <a:srgbClr val="FF0000"/>
                </a:solidFill>
              </a:rPr>
              <a:t>land</a:t>
            </a:r>
            <a:r>
              <a:rPr lang="en-US" dirty="0"/>
              <a:t> (water hasn’t warmed up yet)</a:t>
            </a:r>
          </a:p>
          <a:p>
            <a:r>
              <a:rPr lang="en-US" b="1" dirty="0">
                <a:solidFill>
                  <a:srgbClr val="FF0000"/>
                </a:solidFill>
              </a:rPr>
              <a:t>Sea</a:t>
            </a:r>
            <a:r>
              <a:rPr lang="en-US" dirty="0"/>
              <a:t> breeze</a:t>
            </a:r>
          </a:p>
          <a:p>
            <a:r>
              <a:rPr lang="en-US" b="1" dirty="0">
                <a:solidFill>
                  <a:srgbClr val="FF0000"/>
                </a:solidFill>
              </a:rPr>
              <a:t>Heavy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rains</a:t>
            </a:r>
            <a:r>
              <a:rPr lang="en-US" dirty="0"/>
              <a:t> from ocean</a:t>
            </a:r>
          </a:p>
          <a:p>
            <a:endParaRPr lang="en-US" dirty="0"/>
          </a:p>
        </p:txBody>
      </p:sp>
      <p:pic>
        <p:nvPicPr>
          <p:cNvPr id="20482" name="Picture 2" descr="http://www.mrdowling.com/images/612monsoons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6785" y="1752600"/>
            <a:ext cx="3849083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SEASONAL WINDS: MONSOONS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47244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Winter:</a:t>
            </a:r>
          </a:p>
          <a:p>
            <a:r>
              <a:rPr lang="en-US" b="1" dirty="0">
                <a:solidFill>
                  <a:srgbClr val="FF0000"/>
                </a:solidFill>
              </a:rPr>
              <a:t>High</a:t>
            </a:r>
            <a:r>
              <a:rPr lang="en-US" dirty="0"/>
              <a:t> pressure over </a:t>
            </a:r>
            <a:r>
              <a:rPr lang="en-US" b="1" dirty="0">
                <a:solidFill>
                  <a:srgbClr val="FF0000"/>
                </a:solidFill>
              </a:rPr>
              <a:t>land</a:t>
            </a:r>
          </a:p>
          <a:p>
            <a:r>
              <a:rPr lang="en-US" b="1" dirty="0">
                <a:solidFill>
                  <a:srgbClr val="FF0000"/>
                </a:solidFill>
              </a:rPr>
              <a:t>Low</a:t>
            </a:r>
            <a:r>
              <a:rPr lang="en-US" dirty="0"/>
              <a:t> over </a:t>
            </a:r>
            <a:r>
              <a:rPr lang="en-US" b="1" dirty="0">
                <a:solidFill>
                  <a:srgbClr val="FF0000"/>
                </a:solidFill>
              </a:rPr>
              <a:t>water</a:t>
            </a:r>
            <a:r>
              <a:rPr lang="en-US" dirty="0"/>
              <a:t> (water remains warm)</a:t>
            </a:r>
          </a:p>
          <a:p>
            <a:r>
              <a:rPr lang="en-US" b="1" dirty="0">
                <a:solidFill>
                  <a:srgbClr val="FF0000"/>
                </a:solidFill>
              </a:rPr>
              <a:t>Land</a:t>
            </a:r>
            <a:r>
              <a:rPr lang="en-US" dirty="0"/>
              <a:t> breeze</a:t>
            </a:r>
          </a:p>
          <a:p>
            <a:r>
              <a:rPr lang="en-US" b="1" dirty="0">
                <a:solidFill>
                  <a:srgbClr val="FF0000"/>
                </a:solidFill>
              </a:rPr>
              <a:t>Dry</a:t>
            </a:r>
            <a:r>
              <a:rPr lang="en-US" dirty="0"/>
              <a:t> weather from land</a:t>
            </a:r>
          </a:p>
          <a:p>
            <a:endParaRPr lang="en-US" dirty="0"/>
          </a:p>
        </p:txBody>
      </p:sp>
      <p:pic>
        <p:nvPicPr>
          <p:cNvPr id="20482" name="Picture 2" descr="http://www.mrdowling.com/images/612monsoons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752600"/>
            <a:ext cx="3849083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496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1143000"/>
          </a:xfrm>
        </p:spPr>
        <p:txBody>
          <a:bodyPr>
            <a:normAutofit/>
          </a:bodyPr>
          <a:lstStyle/>
          <a:p>
            <a:r>
              <a:rPr lang="en-US" sz="4400" b="1" dirty="0"/>
              <a:t>9.  SEA SURFACE TEMPERATURES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657600"/>
            <a:ext cx="8077200" cy="2590800"/>
          </a:xfrm>
        </p:spPr>
        <p:txBody>
          <a:bodyPr>
            <a:normAutofit fontScale="77500" lnSpcReduction="20000"/>
          </a:bodyPr>
          <a:lstStyle/>
          <a:p>
            <a:pPr marL="36576" indent="0">
              <a:buNone/>
            </a:pPr>
            <a:r>
              <a:rPr lang="en-US" b="1" dirty="0"/>
              <a:t>El Niño/La Niña - Southern </a:t>
            </a:r>
            <a:r>
              <a:rPr lang="en-US" b="1" dirty="0">
                <a:solidFill>
                  <a:srgbClr val="FF0000"/>
                </a:solidFill>
              </a:rPr>
              <a:t>Oscillation</a:t>
            </a:r>
            <a:r>
              <a:rPr lang="en-US" b="1" dirty="0"/>
              <a:t>:</a:t>
            </a:r>
          </a:p>
          <a:p>
            <a:r>
              <a:rPr lang="en-US" dirty="0"/>
              <a:t>Ocean heats </a:t>
            </a:r>
            <a:r>
              <a:rPr lang="en-US" b="1" dirty="0">
                <a:solidFill>
                  <a:srgbClr val="FF0000"/>
                </a:solidFill>
              </a:rPr>
              <a:t>unevenly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Warm</a:t>
            </a:r>
            <a:r>
              <a:rPr lang="en-US" dirty="0"/>
              <a:t> water moves </a:t>
            </a:r>
            <a:r>
              <a:rPr lang="en-US" b="1" dirty="0">
                <a:solidFill>
                  <a:srgbClr val="FF0000"/>
                </a:solidFill>
              </a:rPr>
              <a:t>back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forth</a:t>
            </a:r>
            <a:r>
              <a:rPr lang="en-US" dirty="0"/>
              <a:t> from one side of ocean to other.</a:t>
            </a:r>
          </a:p>
          <a:p>
            <a:r>
              <a:rPr lang="en-US" dirty="0"/>
              <a:t>Creates </a:t>
            </a:r>
            <a:r>
              <a:rPr lang="en-US" b="1" dirty="0">
                <a:solidFill>
                  <a:srgbClr val="FF0000"/>
                </a:solidFill>
              </a:rPr>
              <a:t>shifts</a:t>
            </a:r>
            <a:r>
              <a:rPr lang="en-US" dirty="0"/>
              <a:t> in </a:t>
            </a:r>
            <a:r>
              <a:rPr lang="en-US" b="1" dirty="0">
                <a:solidFill>
                  <a:srgbClr val="FF0000"/>
                </a:solidFill>
              </a:rPr>
              <a:t>patterns</a:t>
            </a:r>
            <a:r>
              <a:rPr lang="en-US" dirty="0"/>
              <a:t> due to ocean-atmosphere interactions.</a:t>
            </a:r>
          </a:p>
          <a:p>
            <a:pPr marL="36576" indent="0">
              <a:buNone/>
            </a:pPr>
            <a:r>
              <a:rPr lang="en-US" dirty="0"/>
              <a:t>Other oceans also have oscillations:  Arctic, Atlantic, etc.</a:t>
            </a:r>
          </a:p>
        </p:txBody>
      </p:sp>
      <p:pic>
        <p:nvPicPr>
          <p:cNvPr id="32770" name="Picture 2" descr="http://www.reefresilience.org/images/Stressors_ENSO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001000" cy="2133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10200" y="6248400"/>
            <a:ext cx="2501647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i="1" dirty="0">
                <a:hlinkClick r:id="rId3"/>
              </a:rPr>
              <a:t>EL NINO VIDEO LINK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El Niño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343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Eastern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Pacific</a:t>
            </a:r>
            <a:r>
              <a:rPr lang="en-US" dirty="0"/>
              <a:t> Ocean near South America </a:t>
            </a:r>
            <a:r>
              <a:rPr lang="en-US" b="1" dirty="0">
                <a:solidFill>
                  <a:srgbClr val="FF0000"/>
                </a:solidFill>
              </a:rPr>
              <a:t>warms</a:t>
            </a:r>
            <a:r>
              <a:rPr lang="en-US" dirty="0"/>
              <a:t> up.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Increased</a:t>
            </a:r>
            <a:r>
              <a:rPr lang="en-US" dirty="0"/>
              <a:t> air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precipitation</a:t>
            </a:r>
            <a:r>
              <a:rPr lang="en-US" dirty="0"/>
              <a:t> in USA.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Wet</a:t>
            </a:r>
            <a:r>
              <a:rPr lang="en-US" dirty="0"/>
              <a:t> winters in the </a:t>
            </a:r>
            <a:r>
              <a:rPr lang="en-US" b="1" dirty="0">
                <a:solidFill>
                  <a:srgbClr val="FF0000"/>
                </a:solidFill>
              </a:rPr>
              <a:t>Southeastern</a:t>
            </a:r>
            <a:r>
              <a:rPr lang="en-US" dirty="0"/>
              <a:t> USA.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101" name="Picture 5" descr="http://www.shrimpnews.com/Graphics/Weather/ElNin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0854" y="4038600"/>
            <a:ext cx="3979614" cy="2286000"/>
          </a:xfrm>
          <a:prstGeom prst="rect">
            <a:avLst/>
          </a:prstGeom>
          <a:noFill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371600"/>
            <a:ext cx="39624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La Niña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4038600" cy="4724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La Niña:  </a:t>
            </a:r>
            <a:r>
              <a:rPr lang="en-US" b="1" dirty="0">
                <a:solidFill>
                  <a:srgbClr val="FF0000"/>
                </a:solidFill>
              </a:rPr>
              <a:t>Eastern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Pacific</a:t>
            </a:r>
            <a:r>
              <a:rPr lang="en-US" dirty="0"/>
              <a:t> Ocean </a:t>
            </a:r>
            <a:r>
              <a:rPr lang="en-US" b="1" dirty="0">
                <a:solidFill>
                  <a:srgbClr val="FF0000"/>
                </a:solidFill>
              </a:rPr>
              <a:t>cooler</a:t>
            </a:r>
            <a:r>
              <a:rPr lang="en-US" dirty="0"/>
              <a:t> – Western Pacific near Asia warms.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Decreased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precipitation</a:t>
            </a:r>
            <a:r>
              <a:rPr lang="en-US" dirty="0"/>
              <a:t> in USA.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hurricane</a:t>
            </a:r>
            <a:r>
              <a:rPr lang="en-US" dirty="0"/>
              <a:t> activity in the Atlantic.</a:t>
            </a:r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71222"/>
            <a:ext cx="4114800" cy="3021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 descr="http://www.shrimpnews.com/Graphics/Weather/LaNin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7396" y="979714"/>
            <a:ext cx="4119404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3434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In areas that have a Monsoon, the dry season is in:</a:t>
            </a:r>
          </a:p>
          <a:p>
            <a:pPr marL="550926" indent="-514350">
              <a:buAutoNum type="alphaUcPeriod"/>
            </a:pPr>
            <a:r>
              <a:rPr lang="en-US" dirty="0"/>
              <a:t>Summer</a:t>
            </a:r>
          </a:p>
          <a:p>
            <a:pPr marL="550926" indent="-514350">
              <a:buAutoNum type="alphaUcPeriod"/>
            </a:pPr>
            <a:r>
              <a:rPr lang="en-US" dirty="0"/>
              <a:t>Fall</a:t>
            </a:r>
          </a:p>
          <a:p>
            <a:pPr marL="550926" indent="-514350">
              <a:buAutoNum type="alphaUcPeriod"/>
            </a:pPr>
            <a:r>
              <a:rPr lang="en-US" dirty="0"/>
              <a:t>Winter</a:t>
            </a:r>
          </a:p>
          <a:p>
            <a:pPr marL="550926" indent="-514350">
              <a:buAutoNum type="alphaUcPeriod"/>
            </a:pPr>
            <a:r>
              <a:rPr lang="en-US" dirty="0"/>
              <a:t>Spring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609600"/>
            <a:ext cx="2601474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04800" y="3962400"/>
            <a:ext cx="2362200" cy="533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LAB:  </a:t>
            </a:r>
            <a:br>
              <a:rPr lang="en-US" dirty="0"/>
            </a:br>
            <a:r>
              <a:rPr lang="en-US" dirty="0"/>
              <a:t>Identifying ENSO Periods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876800"/>
            <a:ext cx="4724400" cy="144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You will use data from TAO and TRITON buoys in the equatorial Pacific to identify El Nino and La Nina periods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59340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https://encrypted-tbn3.gstatic.com/images?q=tbn:ANd9GcTq_mKxt-u3v-6TIjJZw_bPXHynl8GVh8GIZdBGYAW6KskgdMlh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724400"/>
            <a:ext cx="3333750" cy="1371601"/>
          </a:xfrm>
          <a:prstGeom prst="rect">
            <a:avLst/>
          </a:prstGeom>
          <a:noFill/>
        </p:spPr>
      </p:pic>
      <p:pic>
        <p:nvPicPr>
          <p:cNvPr id="24580" name="Picture 4" descr="https://encrypted-tbn3.gstatic.com/images?q=tbn:ANd9GcT0LVFUE7XU0byePO2YZ_vo_Vx_5xtpdk8Jd0vK5BuV9FPoSnKzhcG4FB5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1600200"/>
            <a:ext cx="1885950" cy="3181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Custom 16">
      <a:dk1>
        <a:srgbClr val="201C0A"/>
      </a:dk1>
      <a:lt1>
        <a:srgbClr val="201C0A"/>
      </a:lt1>
      <a:dk2>
        <a:srgbClr val="EBE3C1"/>
      </a:dk2>
      <a:lt2>
        <a:srgbClr val="372970"/>
      </a:lt2>
      <a:accent1>
        <a:srgbClr val="201C0A"/>
      </a:accent1>
      <a:accent2>
        <a:srgbClr val="243C75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623</TotalTime>
  <Words>621</Words>
  <Application>Microsoft Office PowerPoint</Application>
  <PresentationFormat>On-screen Show (4:3)</PresentationFormat>
  <Paragraphs>108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Franklin Gothic Book</vt:lpstr>
      <vt:lpstr>Wingdings</vt:lpstr>
      <vt:lpstr>Wingdings 2</vt:lpstr>
      <vt:lpstr>Technic</vt:lpstr>
      <vt:lpstr>DO NOW</vt:lpstr>
      <vt:lpstr>REVIEW</vt:lpstr>
      <vt:lpstr>Climate FACTORS</vt:lpstr>
      <vt:lpstr>CLIMATE  VS. WEATHER</vt:lpstr>
      <vt:lpstr>CLIMATE FACTORS</vt:lpstr>
      <vt:lpstr>1.  PREVAILING WINDS</vt:lpstr>
      <vt:lpstr>2.  PRESSURE BELTS</vt:lpstr>
      <vt:lpstr>3.  LATITUDE</vt:lpstr>
      <vt:lpstr>LATITUDE AND TEMPERATURE</vt:lpstr>
      <vt:lpstr>LATITUDE AND PRECIPITATION</vt:lpstr>
      <vt:lpstr>4.  ELEVATION</vt:lpstr>
      <vt:lpstr>5.  TOPOGRAPHY</vt:lpstr>
      <vt:lpstr>6.  COASTLINES</vt:lpstr>
      <vt:lpstr>7.  CITIES</vt:lpstr>
      <vt:lpstr>8.  SEASONAL WINDS</vt:lpstr>
      <vt:lpstr>SEASONAL WINDS: MONSOONS </vt:lpstr>
      <vt:lpstr>SEASONAL WINDS: MONSOONS </vt:lpstr>
      <vt:lpstr>9.  SEA SURFACE TEMPERATURES</vt:lpstr>
      <vt:lpstr>El Niño</vt:lpstr>
      <vt:lpstr>La Niña</vt:lpstr>
      <vt:lpstr>REVIEW</vt:lpstr>
      <vt:lpstr>LAB:   Identifying ENSO Periods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Back…</dc:title>
  <dc:creator>dgovernor</dc:creator>
  <cp:lastModifiedBy>Nancy Brim</cp:lastModifiedBy>
  <cp:revision>49</cp:revision>
  <dcterms:created xsi:type="dcterms:W3CDTF">2014-03-24T16:51:28Z</dcterms:created>
  <dcterms:modified xsi:type="dcterms:W3CDTF">2017-03-22T01:48:25Z</dcterms:modified>
</cp:coreProperties>
</file>