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85" r:id="rId2"/>
    <p:sldId id="389" r:id="rId3"/>
    <p:sldId id="392" r:id="rId4"/>
    <p:sldId id="285" r:id="rId5"/>
    <p:sldId id="398" r:id="rId6"/>
    <p:sldId id="286" r:id="rId7"/>
    <p:sldId id="287" r:id="rId8"/>
    <p:sldId id="395" r:id="rId9"/>
    <p:sldId id="288" r:id="rId10"/>
    <p:sldId id="289" r:id="rId11"/>
    <p:sldId id="290" r:id="rId12"/>
    <p:sldId id="396" r:id="rId13"/>
    <p:sldId id="291" r:id="rId14"/>
    <p:sldId id="378" r:id="rId15"/>
    <p:sldId id="379" r:id="rId16"/>
    <p:sldId id="397" r:id="rId17"/>
    <p:sldId id="380" r:id="rId18"/>
    <p:sldId id="381" r:id="rId19"/>
    <p:sldId id="382" r:id="rId20"/>
    <p:sldId id="383" r:id="rId21"/>
    <p:sldId id="391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5987" autoAdjust="0"/>
  </p:normalViewPr>
  <p:slideViewPr>
    <p:cSldViewPr>
      <p:cViewPr varScale="1">
        <p:scale>
          <a:sx n="97" d="100"/>
          <a:sy n="97" d="100"/>
        </p:scale>
        <p:origin x="7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381000"/>
            <a:ext cx="7024687" cy="1143000"/>
          </a:xfrm>
        </p:spPr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696200" cy="3508375"/>
          </a:xfrm>
        </p:spPr>
        <p:txBody>
          <a:bodyPr/>
          <a:lstStyle/>
          <a:p>
            <a:r>
              <a:rPr lang="en-US" sz="2800" dirty="0"/>
              <a:t>Pick up Notes.</a:t>
            </a:r>
          </a:p>
          <a:p>
            <a:r>
              <a:rPr lang="en-US" sz="2800" dirty="0"/>
              <a:t>Get out Solubility handout and Concept Review handout.</a:t>
            </a:r>
          </a:p>
        </p:txBody>
      </p:sp>
    </p:spTree>
    <p:extLst>
      <p:ext uri="{BB962C8B-B14F-4D97-AF65-F5344CB8AC3E}">
        <p14:creationId xmlns:p14="http://schemas.microsoft.com/office/powerpoint/2010/main" val="403806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24687" cy="1143000"/>
          </a:xfrm>
        </p:spPr>
        <p:txBody>
          <a:bodyPr/>
          <a:lstStyle/>
          <a:p>
            <a:r>
              <a:rPr lang="en-US" b="1" dirty="0"/>
              <a:t>COPY DATA FROM LAB</a:t>
            </a:r>
          </a:p>
        </p:txBody>
      </p:sp>
    </p:spTree>
    <p:extLst>
      <p:ext uri="{BB962C8B-B14F-4D97-AF65-F5344CB8AC3E}">
        <p14:creationId xmlns:p14="http://schemas.microsoft.com/office/powerpoint/2010/main" val="395580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500062"/>
            <a:ext cx="71151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5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688" cy="762000"/>
          </a:xfrm>
        </p:spPr>
        <p:txBody>
          <a:bodyPr/>
          <a:lstStyle/>
          <a:p>
            <a:r>
              <a:rPr lang="en-US" b="1"/>
              <a:t>CONCENTRATION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1560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>
                <a:solidFill>
                  <a:srgbClr val="FF0000"/>
                </a:solidFill>
              </a:rPr>
              <a:t>Concentration</a:t>
            </a:r>
            <a:r>
              <a:rPr lang="en-US" b="1" dirty="0"/>
              <a:t> is how many particles of a solute are dissolved.</a:t>
            </a:r>
          </a:p>
          <a:p>
            <a:pPr>
              <a:buFont typeface="Wingdings 2" pitchFamily="18" charset="2"/>
              <a:buNone/>
            </a:pPr>
            <a:r>
              <a:rPr lang="en-US" b="1" dirty="0"/>
              <a:t>Concentration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b="1" dirty="0"/>
              <a:t> dependent upon the sample size and it can be measured.  </a:t>
            </a:r>
          </a:p>
          <a:p>
            <a:pPr>
              <a:buFont typeface="Wingdings 2" pitchFamily="18" charset="2"/>
              <a:buNone/>
            </a:pPr>
            <a:r>
              <a:rPr lang="en-US" b="1" dirty="0"/>
              <a:t>There are many units associated with concentration like:</a:t>
            </a:r>
            <a:endParaRPr lang="en-US" dirty="0"/>
          </a:p>
          <a:p>
            <a:r>
              <a:rPr lang="en-US" sz="2000" dirty="0"/>
              <a:t>Grams/100.0 grams		measures solubility</a:t>
            </a:r>
          </a:p>
          <a:p>
            <a:r>
              <a:rPr lang="en-US" sz="2000" dirty="0"/>
              <a:t>Parts per million (ppm)	measures small concentrations</a:t>
            </a:r>
          </a:p>
          <a:p>
            <a:r>
              <a:rPr lang="en-US" sz="2000" dirty="0"/>
              <a:t>Parts per billion (ppb)	measures pollutants</a:t>
            </a:r>
          </a:p>
          <a:p>
            <a:endParaRPr lang="en-US" dirty="0"/>
          </a:p>
          <a:p>
            <a:pPr algn="ctr">
              <a:buFont typeface="Wingdings 2" pitchFamily="18" charset="2"/>
              <a:buNone/>
            </a:pPr>
            <a:r>
              <a:rPr lang="en-US" b="1" i="1" dirty="0"/>
              <a:t>We will learn to calculate molarity and molality.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MOLARITY SONG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3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688" cy="874713"/>
          </a:xfrm>
        </p:spPr>
        <p:txBody>
          <a:bodyPr/>
          <a:lstStyle/>
          <a:p>
            <a:r>
              <a:rPr lang="en-US" b="1" dirty="0"/>
              <a:t>MOLARITY, </a:t>
            </a:r>
            <a:r>
              <a:rPr lang="en-US" b="1" i="1" dirty="0"/>
              <a:t>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315200" cy="3851275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dirty="0"/>
              <a:t>This is the </a:t>
            </a:r>
            <a:r>
              <a:rPr lang="en-US" b="1" dirty="0">
                <a:solidFill>
                  <a:srgbClr val="FF0000"/>
                </a:solidFill>
              </a:rPr>
              <a:t>ratio</a:t>
            </a:r>
            <a:r>
              <a:rPr lang="en-US" dirty="0"/>
              <a:t> between the </a:t>
            </a:r>
            <a:r>
              <a:rPr lang="en-US" b="1" dirty="0">
                <a:solidFill>
                  <a:srgbClr val="FF0000"/>
                </a:solidFill>
              </a:rPr>
              <a:t>moles</a:t>
            </a:r>
            <a:r>
              <a:rPr lang="en-US" dirty="0"/>
              <a:t> of dissolved substance and the </a:t>
            </a:r>
            <a:r>
              <a:rPr lang="en-US" b="1" dirty="0">
                <a:solidFill>
                  <a:srgbClr val="FF0000"/>
                </a:solidFill>
              </a:rPr>
              <a:t>volume (L)</a:t>
            </a:r>
            <a:r>
              <a:rPr lang="en-US" dirty="0"/>
              <a:t> of the solution expressed in liters.  </a:t>
            </a:r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Molarity, </a:t>
            </a:r>
            <a:r>
              <a:rPr lang="en-US" b="1" i="1" dirty="0"/>
              <a:t>M</a:t>
            </a:r>
            <a:r>
              <a:rPr lang="en-US" b="1" dirty="0"/>
              <a:t> =</a:t>
            </a:r>
            <a:r>
              <a:rPr lang="en-US" b="1" u="sng" dirty="0">
                <a:solidFill>
                  <a:srgbClr val="FF0000"/>
                </a:solidFill>
              </a:rPr>
              <a:t>	       moles of solute	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b="1" dirty="0"/>
              <a:t>		</a:t>
            </a:r>
            <a:r>
              <a:rPr lang="en-US" b="1" dirty="0">
                <a:solidFill>
                  <a:srgbClr val="FF0000"/>
                </a:solidFill>
              </a:rPr>
              <a:t>        volume of solution in liters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/>
              <a:t>A one-molar (</a:t>
            </a:r>
            <a:r>
              <a:rPr lang="en-US" i="1" dirty="0"/>
              <a:t>1M</a:t>
            </a:r>
            <a:r>
              <a:rPr lang="en-US" dirty="0"/>
              <a:t>) solution of HCl contains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mole of HCl in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liter of water which means it contains 36.46g of HCl in 1 liter of water.</a:t>
            </a:r>
          </a:p>
          <a:p>
            <a:pPr marL="0" indent="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649287"/>
          </a:xfrm>
        </p:spPr>
        <p:txBody>
          <a:bodyPr/>
          <a:lstStyle/>
          <a:p>
            <a:r>
              <a:rPr lang="en-US" b="1" dirty="0"/>
              <a:t>EXAMPLE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003675"/>
          </a:xfrm>
        </p:spPr>
        <p:txBody>
          <a:bodyPr/>
          <a:lstStyle/>
          <a:p>
            <a:pPr marL="58738" indent="11113">
              <a:buFont typeface="Wingdings 2" pitchFamily="18" charset="2"/>
              <a:buNone/>
            </a:pPr>
            <a:r>
              <a:rPr lang="en-US" dirty="0"/>
              <a:t>Sandy dissolves 45.0 g of NaCl in 2.5 liters of solution.  What is the concentration in molarity of </a:t>
            </a:r>
            <a:r>
              <a:rPr lang="en-US" dirty="0" err="1"/>
              <a:t>NaCl</a:t>
            </a:r>
            <a:r>
              <a:rPr lang="en-US" dirty="0"/>
              <a:t>?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Mass = 45.0 g	Molar Mass = 58.44 g/</a:t>
            </a:r>
            <a:r>
              <a:rPr lang="en-US" dirty="0" err="1"/>
              <a:t>mol</a:t>
            </a: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V = 2.5 L					NaCl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Molarity =   </a:t>
            </a:r>
            <a:r>
              <a:rPr lang="en-US" u="sng" dirty="0"/>
              <a:t>45.0 g </a:t>
            </a:r>
            <a:r>
              <a:rPr lang="en-US" u="sng" dirty="0" err="1"/>
              <a:t>NaCl</a:t>
            </a:r>
            <a:r>
              <a:rPr lang="en-US" u="sng" dirty="0"/>
              <a:t>      1 </a:t>
            </a:r>
            <a:r>
              <a:rPr lang="en-US" u="sng" dirty="0" err="1"/>
              <a:t>mol</a:t>
            </a:r>
            <a:r>
              <a:rPr lang="en-US" u="sng" dirty="0"/>
              <a:t> </a:t>
            </a:r>
            <a:r>
              <a:rPr lang="en-US" u="sng" dirty="0" err="1"/>
              <a:t>NaCl</a:t>
            </a:r>
            <a:r>
              <a:rPr lang="en-US" u="sng" dirty="0"/>
              <a:t>	</a:t>
            </a: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	                      2.5 L            58.44 g </a:t>
            </a:r>
            <a:r>
              <a:rPr lang="en-US" dirty="0" err="1"/>
              <a:t>NaCl</a:t>
            </a: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 =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381500" y="4762500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649287"/>
          </a:xfrm>
        </p:spPr>
        <p:txBody>
          <a:bodyPr/>
          <a:lstStyle/>
          <a:p>
            <a:r>
              <a:rPr lang="en-US" b="1" dirty="0"/>
              <a:t>EXAMPLE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003675"/>
          </a:xfrm>
        </p:spPr>
        <p:txBody>
          <a:bodyPr/>
          <a:lstStyle/>
          <a:p>
            <a:pPr marL="58738" indent="11113">
              <a:buFont typeface="Wingdings 2" pitchFamily="18" charset="2"/>
              <a:buNone/>
            </a:pPr>
            <a:r>
              <a:rPr lang="en-US" dirty="0"/>
              <a:t>You can also do this in two steps:</a:t>
            </a:r>
          </a:p>
          <a:p>
            <a:pPr marL="58738" indent="11113">
              <a:buFont typeface="Wingdings 2" pitchFamily="18" charset="2"/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1. </a:t>
            </a:r>
            <a:r>
              <a:rPr lang="en-US" dirty="0"/>
              <a:t>Mole =   </a:t>
            </a:r>
            <a:r>
              <a:rPr lang="en-US" u="sng" dirty="0"/>
              <a:t>45.0 g NaCl      1 mol NaCl	</a:t>
            </a:r>
            <a:endParaRPr lang="en-US" dirty="0"/>
          </a:p>
          <a:p>
            <a:pPr>
              <a:buNone/>
            </a:pPr>
            <a:r>
              <a:rPr lang="en-US" dirty="0"/>
              <a:t>					 58.44 g NaCl</a:t>
            </a:r>
            <a:r>
              <a:rPr lang="en-US" dirty="0"/>
              <a:t> 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 = 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2.  Molarity = </a:t>
            </a:r>
            <a:r>
              <a:rPr lang="en-US" u="sng" dirty="0"/>
              <a:t>mole solute </a:t>
            </a:r>
            <a:r>
              <a:rPr lang="en-US" dirty="0"/>
              <a:t>= </a:t>
            </a:r>
            <a:r>
              <a:rPr lang="en-US" u="sng" dirty="0"/>
              <a:t>0.770mol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		   Liters </a:t>
            </a:r>
            <a:r>
              <a:rPr lang="en-US" dirty="0" err="1"/>
              <a:t>Soln</a:t>
            </a:r>
            <a:r>
              <a:rPr lang="en-US" dirty="0"/>
              <a:t>          2.5L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 =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305300" y="2781300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59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24687" cy="1143000"/>
          </a:xfrm>
        </p:spPr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6777037" cy="3508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800" dirty="0"/>
              <a:t>What is the molarity of 58.5g of NaCl  dissolved in 2.0L of solution?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042988" y="609600"/>
            <a:ext cx="7024687" cy="649287"/>
          </a:xfrm>
        </p:spPr>
        <p:txBody>
          <a:bodyPr/>
          <a:lstStyle/>
          <a:p>
            <a:r>
              <a:rPr lang="en-US" b="1"/>
              <a:t>MOLALITY, </a:t>
            </a:r>
            <a:r>
              <a:rPr lang="en-US" b="1" i="1"/>
              <a:t>m</a:t>
            </a:r>
            <a:endParaRPr lang="en-US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0036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/>
              <a:t>This is concentration expressed in terms of </a:t>
            </a:r>
            <a:r>
              <a:rPr lang="en-US" b="1" dirty="0">
                <a:solidFill>
                  <a:srgbClr val="FF0000"/>
                </a:solidFill>
              </a:rPr>
              <a:t>moles</a:t>
            </a:r>
            <a:r>
              <a:rPr lang="en-US" dirty="0"/>
              <a:t> of solute per </a:t>
            </a:r>
            <a:r>
              <a:rPr lang="en-US" b="1" dirty="0">
                <a:solidFill>
                  <a:srgbClr val="FF0000"/>
                </a:solidFill>
              </a:rPr>
              <a:t>kilogram</a:t>
            </a:r>
            <a:r>
              <a:rPr lang="en-US" dirty="0"/>
              <a:t> of solvent.  Volume is not a factor.</a:t>
            </a:r>
          </a:p>
          <a:p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sz="2800" b="1" dirty="0"/>
              <a:t>	Molality, </a:t>
            </a:r>
            <a:r>
              <a:rPr lang="en-US" sz="2800" b="1" i="1" dirty="0"/>
              <a:t>m</a:t>
            </a:r>
            <a:r>
              <a:rPr lang="en-US" sz="2800" b="1" dirty="0"/>
              <a:t>  =  </a:t>
            </a:r>
            <a:r>
              <a:rPr lang="en-US" sz="2800" b="1" u="sng" dirty="0">
                <a:solidFill>
                  <a:srgbClr val="FF0000"/>
                </a:solidFill>
              </a:rPr>
              <a:t>moles solute</a:t>
            </a:r>
            <a:endParaRPr lang="en-US" sz="2800" b="1" dirty="0">
              <a:solidFill>
                <a:srgbClr val="FF000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sz="2800" b="1" dirty="0"/>
              <a:t>  		  	</a:t>
            </a:r>
            <a:r>
              <a:rPr lang="en-US" sz="2800" b="1" dirty="0">
                <a:solidFill>
                  <a:srgbClr val="FF0000"/>
                </a:solidFill>
              </a:rPr>
              <a:t>            Kg solvent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 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A 1.0 </a:t>
            </a:r>
            <a:r>
              <a:rPr lang="en-US" dirty="0" err="1"/>
              <a:t>molal</a:t>
            </a:r>
            <a:r>
              <a:rPr lang="en-US" dirty="0"/>
              <a:t> aqueous sugar solution is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mole sugar in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/>
              <a:t> kilogram water .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7" cy="685800"/>
          </a:xfrm>
        </p:spPr>
        <p:txBody>
          <a:bodyPr/>
          <a:lstStyle/>
          <a:p>
            <a:r>
              <a:rPr lang="en-US" b="1" dirty="0"/>
              <a:t>EXAMPLE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96200" cy="3508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800" dirty="0"/>
              <a:t>Calculate the molality of 98.0g </a:t>
            </a:r>
            <a:r>
              <a:rPr lang="en-US" sz="2800" dirty="0" err="1"/>
              <a:t>RbBr</a:t>
            </a:r>
            <a:r>
              <a:rPr lang="en-US" sz="2800" dirty="0"/>
              <a:t> in 0.824 Kg water.</a:t>
            </a:r>
          </a:p>
          <a:p>
            <a:pPr>
              <a:buFont typeface="Wingdings 2" pitchFamily="18" charset="2"/>
              <a:buNone/>
            </a:pPr>
            <a:r>
              <a:rPr lang="en-US" sz="2800" dirty="0"/>
              <a:t> Mass – 98.0G </a:t>
            </a:r>
            <a:r>
              <a:rPr lang="en-US" sz="2800" dirty="0" err="1"/>
              <a:t>RbBr</a:t>
            </a:r>
            <a:r>
              <a:rPr lang="en-US" sz="2800" dirty="0"/>
              <a:t>	0.824kg water</a:t>
            </a:r>
          </a:p>
          <a:p>
            <a:pPr>
              <a:buFont typeface="Wingdings 2" pitchFamily="18" charset="2"/>
              <a:buNone/>
            </a:pPr>
            <a:r>
              <a:rPr lang="en-US" sz="2800" dirty="0"/>
              <a:t> Molar mass – 165.38g </a:t>
            </a:r>
            <a:r>
              <a:rPr lang="en-US" sz="2800" dirty="0" err="1"/>
              <a:t>RbBr</a:t>
            </a:r>
            <a:endParaRPr lang="en-US" sz="2800" dirty="0"/>
          </a:p>
          <a:p>
            <a:pPr>
              <a:buFont typeface="Wingdings 2" pitchFamily="18" charset="2"/>
              <a:buNone/>
            </a:pPr>
            <a:endParaRPr lang="en-US" sz="2800" dirty="0"/>
          </a:p>
          <a:p>
            <a:pPr>
              <a:buFont typeface="Wingdings 2" pitchFamily="18" charset="2"/>
              <a:buNone/>
            </a:pPr>
            <a:r>
              <a:rPr lang="en-US" sz="2800" i="1" dirty="0"/>
              <a:t>m</a:t>
            </a:r>
            <a:r>
              <a:rPr lang="en-US" sz="2800" dirty="0"/>
              <a:t>  =        </a:t>
            </a:r>
            <a:r>
              <a:rPr lang="en-US" sz="2800" u="sng" dirty="0"/>
              <a:t>98.0 g </a:t>
            </a:r>
            <a:r>
              <a:rPr lang="en-US" sz="2800" u="sng" dirty="0" err="1"/>
              <a:t>RbBr</a:t>
            </a:r>
            <a:r>
              <a:rPr lang="en-US" sz="2800" u="sng" dirty="0"/>
              <a:t>          1 mol </a:t>
            </a:r>
            <a:r>
              <a:rPr lang="en-US" sz="2800" u="sng" dirty="0" err="1"/>
              <a:t>RbBr</a:t>
            </a:r>
            <a:r>
              <a:rPr lang="en-US" sz="2800" u="sng" dirty="0"/>
              <a:t>	</a:t>
            </a:r>
            <a:endParaRPr lang="en-US" sz="2800" dirty="0"/>
          </a:p>
          <a:p>
            <a:pPr>
              <a:buFont typeface="Wingdings 2" pitchFamily="18" charset="2"/>
              <a:buNone/>
            </a:pPr>
            <a:r>
              <a:rPr lang="en-US" sz="2800" dirty="0"/>
              <a:t>	           0.824Kg H</a:t>
            </a:r>
            <a:r>
              <a:rPr lang="en-US" sz="2800" baseline="-25000" dirty="0"/>
              <a:t>2</a:t>
            </a:r>
            <a:r>
              <a:rPr lang="en-US" sz="2800" dirty="0"/>
              <a:t>O       165.38g </a:t>
            </a:r>
            <a:r>
              <a:rPr lang="en-US" sz="2800" dirty="0" err="1"/>
              <a:t>RbBr</a:t>
            </a:r>
            <a:r>
              <a:rPr lang="en-US" sz="2800" dirty="0"/>
              <a:t>    </a:t>
            </a:r>
          </a:p>
          <a:p>
            <a:pPr>
              <a:buFont typeface="Wingdings 2" pitchFamily="18" charset="2"/>
              <a:buNone/>
            </a:pPr>
            <a:r>
              <a:rPr lang="en-US" sz="2800" dirty="0"/>
              <a:t> </a:t>
            </a:r>
          </a:p>
          <a:p>
            <a:pPr>
              <a:buFont typeface="Wingdings 2" pitchFamily="18" charset="2"/>
              <a:buNone/>
            </a:pPr>
            <a:r>
              <a:rPr lang="en-US" sz="2800" dirty="0"/>
              <a:t>  =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381500" y="4537075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649287"/>
          </a:xfrm>
        </p:spPr>
        <p:txBody>
          <a:bodyPr/>
          <a:lstStyle/>
          <a:p>
            <a:r>
              <a:rPr lang="en-US" b="1" dirty="0"/>
              <a:t>EXAMPLE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042988" y="1447800"/>
            <a:ext cx="6777037" cy="4003675"/>
          </a:xfrm>
        </p:spPr>
        <p:txBody>
          <a:bodyPr/>
          <a:lstStyle/>
          <a:p>
            <a:pPr marL="58738" indent="11113">
              <a:buFont typeface="Wingdings 2" pitchFamily="18" charset="2"/>
              <a:buNone/>
            </a:pPr>
            <a:r>
              <a:rPr lang="en-US" dirty="0"/>
              <a:t>You can also do this in two steps:</a:t>
            </a:r>
          </a:p>
          <a:p>
            <a:pPr marL="58738" indent="11113">
              <a:buFont typeface="Wingdings 2" pitchFamily="18" charset="2"/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1. </a:t>
            </a:r>
            <a:r>
              <a:rPr lang="en-US" dirty="0"/>
              <a:t>Mole = </a:t>
            </a:r>
            <a:r>
              <a:rPr lang="en-US" u="sng" dirty="0"/>
              <a:t>98.0 g </a:t>
            </a:r>
            <a:r>
              <a:rPr lang="en-US" u="sng" dirty="0" err="1"/>
              <a:t>RbBr</a:t>
            </a:r>
            <a:r>
              <a:rPr lang="en-US" u="sng" dirty="0"/>
              <a:t>    1 mol </a:t>
            </a:r>
            <a:r>
              <a:rPr lang="en-US" u="sng" dirty="0" err="1"/>
              <a:t>RbBr</a:t>
            </a:r>
            <a:r>
              <a:rPr lang="en-US" u="sng" dirty="0"/>
              <a:t>	</a:t>
            </a:r>
            <a:endParaRPr lang="en-US" dirty="0"/>
          </a:p>
          <a:p>
            <a:pPr>
              <a:buNone/>
            </a:pPr>
            <a:r>
              <a:rPr lang="en-US" dirty="0"/>
              <a:t>				         165.38g </a:t>
            </a:r>
            <a:r>
              <a:rPr lang="en-US" dirty="0" err="1"/>
              <a:t>RbBr</a:t>
            </a:r>
            <a:endParaRPr lang="en-US" dirty="0"/>
          </a:p>
          <a:p>
            <a:pPr>
              <a:buNone/>
            </a:pPr>
            <a:r>
              <a:rPr lang="en-US" dirty="0"/>
              <a:t> = </a:t>
            </a:r>
          </a:p>
          <a:p>
            <a:pPr>
              <a:buNone/>
            </a:pPr>
            <a:r>
              <a:rPr lang="en-US" dirty="0"/>
              <a:t>	           </a:t>
            </a:r>
          </a:p>
          <a:p>
            <a:pPr>
              <a:buNone/>
            </a:pPr>
            <a:r>
              <a:rPr lang="en-US" dirty="0"/>
              <a:t>2.  Molarity = </a:t>
            </a:r>
            <a:r>
              <a:rPr lang="en-US" u="sng" dirty="0"/>
              <a:t>mole solute </a:t>
            </a:r>
            <a:r>
              <a:rPr lang="en-US" dirty="0"/>
              <a:t>=   </a:t>
            </a:r>
            <a:r>
              <a:rPr lang="en-US" u="sng" dirty="0"/>
              <a:t>0.593mol</a:t>
            </a:r>
          </a:p>
          <a:p>
            <a:pPr>
              <a:buNone/>
            </a:pPr>
            <a:r>
              <a:rPr lang="en-US" dirty="0"/>
              <a:t>			   Kg solvent     </a:t>
            </a:r>
            <a:r>
              <a:rPr lang="en-US" dirty="0"/>
              <a:t>0.824Kg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 =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076700" y="2781300"/>
            <a:ext cx="838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32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24687" cy="1331913"/>
          </a:xfrm>
        </p:spPr>
        <p:txBody>
          <a:bodyPr/>
          <a:lstStyle/>
          <a:p>
            <a:r>
              <a:rPr lang="en-US" sz="4400" b="1" dirty="0"/>
              <a:t>PRACTICE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6777037" cy="3508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800" dirty="0"/>
              <a:t>Calculate the molality of 85.2g SnBr</a:t>
            </a:r>
            <a:r>
              <a:rPr lang="en-US" sz="2800" baseline="-25000" dirty="0"/>
              <a:t>2</a:t>
            </a:r>
            <a:r>
              <a:rPr lang="en-US" sz="2800" dirty="0"/>
              <a:t> in 140.0g water.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042988" y="1143000"/>
            <a:ext cx="7024687" cy="801687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 3</a:t>
            </a:r>
            <a:r>
              <a:rPr lang="en-US" sz="2800" i="1" dirty="0"/>
              <a:t>M</a:t>
            </a:r>
            <a:r>
              <a:rPr lang="en-US" sz="2800" dirty="0"/>
              <a:t> solution of </a:t>
            </a:r>
            <a:r>
              <a:rPr lang="en-US" sz="2800" dirty="0" err="1"/>
              <a:t>HCl</a:t>
            </a:r>
            <a:r>
              <a:rPr lang="en-US" sz="2800" dirty="0"/>
              <a:t> is not bought but made from 12</a:t>
            </a:r>
            <a:r>
              <a:rPr lang="en-US" sz="2800" i="1" dirty="0"/>
              <a:t>M</a:t>
            </a:r>
            <a:r>
              <a:rPr lang="en-US" sz="2800" dirty="0"/>
              <a:t> stock solutions.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In addition, a 1.0</a:t>
            </a:r>
            <a:r>
              <a:rPr lang="en-US" sz="2800" i="1" dirty="0"/>
              <a:t>M</a:t>
            </a:r>
            <a:r>
              <a:rPr lang="en-US" sz="2800" dirty="0"/>
              <a:t> solution of NaOH is made from a calculated amount of solid NaOH added to water.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It is important to know how to make different concentration of solutions.</a:t>
            </a:r>
          </a:p>
          <a:p>
            <a:pPr marL="6985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42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059656" y="762000"/>
            <a:ext cx="7024687" cy="1143000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b="1" dirty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35845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/>
              <a:t>DISSOLVING A SOLID INTO A LIQUID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1.  Work backwards from molarity and volume to get moles of solute.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</a:t>
            </a:r>
            <a:r>
              <a:rPr lang="en-US" i="1" dirty="0"/>
              <a:t>M</a:t>
            </a:r>
            <a:r>
              <a:rPr lang="en-US" dirty="0"/>
              <a:t> = moles solutes/liters </a:t>
            </a:r>
            <a:r>
              <a:rPr lang="en-US" dirty="0" err="1"/>
              <a:t>soln</a:t>
            </a:r>
            <a:r>
              <a:rPr lang="en-US" dirty="0"/>
              <a:t>    SO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moles = </a:t>
            </a:r>
            <a:r>
              <a:rPr lang="en-US" i="1" dirty="0"/>
              <a:t>M</a:t>
            </a:r>
            <a:r>
              <a:rPr lang="en-US" dirty="0"/>
              <a:t> x V(in liters)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2.  Convert moles of solute back to grams using the substance’s  molar mass.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4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059656" y="762000"/>
            <a:ext cx="7024687" cy="1143000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b="1" dirty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35845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/>
              <a:t>EXAMPLE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Prepare 1.0 liter of a 1.0M </a:t>
            </a:r>
            <a:r>
              <a:rPr lang="en-US" dirty="0" err="1"/>
              <a:t>NaOH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i="1" dirty="0"/>
              <a:t>M</a:t>
            </a:r>
            <a:r>
              <a:rPr lang="en-US" dirty="0"/>
              <a:t>  = </a:t>
            </a:r>
            <a:r>
              <a:rPr lang="en-US" u="sng" dirty="0"/>
              <a:t>  mol  </a:t>
            </a:r>
            <a:r>
              <a:rPr lang="en-US" dirty="0"/>
              <a:t>  	 mole = (</a:t>
            </a:r>
            <a:r>
              <a:rPr lang="en-US" i="1" dirty="0"/>
              <a:t>M</a:t>
            </a:r>
            <a:r>
              <a:rPr lang="en-US" dirty="0"/>
              <a:t>)(</a:t>
            </a:r>
            <a:r>
              <a:rPr lang="en-US" dirty="0"/>
              <a:t>V)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	  L			     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mol   =  (1.0</a:t>
            </a:r>
            <a:r>
              <a:rPr lang="en-US" i="1" dirty="0"/>
              <a:t>M</a:t>
            </a:r>
            <a:r>
              <a:rPr lang="en-US" dirty="0"/>
              <a:t>)(1.0L)  =  </a:t>
            </a:r>
          </a:p>
          <a:p>
            <a:pPr>
              <a:buFont typeface="Wingdings 2" pitchFamily="18" charset="2"/>
              <a:buNone/>
            </a:pPr>
            <a:r>
              <a:rPr lang="en-US" u="sng" dirty="0"/>
              <a:t>1.0mol NaOH     40.00g NaOH</a:t>
            </a:r>
            <a:r>
              <a:rPr lang="en-US" dirty="0"/>
              <a:t>  =   			 	                   1 mol NaOH</a:t>
            </a:r>
          </a:p>
          <a:p>
            <a:pPr algn="ctr">
              <a:buFont typeface="Wingdings 2" pitchFamily="18" charset="2"/>
              <a:buNone/>
            </a:pPr>
            <a:endParaRPr lang="en-US" i="1" dirty="0"/>
          </a:p>
          <a:p>
            <a:pPr algn="ctr">
              <a:buFont typeface="Wingdings 2" pitchFamily="18" charset="2"/>
              <a:buNone/>
            </a:pPr>
            <a:r>
              <a:rPr lang="en-US" i="1" dirty="0"/>
              <a:t>So, you will put 40.00g</a:t>
            </a:r>
            <a:r>
              <a:rPr lang="en-US" dirty="0"/>
              <a:t> </a:t>
            </a:r>
            <a:r>
              <a:rPr lang="en-US" i="1" dirty="0" err="1"/>
              <a:t>NaOH</a:t>
            </a:r>
            <a:r>
              <a:rPr lang="en-US" i="1" dirty="0"/>
              <a:t> in a flask, add 1.0L</a:t>
            </a:r>
            <a:r>
              <a:rPr lang="en-US" dirty="0"/>
              <a:t> </a:t>
            </a:r>
            <a:r>
              <a:rPr lang="en-US" i="1" dirty="0"/>
              <a:t>water, and mix well.</a:t>
            </a:r>
            <a:endParaRPr lang="en-US" dirty="0"/>
          </a:p>
          <a:p>
            <a:endParaRPr lang="en-US" dirty="0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3048000" y="4191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4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687" cy="1143000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b="1" dirty="0"/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609600" y="1828800"/>
            <a:ext cx="7620000" cy="4876800"/>
          </a:xfrm>
        </p:spPr>
        <p:txBody>
          <a:bodyPr/>
          <a:lstStyle/>
          <a:p>
            <a:pPr marL="69850" indent="0">
              <a:buNone/>
            </a:pPr>
            <a:r>
              <a:rPr lang="en-US" sz="2800" b="1" dirty="0"/>
              <a:t>PRACTICE:</a:t>
            </a:r>
            <a:endParaRPr lang="en-US" sz="2800" dirty="0"/>
          </a:p>
          <a:p>
            <a:pPr marL="69850" indent="0">
              <a:buNone/>
            </a:pPr>
            <a:r>
              <a:rPr lang="en-US" dirty="0"/>
              <a:t>Prepare 1.0L of a 6.0</a:t>
            </a:r>
            <a:r>
              <a:rPr lang="en-US" i="1" dirty="0"/>
              <a:t>M </a:t>
            </a:r>
            <a:r>
              <a:rPr lang="en-US" dirty="0"/>
              <a:t>aqueous solution of </a:t>
            </a:r>
            <a:r>
              <a:rPr lang="en-US" dirty="0" err="1"/>
              <a:t>KCl</a:t>
            </a:r>
            <a:r>
              <a:rPr lang="en-US" dirty="0"/>
              <a:t>. The molar mass of </a:t>
            </a:r>
            <a:r>
              <a:rPr lang="en-US" dirty="0" err="1"/>
              <a:t>KCl</a:t>
            </a:r>
            <a:r>
              <a:rPr lang="en-US" dirty="0"/>
              <a:t> is 74.55g/mol.</a:t>
            </a:r>
          </a:p>
        </p:txBody>
      </p:sp>
    </p:spTree>
    <p:extLst>
      <p:ext uri="{BB962C8B-B14F-4D97-AF65-F5344CB8AC3E}">
        <p14:creationId xmlns:p14="http://schemas.microsoft.com/office/powerpoint/2010/main" val="2269328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1050362" y="1219200"/>
            <a:ext cx="7024687" cy="801687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b="1" dirty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7567612" cy="3508375"/>
          </a:xfrm>
        </p:spPr>
        <p:txBody>
          <a:bodyPr/>
          <a:lstStyle/>
          <a:p>
            <a:pPr marL="69850" indent="0">
              <a:buNone/>
            </a:pPr>
            <a:r>
              <a:rPr lang="en-US" sz="2800" b="1" dirty="0"/>
              <a:t>DISSOLVING A LIQUID INTO A LIQUID:</a:t>
            </a:r>
            <a:endParaRPr lang="en-US" sz="2800" dirty="0"/>
          </a:p>
          <a:p>
            <a:r>
              <a:rPr lang="en-US" sz="2800" dirty="0"/>
              <a:t>To dilute a solution, you can form a ratio between molarity and volume.</a:t>
            </a:r>
          </a:p>
          <a:p>
            <a:pPr>
              <a:buFont typeface="Wingdings 2" pitchFamily="18" charset="2"/>
              <a:buNone/>
            </a:pPr>
            <a:r>
              <a:rPr lang="en-US" sz="2800" dirty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3600" b="1" dirty="0">
                <a:solidFill>
                  <a:srgbClr val="FF0000"/>
                </a:solidFill>
              </a:rPr>
              <a:t>M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V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  =  M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V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1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042988" y="1179513"/>
            <a:ext cx="7024687" cy="801687"/>
          </a:xfrm>
        </p:spPr>
        <p:txBody>
          <a:bodyPr/>
          <a:lstStyle/>
          <a:p>
            <a:pPr algn="ctr"/>
            <a:r>
              <a:rPr lang="en-US" b="1" dirty="0"/>
              <a:t>PREPARING AND DILUTING SOLUTIONS</a:t>
            </a:r>
            <a:endParaRPr lang="en-US" b="1" dirty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042988" y="1981200"/>
            <a:ext cx="7415212" cy="3851275"/>
          </a:xfrm>
        </p:spPr>
        <p:txBody>
          <a:bodyPr/>
          <a:lstStyle/>
          <a:p>
            <a:pPr marL="69850" indent="0">
              <a:buNone/>
            </a:pPr>
            <a:r>
              <a:rPr lang="en-US" dirty="0"/>
              <a:t>What volume would you use to make 0.500L of 6.0</a:t>
            </a:r>
            <a:r>
              <a:rPr lang="en-US" i="1" dirty="0"/>
              <a:t>M</a:t>
            </a:r>
            <a:r>
              <a:rPr lang="en-US" dirty="0"/>
              <a:t> HCl solution?  You are essentially diluting 12.0</a:t>
            </a:r>
            <a:r>
              <a:rPr lang="en-US" i="1" dirty="0"/>
              <a:t>M</a:t>
            </a:r>
            <a:r>
              <a:rPr lang="en-US" dirty="0"/>
              <a:t> HCl to 6.0</a:t>
            </a:r>
            <a:r>
              <a:rPr lang="en-US" i="1" dirty="0"/>
              <a:t>M</a:t>
            </a:r>
            <a:r>
              <a:rPr lang="en-US" dirty="0"/>
              <a:t> HCl.</a:t>
            </a:r>
          </a:p>
          <a:p>
            <a:pPr marL="69850" indent="0">
              <a:buNone/>
            </a:pPr>
            <a:r>
              <a:rPr lang="en-US" dirty="0"/>
              <a:t>			M</a:t>
            </a:r>
            <a:r>
              <a:rPr lang="en-US" baseline="-25000" dirty="0"/>
              <a:t>1</a:t>
            </a: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= M</a:t>
            </a:r>
            <a:r>
              <a:rPr lang="en-US" baseline="-25000" dirty="0"/>
              <a:t>2</a:t>
            </a:r>
            <a:r>
              <a:rPr lang="en-US" dirty="0"/>
              <a:t>V</a:t>
            </a:r>
            <a:r>
              <a:rPr lang="en-US" baseline="-25000" dirty="0"/>
              <a:t>2</a:t>
            </a:r>
            <a:endParaRPr lang="en-US" dirty="0"/>
          </a:p>
          <a:p>
            <a:pPr>
              <a:buFont typeface="Wingdings 2" pitchFamily="18" charset="2"/>
              <a:buNone/>
            </a:pP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 =  </a:t>
            </a:r>
            <a:r>
              <a:rPr lang="en-US" u="sng" dirty="0"/>
              <a:t>M</a:t>
            </a:r>
            <a:r>
              <a:rPr lang="en-US" u="sng" baseline="-25000" dirty="0"/>
              <a:t>2</a:t>
            </a:r>
            <a:r>
              <a:rPr lang="en-US" u="sng" dirty="0"/>
              <a:t>V</a:t>
            </a:r>
            <a:r>
              <a:rPr lang="en-US" baseline="-25000" dirty="0"/>
              <a:t>2</a:t>
            </a:r>
            <a:r>
              <a:rPr lang="en-US" dirty="0"/>
              <a:t>  =  </a:t>
            </a:r>
            <a:r>
              <a:rPr lang="en-US" u="sng" dirty="0"/>
              <a:t>(6.0</a:t>
            </a:r>
            <a:r>
              <a:rPr lang="en-US" i="1" u="sng" dirty="0"/>
              <a:t>M</a:t>
            </a:r>
            <a:r>
              <a:rPr lang="en-US" u="sng" dirty="0"/>
              <a:t> HCl)(0.500L HCl)</a:t>
            </a:r>
            <a:r>
              <a:rPr lang="en-US" dirty="0"/>
              <a:t> 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		  M</a:t>
            </a:r>
            <a:r>
              <a:rPr lang="en-US" baseline="-25000" dirty="0"/>
              <a:t>1</a:t>
            </a:r>
            <a:r>
              <a:rPr lang="en-US" dirty="0"/>
              <a:t>		     (12.0</a:t>
            </a:r>
            <a:r>
              <a:rPr lang="en-US" i="1" dirty="0"/>
              <a:t>M</a:t>
            </a:r>
            <a:r>
              <a:rPr lang="en-US" dirty="0"/>
              <a:t>)</a:t>
            </a:r>
          </a:p>
          <a:p>
            <a:pPr>
              <a:buFont typeface="Wingdings 2" pitchFamily="18" charset="2"/>
              <a:buNone/>
            </a:pPr>
            <a:r>
              <a:rPr lang="en-US" dirty="0"/>
              <a:t>= </a:t>
            </a:r>
          </a:p>
          <a:p>
            <a:pPr>
              <a:buFont typeface="Wingdings 2" pitchFamily="18" charset="2"/>
              <a:buNone/>
            </a:pPr>
            <a:endParaRPr lang="en-US" i="1" dirty="0"/>
          </a:p>
          <a:p>
            <a:pPr>
              <a:buFont typeface="Wingdings 2" pitchFamily="18" charset="2"/>
              <a:buNone/>
            </a:pPr>
            <a:r>
              <a:rPr lang="en-US" i="1" dirty="0"/>
              <a:t>Thus you would need 0.250L HCl and 0.250L water to make the solution.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5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7" cy="877887"/>
          </a:xfrm>
        </p:spPr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6777037" cy="3508375"/>
          </a:xfrm>
        </p:spPr>
        <p:txBody>
          <a:bodyPr/>
          <a:lstStyle/>
          <a:p>
            <a:pPr marL="69850" indent="0">
              <a:buNone/>
            </a:pPr>
            <a:r>
              <a:rPr lang="en-US" dirty="0"/>
              <a:t>What volume would you use of 12.0</a:t>
            </a:r>
            <a:r>
              <a:rPr lang="en-US" i="1" dirty="0"/>
              <a:t>M</a:t>
            </a:r>
            <a:r>
              <a:rPr lang="en-US" dirty="0"/>
              <a:t> HCl to make 1.0L of 0.10</a:t>
            </a:r>
            <a:r>
              <a:rPr lang="en-US" i="1" dirty="0"/>
              <a:t>M</a:t>
            </a:r>
            <a:r>
              <a:rPr lang="en-US" dirty="0"/>
              <a:t> HCl?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69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925" y="457200"/>
            <a:ext cx="7024687" cy="1143000"/>
          </a:xfrm>
        </p:spPr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Molarity and Molality handout is  due tomorrow.</a:t>
            </a:r>
          </a:p>
          <a:p>
            <a:r>
              <a:rPr lang="en-US" sz="2800" dirty="0"/>
              <a:t>Solubility of KNO</a:t>
            </a:r>
            <a:r>
              <a:rPr lang="en-US" sz="2800" baseline="-25000" dirty="0"/>
              <a:t>3</a:t>
            </a:r>
            <a:r>
              <a:rPr lang="en-US" sz="2800" dirty="0"/>
              <a:t> lab due on Friday.</a:t>
            </a:r>
          </a:p>
        </p:txBody>
      </p:sp>
    </p:spTree>
    <p:extLst>
      <p:ext uri="{BB962C8B-B14F-4D97-AF65-F5344CB8AC3E}">
        <p14:creationId xmlns:p14="http://schemas.microsoft.com/office/powerpoint/2010/main" val="1991388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6620</TotalTime>
  <Words>424</Words>
  <Application>Microsoft Office PowerPoint</Application>
  <PresentationFormat>On-screen Show (4:3)</PresentationFormat>
  <Paragraphs>112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2</vt:lpstr>
      <vt:lpstr>Austin</vt:lpstr>
      <vt:lpstr>DO NOW</vt:lpstr>
      <vt:lpstr>COPY DATA FROM LAB</vt:lpstr>
      <vt:lpstr>PowerPoint Presentation</vt:lpstr>
      <vt:lpstr>CONCENTRATION</vt:lpstr>
      <vt:lpstr>MOLARITY SONG</vt:lpstr>
      <vt:lpstr>MOLARITY, M</vt:lpstr>
      <vt:lpstr>EXAMPLE</vt:lpstr>
      <vt:lpstr>EXAMPLE</vt:lpstr>
      <vt:lpstr>PRACTICE</vt:lpstr>
      <vt:lpstr>MOLALITY, m</vt:lpstr>
      <vt:lpstr>EXAMPLE</vt:lpstr>
      <vt:lpstr>EXAMPLE</vt:lpstr>
      <vt:lpstr>PRACTICE</vt:lpstr>
      <vt:lpstr>PREPARING AND DILUTING SOLUTIONS</vt:lpstr>
      <vt:lpstr>PREPARING AND DILUTING SOLUTIONS</vt:lpstr>
      <vt:lpstr>PREPARING AND DILUTING SOLUTIONS</vt:lpstr>
      <vt:lpstr>PREPARING AND DILUTING SOLUTIONS</vt:lpstr>
      <vt:lpstr>PREPARING AND DILUTING SOLUTIONS</vt:lpstr>
      <vt:lpstr>PREPARING AND DILUTING SOLUTIONS</vt:lpstr>
      <vt:lpstr>PRACTICE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Nancy Brim</cp:lastModifiedBy>
  <cp:revision>120</cp:revision>
  <dcterms:created xsi:type="dcterms:W3CDTF">2011-03-01T17:41:06Z</dcterms:created>
  <dcterms:modified xsi:type="dcterms:W3CDTF">2017-03-21T01:03:03Z</dcterms:modified>
</cp:coreProperties>
</file>