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4" r:id="rId1"/>
  </p:sldMasterIdLst>
  <p:handoutMasterIdLst>
    <p:handoutMasterId r:id="rId28"/>
  </p:handoutMasterIdLst>
  <p:sldIdLst>
    <p:sldId id="350" r:id="rId2"/>
    <p:sldId id="329" r:id="rId3"/>
    <p:sldId id="337" r:id="rId4"/>
    <p:sldId id="330" r:id="rId5"/>
    <p:sldId id="331" r:id="rId6"/>
    <p:sldId id="343" r:id="rId7"/>
    <p:sldId id="344" r:id="rId8"/>
    <p:sldId id="332" r:id="rId9"/>
    <p:sldId id="345" r:id="rId10"/>
    <p:sldId id="256" r:id="rId11"/>
    <p:sldId id="333" r:id="rId12"/>
    <p:sldId id="346" r:id="rId13"/>
    <p:sldId id="268" r:id="rId14"/>
    <p:sldId id="323" r:id="rId15"/>
    <p:sldId id="336" r:id="rId16"/>
    <p:sldId id="324" r:id="rId17"/>
    <p:sldId id="338" r:id="rId18"/>
    <p:sldId id="342" r:id="rId19"/>
    <p:sldId id="347" r:id="rId20"/>
    <p:sldId id="334" r:id="rId21"/>
    <p:sldId id="335" r:id="rId22"/>
    <p:sldId id="348" r:id="rId23"/>
    <p:sldId id="339" r:id="rId24"/>
    <p:sldId id="349" r:id="rId25"/>
    <p:sldId id="341" r:id="rId26"/>
    <p:sldId id="340" r:id="rId27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4800" b="1" kern="1200">
        <a:solidFill>
          <a:schemeClr val="tx1"/>
        </a:solidFill>
        <a:latin typeface="Marker Felt" charset="0"/>
        <a:ea typeface="ＭＳ Ｐゴシック" charset="0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4800" b="1" kern="1200">
        <a:solidFill>
          <a:schemeClr val="tx1"/>
        </a:solidFill>
        <a:latin typeface="Marker Felt" charset="0"/>
        <a:ea typeface="ＭＳ Ｐゴシック" charset="0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4800" b="1" kern="1200">
        <a:solidFill>
          <a:schemeClr val="tx1"/>
        </a:solidFill>
        <a:latin typeface="Marker Felt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4800" b="1" kern="1200">
        <a:solidFill>
          <a:schemeClr val="tx1"/>
        </a:solidFill>
        <a:latin typeface="Marker Felt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4800" b="1" kern="1200">
        <a:solidFill>
          <a:schemeClr val="tx1"/>
        </a:solidFill>
        <a:latin typeface="Marker Felt" charset="0"/>
        <a:ea typeface="ＭＳ Ｐゴシック" charset="0"/>
        <a:cs typeface="+mn-cs"/>
      </a:defRPr>
    </a:lvl5pPr>
    <a:lvl6pPr marL="2286000" algn="l" defTabSz="457200" rtl="0" eaLnBrk="1" latinLnBrk="0" hangingPunct="1">
      <a:defRPr sz="4800" b="1" kern="1200">
        <a:solidFill>
          <a:schemeClr val="tx1"/>
        </a:solidFill>
        <a:latin typeface="Marker Felt" charset="0"/>
        <a:ea typeface="ＭＳ Ｐゴシック" charset="0"/>
        <a:cs typeface="+mn-cs"/>
      </a:defRPr>
    </a:lvl6pPr>
    <a:lvl7pPr marL="2743200" algn="l" defTabSz="457200" rtl="0" eaLnBrk="1" latinLnBrk="0" hangingPunct="1">
      <a:defRPr sz="4800" b="1" kern="1200">
        <a:solidFill>
          <a:schemeClr val="tx1"/>
        </a:solidFill>
        <a:latin typeface="Marker Felt" charset="0"/>
        <a:ea typeface="ＭＳ Ｐゴシック" charset="0"/>
        <a:cs typeface="+mn-cs"/>
      </a:defRPr>
    </a:lvl7pPr>
    <a:lvl8pPr marL="3200400" algn="l" defTabSz="457200" rtl="0" eaLnBrk="1" latinLnBrk="0" hangingPunct="1">
      <a:defRPr sz="4800" b="1" kern="1200">
        <a:solidFill>
          <a:schemeClr val="tx1"/>
        </a:solidFill>
        <a:latin typeface="Marker Felt" charset="0"/>
        <a:ea typeface="ＭＳ Ｐゴシック" charset="0"/>
        <a:cs typeface="+mn-cs"/>
      </a:defRPr>
    </a:lvl8pPr>
    <a:lvl9pPr marL="3657600" algn="l" defTabSz="457200" rtl="0" eaLnBrk="1" latinLnBrk="0" hangingPunct="1">
      <a:defRPr sz="4800" b="1" kern="1200">
        <a:solidFill>
          <a:schemeClr val="tx1"/>
        </a:solidFill>
        <a:latin typeface="Marker Felt" charset="0"/>
        <a:ea typeface="ＭＳ Ｐゴシック" charset="0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9999"/>
    <a:srgbClr val="8C8C8C"/>
    <a:srgbClr val="808080"/>
    <a:srgbClr val="0000FF"/>
    <a:srgbClr val="FF0000"/>
    <a:srgbClr val="FF8000"/>
    <a:srgbClr val="000000"/>
    <a:srgbClr val="A636D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7220" autoAdjust="0"/>
    <p:restoredTop sz="90932" autoAdjust="0"/>
  </p:normalViewPr>
  <p:slideViewPr>
    <p:cSldViewPr>
      <p:cViewPr varScale="1">
        <p:scale>
          <a:sx n="92" d="100"/>
          <a:sy n="92" d="100"/>
        </p:scale>
        <p:origin x="954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3139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6963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6963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6963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0083B82B-8BA0-624A-9CDD-B101AF6FA90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521616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00600" y="4624668"/>
            <a:ext cx="4038600" cy="933450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00600" y="5562599"/>
            <a:ext cx="4038600" cy="748553"/>
          </a:xfrm>
        </p:spPr>
        <p:txBody>
          <a:bodyPr>
            <a:normAutofit/>
          </a:bodyPr>
          <a:lstStyle>
            <a:lvl1pPr marL="0" indent="0" algn="l">
              <a:spcBef>
                <a:spcPts val="300"/>
              </a:spcBef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800600" y="6425640"/>
            <a:ext cx="1232647" cy="365125"/>
          </a:xfrm>
        </p:spPr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311153" y="6425640"/>
            <a:ext cx="2617694" cy="365125"/>
          </a:xfrm>
        </p:spPr>
        <p:txBody>
          <a:bodyPr/>
          <a:lstStyle>
            <a:lvl1pPr algn="r"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82575" y="228600"/>
            <a:ext cx="4235450" cy="4187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4624388" y="2377440"/>
            <a:ext cx="2057400" cy="20391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624388" y="228600"/>
            <a:ext cx="2057400" cy="203911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6802438" y="2377440"/>
            <a:ext cx="2057400" cy="203911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210550" y="282574"/>
            <a:ext cx="642097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95D0A-F65E-C942-B498-068288B9DF0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0" name="Rectangle 9"/>
          <p:cNvSpPr/>
          <p:nvPr/>
        </p:nvSpPr>
        <p:spPr>
          <a:xfrm>
            <a:off x="8068235" y="282574"/>
            <a:ext cx="91440" cy="16002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, Alt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8474" y="134471"/>
            <a:ext cx="7556313" cy="995082"/>
          </a:xfrm>
        </p:spPr>
        <p:txBody>
          <a:bodyPr anchor="b" anchorCtr="0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D5739A-E36A-B548-9F5D-66245737E74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498518" y="1129553"/>
            <a:ext cx="7558960" cy="774700"/>
          </a:xfrm>
        </p:spPr>
        <p:txBody>
          <a:bodyPr vert="horz" lIns="91440" tIns="45720" rIns="91440" bIns="45720" rtlCol="0" anchor="t" anchorCtr="0">
            <a:noAutofit/>
          </a:bodyPr>
          <a:lstStyle>
            <a:lvl1pPr marL="0" indent="0">
              <a:buNone/>
              <a:defRPr kumimoji="0" sz="2400" b="0" i="0" u="none" strike="noStrike" kern="1200" cap="none" spc="0" normalizeH="0" baseline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2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00600" y="4624668"/>
            <a:ext cx="4038600" cy="933450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00600" y="5562599"/>
            <a:ext cx="4038600" cy="748553"/>
          </a:xfrm>
        </p:spPr>
        <p:txBody>
          <a:bodyPr>
            <a:normAutofit/>
          </a:bodyPr>
          <a:lstStyle>
            <a:lvl1pPr marL="0" indent="0" algn="l">
              <a:spcBef>
                <a:spcPts val="300"/>
              </a:spcBef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800600" y="6425640"/>
            <a:ext cx="1232647" cy="365125"/>
          </a:xfrm>
        </p:spPr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311153" y="6425640"/>
            <a:ext cx="2617694" cy="365125"/>
          </a:xfrm>
        </p:spPr>
        <p:txBody>
          <a:bodyPr/>
          <a:lstStyle>
            <a:lvl1pPr algn="r"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82575" y="228600"/>
            <a:ext cx="4235450" cy="4187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4624388" y="2377440"/>
            <a:ext cx="2057400" cy="20391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2"/>
          </p:nvPr>
        </p:nvSpPr>
        <p:spPr>
          <a:xfrm>
            <a:off x="4624388" y="22860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Drag picture to placeholder or click icon to add</a:t>
            </a:r>
            <a:endParaRPr/>
          </a:p>
        </p:txBody>
      </p:sp>
      <p:sp>
        <p:nvSpPr>
          <p:cNvPr id="14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6802438" y="237744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Drag picture to placeholder or click icon to add</a:t>
            </a:r>
            <a:endParaRPr/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2"/>
          </p:nvPr>
        </p:nvSpPr>
        <p:spPr>
          <a:xfrm>
            <a:off x="857250" y="1779494"/>
            <a:ext cx="3086100" cy="2040905"/>
          </a:xfrm>
        </p:spPr>
        <p:txBody>
          <a:bodyPr lIns="45720" tIns="45720" rIns="45720" anchor="t">
            <a:noAutofit/>
          </a:bodyPr>
          <a:lstStyle>
            <a:lvl1pPr marL="0" indent="0" algn="ctr">
              <a:spcBef>
                <a:spcPts val="600"/>
              </a:spcBef>
              <a:buNone/>
              <a:defRPr sz="4600">
                <a:solidFill>
                  <a:schemeClr val="bg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58907" y="228600"/>
            <a:ext cx="8200930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3124200"/>
            <a:ext cx="5638800" cy="1362075"/>
          </a:xfrm>
        </p:spPr>
        <p:txBody>
          <a:bodyPr anchor="b" anchorCtr="0">
            <a:normAutofit/>
          </a:bodyPr>
          <a:lstStyle>
            <a:lvl1pPr algn="l">
              <a:defRPr sz="3200" b="0" cap="none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4495800"/>
            <a:ext cx="5638800" cy="1500187"/>
          </a:xfrm>
        </p:spPr>
        <p:txBody>
          <a:bodyPr anchor="t" anchorCtr="0">
            <a:normAutofit/>
          </a:bodyPr>
          <a:lstStyle>
            <a:lvl1pPr marL="0" indent="0">
              <a:spcBef>
                <a:spcPts val="300"/>
              </a:spcBef>
              <a:buNone/>
              <a:defRPr sz="1400" cap="none" baseline="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8906" y="6248774"/>
            <a:ext cx="1474694" cy="365125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86000" y="6248774"/>
            <a:ext cx="56388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305800" y="6248774"/>
            <a:ext cx="554038" cy="365125"/>
          </a:xfrm>
        </p:spPr>
        <p:txBody>
          <a:bodyPr/>
          <a:lstStyle/>
          <a:p>
            <a:fld id="{B95C1EA6-349A-1349-9F00-7465D01D252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2003612" y="3110754"/>
            <a:ext cx="260909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40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9" name="Rectangle 8"/>
          <p:cNvSpPr/>
          <p:nvPr/>
        </p:nvSpPr>
        <p:spPr>
          <a:xfrm>
            <a:off x="285750" y="228600"/>
            <a:ext cx="212725" cy="634523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210550" y="282574"/>
            <a:ext cx="642097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8068235" y="282574"/>
            <a:ext cx="91440" cy="16002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8518" y="1985963"/>
            <a:ext cx="3657600" cy="4140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99878" y="1985963"/>
            <a:ext cx="3657600" cy="4140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9AD5AA-69F2-734F-A66F-FA13C69D0FA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7541" y="2447365"/>
            <a:ext cx="3657600" cy="3678797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399878" y="2447365"/>
            <a:ext cx="3657600" cy="3678797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F29172-F0B1-4240-A659-C7DB2084475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7541" y="2070847"/>
            <a:ext cx="3657600" cy="322729"/>
          </a:xfrm>
          <a:prstGeom prst="rect">
            <a:avLst/>
          </a:prstGeom>
          <a:solidFill>
            <a:schemeClr val="accent3"/>
          </a:solidFill>
        </p:spPr>
        <p:txBody>
          <a:bodyPr tIns="0" bIns="0" anchor="ctr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99878" y="2070847"/>
            <a:ext cx="3657600" cy="32272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tIns="0" bIns="0" anchor="ctr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ntent, Top and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8517" y="1985963"/>
            <a:ext cx="7569157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Content Placeholder 2"/>
          <p:cNvSpPr>
            <a:spLocks noGrp="1"/>
          </p:cNvSpPr>
          <p:nvPr>
            <p:ph sz="half" idx="14"/>
          </p:nvPr>
        </p:nvSpPr>
        <p:spPr>
          <a:xfrm>
            <a:off x="498517" y="4164965"/>
            <a:ext cx="7569157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14" name="Rectangle 13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05800" y="242234"/>
            <a:ext cx="554038" cy="365125"/>
          </a:xfrm>
        </p:spPr>
        <p:txBody>
          <a:bodyPr/>
          <a:lstStyle/>
          <a:p>
            <a:fld id="{7CD5739A-E36A-B548-9F5D-66245737E74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410075" y="1985963"/>
            <a:ext cx="36576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D5739A-E36A-B548-9F5D-66245737E74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2"/>
          <p:cNvSpPr>
            <a:spLocks noGrp="1"/>
          </p:cNvSpPr>
          <p:nvPr>
            <p:ph sz="half" idx="15"/>
          </p:nvPr>
        </p:nvSpPr>
        <p:spPr>
          <a:xfrm>
            <a:off x="498518" y="1985963"/>
            <a:ext cx="3657600" cy="4140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13" name="Content Placeholder 2"/>
          <p:cNvSpPr>
            <a:spLocks noGrp="1"/>
          </p:cNvSpPr>
          <p:nvPr>
            <p:ph sz="half" idx="16"/>
          </p:nvPr>
        </p:nvSpPr>
        <p:spPr>
          <a:xfrm>
            <a:off x="4410075" y="4169664"/>
            <a:ext cx="36576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D5739A-E36A-B548-9F5D-66245737E74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Content Placeholder 2"/>
          <p:cNvSpPr>
            <a:spLocks noGrp="1"/>
          </p:cNvSpPr>
          <p:nvPr>
            <p:ph sz="half" idx="17"/>
          </p:nvPr>
        </p:nvSpPr>
        <p:spPr>
          <a:xfrm>
            <a:off x="502920" y="1985963"/>
            <a:ext cx="3657413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14" name="Content Placeholder 2"/>
          <p:cNvSpPr>
            <a:spLocks noGrp="1"/>
          </p:cNvSpPr>
          <p:nvPr>
            <p:ph sz="half" idx="18"/>
          </p:nvPr>
        </p:nvSpPr>
        <p:spPr>
          <a:xfrm>
            <a:off x="502920" y="4164965"/>
            <a:ext cx="3657413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15" name="Content Placeholder 2"/>
          <p:cNvSpPr>
            <a:spLocks noGrp="1"/>
          </p:cNvSpPr>
          <p:nvPr>
            <p:ph sz="half" idx="1"/>
          </p:nvPr>
        </p:nvSpPr>
        <p:spPr>
          <a:xfrm>
            <a:off x="4410075" y="1985963"/>
            <a:ext cx="36576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16" name="Content Placeholder 2"/>
          <p:cNvSpPr>
            <a:spLocks noGrp="1"/>
          </p:cNvSpPr>
          <p:nvPr>
            <p:ph sz="half" idx="16"/>
          </p:nvPr>
        </p:nvSpPr>
        <p:spPr>
          <a:xfrm>
            <a:off x="4410075" y="4169664"/>
            <a:ext cx="36576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0CFB40-1199-4D4E-9153-8C2E4CBB5BF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8166847" y="282573"/>
            <a:ext cx="685800" cy="3022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E30E6-B136-9F40-BC41-D200162412C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82575" y="228600"/>
            <a:ext cx="3451225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555" y="2571750"/>
            <a:ext cx="3255264" cy="1162050"/>
          </a:xfrm>
        </p:spPr>
        <p:txBody>
          <a:bodyPr anchor="b">
            <a:normAutofit/>
          </a:bodyPr>
          <a:lstStyle>
            <a:lvl1pPr algn="l">
              <a:defRPr sz="2600" b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68775" y="273050"/>
            <a:ext cx="4597399" cy="585311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93" y="3733800"/>
            <a:ext cx="3255264" cy="2392363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391399" y="6423585"/>
            <a:ext cx="1537447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859305" y="6423585"/>
            <a:ext cx="3316941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166847" y="282573"/>
            <a:ext cx="685800" cy="3022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69404" y="3124200"/>
            <a:ext cx="3898272" cy="871538"/>
          </a:xfrm>
        </p:spPr>
        <p:txBody>
          <a:bodyPr anchor="b">
            <a:normAutofit/>
          </a:bodyPr>
          <a:lstStyle>
            <a:lvl1pPr algn="l">
              <a:defRPr sz="26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77906" y="228600"/>
            <a:ext cx="3460658" cy="634523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169404" y="3995737"/>
            <a:ext cx="3898272" cy="2147888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391399" y="6423585"/>
            <a:ext cx="1537447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91000" y="6423585"/>
            <a:ext cx="3005138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13CC83-3D8F-E24B-A2FC-1F7184CC2C5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3990110" y="3370730"/>
            <a:ext cx="22056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2400" b="1" baseline="0">
                <a:solidFill>
                  <a:schemeClr val="accent1">
                    <a:lumMod val="60000"/>
                    <a:lumOff val="40000"/>
                  </a:schemeClr>
                </a:solidFill>
              </a:rPr>
              <a:t>+ 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6505" y="4424082"/>
            <a:ext cx="6191157" cy="833718"/>
          </a:xfrm>
        </p:spPr>
        <p:txBody>
          <a:bodyPr anchor="b">
            <a:normAutofit/>
          </a:bodyPr>
          <a:lstStyle>
            <a:lvl1pPr algn="l">
              <a:defRPr sz="26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77905" y="228600"/>
            <a:ext cx="6378389" cy="418795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6505" y="5257799"/>
            <a:ext cx="6191157" cy="885825"/>
          </a:xfrm>
        </p:spPr>
        <p:txBody>
          <a:bodyPr/>
          <a:lstStyle>
            <a:lvl1pPr marL="0" indent="0">
              <a:spcBef>
                <a:spcPts val="3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D5739A-E36A-B548-9F5D-66245737E74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6802438" y="2377440"/>
            <a:ext cx="2057400" cy="20391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27212" y="4632792"/>
            <a:ext cx="22056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2400" b="1" baseline="0">
                <a:solidFill>
                  <a:schemeClr val="accent1">
                    <a:lumMod val="60000"/>
                    <a:lumOff val="40000"/>
                  </a:schemeClr>
                </a:solidFill>
              </a:rPr>
              <a:t>+ 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82574" y="228600"/>
            <a:ext cx="6387167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554" y="2571750"/>
            <a:ext cx="6181611" cy="1162050"/>
          </a:xfrm>
        </p:spPr>
        <p:txBody>
          <a:bodyPr anchor="b">
            <a:normAutofit/>
          </a:bodyPr>
          <a:lstStyle>
            <a:lvl1pPr algn="l">
              <a:defRPr sz="2600" b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94" y="3733800"/>
            <a:ext cx="6179566" cy="2392363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212262" y="6235607"/>
            <a:ext cx="134839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81095" y="6235607"/>
            <a:ext cx="4648105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D5739A-E36A-B548-9F5D-66245737E74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0" name="Rectangle 9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6802438" y="237494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Drag picture to placeholder or click icon to add</a:t>
            </a:r>
            <a:endParaRPr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6802438" y="4535424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82575" y="228600"/>
            <a:ext cx="4235450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554" y="2571750"/>
            <a:ext cx="4016633" cy="1162050"/>
          </a:xfrm>
        </p:spPr>
        <p:txBody>
          <a:bodyPr anchor="b">
            <a:normAutofit/>
          </a:bodyPr>
          <a:lstStyle>
            <a:lvl1pPr algn="l">
              <a:defRPr sz="2600" b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94" y="3733800"/>
            <a:ext cx="4015304" cy="2392363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048000" y="6235607"/>
            <a:ext cx="134839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81095" y="6235607"/>
            <a:ext cx="2590705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D5739A-E36A-B548-9F5D-66245737E74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0" name="Rectangle 9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4624388" y="4534726"/>
            <a:ext cx="2057400" cy="20391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4624388" y="22860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Drag picture to placeholder or click icon to add</a:t>
            </a:r>
            <a:endParaRPr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4624388" y="2381663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Drag picture to placeholder or click icon to add</a:t>
            </a:r>
            <a:endParaRPr/>
          </a:p>
        </p:txBody>
      </p:sp>
      <p:sp>
        <p:nvSpPr>
          <p:cNvPr id="14" name="Picture Placeholder 12"/>
          <p:cNvSpPr>
            <a:spLocks noGrp="1"/>
          </p:cNvSpPr>
          <p:nvPr>
            <p:ph type="pic" sz="quarter" idx="15"/>
          </p:nvPr>
        </p:nvSpPr>
        <p:spPr>
          <a:xfrm>
            <a:off x="6803136" y="2381662"/>
            <a:ext cx="2057400" cy="418795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s with Caption, Alt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166847" y="282573"/>
            <a:ext cx="685800" cy="3022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0" y="3124200"/>
            <a:ext cx="3108960" cy="871538"/>
          </a:xfrm>
        </p:spPr>
        <p:txBody>
          <a:bodyPr anchor="b">
            <a:normAutofit/>
          </a:bodyPr>
          <a:lstStyle>
            <a:lvl1pPr algn="l">
              <a:defRPr sz="26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77905" y="2365248"/>
            <a:ext cx="4240119" cy="418795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0" y="3995737"/>
            <a:ext cx="3108960" cy="2147888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391399" y="6423585"/>
            <a:ext cx="1537447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91000" y="6423585"/>
            <a:ext cx="3005138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D5739A-E36A-B548-9F5D-66245737E74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4750361" y="3370730"/>
            <a:ext cx="22056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2400" b="1" baseline="0">
                <a:solidFill>
                  <a:schemeClr val="accent1">
                    <a:lumMod val="60000"/>
                    <a:lumOff val="40000"/>
                  </a:schemeClr>
                </a:solidFill>
              </a:rPr>
              <a:t>+ </a:t>
            </a:r>
          </a:p>
        </p:txBody>
      </p:sp>
      <p:sp>
        <p:nvSpPr>
          <p:cNvPr id="14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277905" y="22860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Drag picture to placeholder or click icon to add</a:t>
            </a:r>
            <a:endParaRPr/>
          </a:p>
        </p:txBody>
      </p:sp>
      <p:sp>
        <p:nvSpPr>
          <p:cNvPr id="15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2460625" y="22860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C39DD-B637-3842-AB9B-659A534C847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8166847" y="282573"/>
            <a:ext cx="685800" cy="3022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95772" y="954742"/>
            <a:ext cx="681318" cy="5171422"/>
          </a:xfrm>
        </p:spPr>
        <p:txBody>
          <a:bodyPr vert="eaVert" anchor="t" anchorCtr="0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58756"/>
            <a:ext cx="6858000" cy="5184869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B7DD4-37B2-EB43-BC8B-0D70F587F77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 rot="16200000">
            <a:off x="8593111" y="561668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8474" y="484094"/>
            <a:ext cx="7556313" cy="1116106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8474" y="1981200"/>
            <a:ext cx="7556313" cy="4144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795247" y="642358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1706" y="6423585"/>
            <a:ext cx="612289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05800" y="242234"/>
            <a:ext cx="5540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bg1"/>
                </a:solidFill>
              </a:defRPr>
            </a:lvl1pPr>
          </a:lstStyle>
          <a:p>
            <a:fld id="{7CD5739A-E36A-B548-9F5D-66245737E74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687" r:id="rId13"/>
    <p:sldLayoutId id="2147483688" r:id="rId14"/>
    <p:sldLayoutId id="2147483689" r:id="rId15"/>
    <p:sldLayoutId id="2147483690" r:id="rId16"/>
    <p:sldLayoutId id="2147483691" r:id="rId17"/>
    <p:sldLayoutId id="2147483692" r:id="rId18"/>
    <p:sldLayoutId id="2147483693" r:id="rId19"/>
    <p:sldLayoutId id="2147483694" r:id="rId20"/>
  </p:sldLayoutIdLst>
  <p:txStyles>
    <p:titleStyle>
      <a:lvl1pPr algn="l" defTabSz="914400" rtl="0" eaLnBrk="1" latinLnBrk="0" hangingPunct="1">
        <a:spcBef>
          <a:spcPct val="0"/>
        </a:spcBef>
        <a:buNone/>
        <a:defRPr sz="3600" b="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spcBef>
          <a:spcPts val="2000"/>
        </a:spcBef>
        <a:buClr>
          <a:schemeClr val="accent1"/>
        </a:buClr>
        <a:buSzPct val="75000"/>
        <a:buFont typeface="Wingdings" pitchFamily="2" charset="2"/>
        <a:buChar char="n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spcBef>
          <a:spcPts val="600"/>
        </a:spcBef>
        <a:buClr>
          <a:schemeClr val="accent1"/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spcBef>
          <a:spcPts val="600"/>
        </a:spcBef>
        <a:buClr>
          <a:schemeClr val="accent1"/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1377950" indent="-22860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75000"/>
        <a:buFont typeface="Wingdings" pitchFamily="2" charset="2"/>
        <a:buChar char="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1603375" indent="-228600" algn="l" defTabSz="914400" rtl="0" eaLnBrk="1" latinLnBrk="0" hangingPunct="1">
        <a:spcBef>
          <a:spcPct val="20000"/>
        </a:spcBef>
        <a:buClr>
          <a:schemeClr val="accent1"/>
        </a:buClr>
        <a:buSzPct val="75000"/>
        <a:buFont typeface="Wingdings" pitchFamily="2" charset="2"/>
        <a:buChar char=""/>
        <a:defRPr lang="en-US" sz="1800" kern="1200" baseline="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1830388" indent="-22860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75000"/>
        <a:buFont typeface="Wingdings" pitchFamily="2" charset="2"/>
        <a:buChar char=""/>
        <a:defRPr lang="en-US" sz="1800" kern="1200" baseline="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2057400" indent="-228600" algn="l" defTabSz="914400" rtl="0" eaLnBrk="1" latinLnBrk="0" hangingPunct="1">
        <a:spcBef>
          <a:spcPct val="20000"/>
        </a:spcBef>
        <a:buClr>
          <a:schemeClr val="accent1"/>
        </a:buClr>
        <a:buSzPct val="75000"/>
        <a:buFont typeface="Wingdings" pitchFamily="2" charset="2"/>
        <a:buChar char=""/>
        <a:defRPr lang="en-US" sz="1800" kern="1200" baseline="0" dirty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52400"/>
            <a:ext cx="7556313" cy="1116106"/>
          </a:xfrm>
        </p:spPr>
        <p:txBody>
          <a:bodyPr/>
          <a:lstStyle/>
          <a:p>
            <a:r>
              <a:rPr lang="en-US" sz="4800" b="1" dirty="0"/>
              <a:t>DO NOW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447800"/>
            <a:ext cx="7556313" cy="4144963"/>
          </a:xfrm>
        </p:spPr>
        <p:txBody>
          <a:bodyPr>
            <a:normAutofit/>
          </a:bodyPr>
          <a:lstStyle/>
          <a:p>
            <a:r>
              <a:rPr lang="en-US" sz="2800" dirty="0"/>
              <a:t>Pick up notes and Review #10.</a:t>
            </a:r>
          </a:p>
        </p:txBody>
      </p:sp>
    </p:spTree>
    <p:extLst>
      <p:ext uri="{BB962C8B-B14F-4D97-AF65-F5344CB8AC3E}">
        <p14:creationId xmlns:p14="http://schemas.microsoft.com/office/powerpoint/2010/main" val="7623450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"/>
            <a:ext cx="7556313" cy="1116106"/>
          </a:xfrm>
        </p:spPr>
        <p:txBody>
          <a:bodyPr/>
          <a:lstStyle/>
          <a:p>
            <a:r>
              <a:rPr lang="en-US" sz="4800" b="1" dirty="0"/>
              <a:t>REVIEW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371600"/>
            <a:ext cx="7543800" cy="1295400"/>
          </a:xfrm>
        </p:spPr>
        <p:txBody>
          <a:bodyPr>
            <a:normAutofit/>
          </a:bodyPr>
          <a:lstStyle/>
          <a:p>
            <a:r>
              <a:rPr lang="en-US" sz="2400" dirty="0"/>
              <a:t>What is the “Principle of Original Horizontality”?</a:t>
            </a:r>
          </a:p>
        </p:txBody>
      </p:sp>
      <p:pic>
        <p:nvPicPr>
          <p:cNvPr id="4" name="Picture 2" descr="http://www.library.csi.cuny.edu/dept/as/strat/Image21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0" y="2514600"/>
            <a:ext cx="7042922" cy="39624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020286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79294"/>
            <a:ext cx="7556313" cy="1116106"/>
          </a:xfrm>
        </p:spPr>
        <p:txBody>
          <a:bodyPr/>
          <a:lstStyle/>
          <a:p>
            <a:r>
              <a:rPr lang="en-US" sz="4800" b="1" dirty="0"/>
              <a:t>SNEAK PEAK….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half" idx="2"/>
          </p:nvPr>
        </p:nvSpPr>
        <p:spPr>
          <a:xfrm>
            <a:off x="5715000" y="2133600"/>
            <a:ext cx="3276600" cy="4267200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dirty="0"/>
              <a:t>Someone stole the cookies last night from the cookie jar.  The last person to leave was the thief.  Who was it?</a:t>
            </a:r>
          </a:p>
          <a:p>
            <a:r>
              <a:rPr lang="en-US" dirty="0"/>
              <a:t>The butler walks to work</a:t>
            </a:r>
          </a:p>
          <a:p>
            <a:r>
              <a:rPr lang="en-US" dirty="0"/>
              <a:t>The handyman rides a bike</a:t>
            </a:r>
          </a:p>
          <a:p>
            <a:r>
              <a:rPr lang="en-US" dirty="0"/>
              <a:t>The cook rides a motorcycle</a:t>
            </a:r>
          </a:p>
          <a:p>
            <a:r>
              <a:rPr lang="en-US" dirty="0"/>
              <a:t>The maid drives a car</a:t>
            </a:r>
          </a:p>
          <a:p>
            <a:r>
              <a:rPr lang="en-US" dirty="0"/>
              <a:t>The nephew has a seeing-eye dog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676400"/>
            <a:ext cx="5461117" cy="41148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33400" y="6172200"/>
            <a:ext cx="4817115" cy="46166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b="0" i="1" dirty="0"/>
              <a:t>How do you know?</a:t>
            </a:r>
          </a:p>
        </p:txBody>
      </p:sp>
    </p:spTree>
    <p:extLst>
      <p:ext uri="{BB962C8B-B14F-4D97-AF65-F5344CB8AC3E}">
        <p14:creationId xmlns:p14="http://schemas.microsoft.com/office/powerpoint/2010/main" val="3126398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0" y="4572000"/>
            <a:ext cx="9067800" cy="685800"/>
          </a:xfrm>
        </p:spPr>
        <p:txBody>
          <a:bodyPr>
            <a:noAutofit/>
          </a:bodyPr>
          <a:lstStyle/>
          <a:p>
            <a:pPr algn="ctr"/>
            <a:r>
              <a:rPr lang="en-US" sz="4000" b="1" dirty="0"/>
              <a:t>CROSS CUTTING RELATIONSHIPS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304800" y="5334000"/>
            <a:ext cx="8534400" cy="1295400"/>
          </a:xfrm>
        </p:spPr>
        <p:txBody>
          <a:bodyPr>
            <a:normAutofit/>
          </a:bodyPr>
          <a:lstStyle/>
          <a:p>
            <a:r>
              <a:rPr lang="en-US" b="1" dirty="0"/>
              <a:t>SES4. Students will understand how rock relationships and fossils are used to reconstruct the Earth’s past. </a:t>
            </a:r>
          </a:p>
          <a:p>
            <a:pPr marL="342900" indent="-342900">
              <a:buAutoNum type="alphaLcPeriod"/>
            </a:pPr>
            <a:r>
              <a:rPr lang="en-US" dirty="0"/>
              <a:t>Describe and apply principles of relative age (superposition, original horizontality, cross-cutting relations, and original lateral continuity) and describe how unconformities form. </a:t>
            </a:r>
          </a:p>
          <a:p>
            <a:pPr marL="342900" indent="-342900">
              <a:buAutoNum type="alphaLcPeriod"/>
            </a:pPr>
            <a:r>
              <a:rPr lang="en-US" dirty="0"/>
              <a:t>Interpret the geologic history of a succession of rocks and unconformities. </a:t>
            </a:r>
          </a:p>
          <a:p>
            <a:pPr marL="342900" indent="-342900">
              <a:buAutoNum type="alphaLcPeriod"/>
            </a:pPr>
            <a:endParaRPr lang="en-US" dirty="0"/>
          </a:p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762000"/>
            <a:ext cx="4016828" cy="312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44173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52400"/>
            <a:ext cx="7556313" cy="1116106"/>
          </a:xfrm>
        </p:spPr>
        <p:txBody>
          <a:bodyPr/>
          <a:lstStyle/>
          <a:p>
            <a:r>
              <a:rPr lang="en-US" sz="4800" b="1" dirty="0"/>
              <a:t>REVIEW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295399"/>
            <a:ext cx="5562600" cy="4572001"/>
          </a:xfrm>
        </p:spPr>
        <p:txBody>
          <a:bodyPr>
            <a:normAutofit/>
          </a:bodyPr>
          <a:lstStyle/>
          <a:p>
            <a:pPr marL="457200" indent="-457200"/>
            <a:r>
              <a:rPr lang="en-US" sz="3200" b="1" dirty="0"/>
              <a:t>Law of Superposition </a:t>
            </a:r>
            <a:r>
              <a:rPr lang="en-US" sz="2800" dirty="0"/>
              <a:t>- a principle holding that in a vertical sequence of </a:t>
            </a:r>
            <a:r>
              <a:rPr lang="en-US" sz="2800" dirty="0" err="1"/>
              <a:t>undeformed</a:t>
            </a:r>
            <a:r>
              <a:rPr lang="en-US" sz="2800" dirty="0"/>
              <a:t> </a:t>
            </a:r>
            <a:r>
              <a:rPr lang="en-US" sz="2800" b="1" dirty="0">
                <a:solidFill>
                  <a:srgbClr val="FF0000"/>
                </a:solidFill>
              </a:rPr>
              <a:t>sedimentary</a:t>
            </a:r>
            <a:r>
              <a:rPr lang="en-US" sz="2800" dirty="0"/>
              <a:t> rocks, the </a:t>
            </a:r>
            <a:r>
              <a:rPr lang="en-US" sz="2800" b="1" dirty="0">
                <a:solidFill>
                  <a:srgbClr val="FF0000"/>
                </a:solidFill>
              </a:rPr>
              <a:t>relative ages</a:t>
            </a:r>
            <a:r>
              <a:rPr lang="en-US" sz="2800" dirty="0"/>
              <a:t> of the rocks can be determined by their </a:t>
            </a:r>
            <a:r>
              <a:rPr lang="en-US" sz="2800" b="1" dirty="0">
                <a:solidFill>
                  <a:srgbClr val="FF0000"/>
                </a:solidFill>
              </a:rPr>
              <a:t>position in sequence</a:t>
            </a:r>
            <a:r>
              <a:rPr lang="en-US" sz="2800" dirty="0"/>
              <a:t>-oldest at the bottom followed by successively younger layers.</a:t>
            </a:r>
          </a:p>
          <a:p>
            <a:pPr marL="457200" indent="-457200"/>
            <a:endParaRPr lang="en-US" sz="32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0" y="2215662"/>
            <a:ext cx="2438400" cy="2813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86369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b="1" dirty="0"/>
              <a:t>REVIEW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7620000" cy="4572001"/>
          </a:xfrm>
        </p:spPr>
        <p:txBody>
          <a:bodyPr/>
          <a:lstStyle/>
          <a:p>
            <a:pPr marL="457200" lvl="0" indent="-457200"/>
            <a:r>
              <a:rPr lang="en-US" sz="3200" b="1" dirty="0"/>
              <a:t>Principle of Original Horizontality </a:t>
            </a:r>
            <a:r>
              <a:rPr lang="en-US" sz="2800" dirty="0"/>
              <a:t>- </a:t>
            </a:r>
            <a:r>
              <a:rPr lang="en-US" sz="2800" b="1" dirty="0">
                <a:solidFill>
                  <a:srgbClr val="FF0000"/>
                </a:solidFill>
              </a:rPr>
              <a:t>layers</a:t>
            </a:r>
            <a:r>
              <a:rPr lang="en-US" sz="2800" dirty="0"/>
              <a:t> of sediment ar</a:t>
            </a:r>
            <a:r>
              <a:rPr lang="en-US" sz="2800" b="1" dirty="0"/>
              <a:t>e</a:t>
            </a:r>
            <a:r>
              <a:rPr lang="en-US" sz="2800" dirty="0"/>
              <a:t> originally </a:t>
            </a:r>
            <a:r>
              <a:rPr lang="en-US" sz="2800" b="1" dirty="0">
                <a:solidFill>
                  <a:srgbClr val="FF0000"/>
                </a:solidFill>
              </a:rPr>
              <a:t>deposited horizontally </a:t>
            </a:r>
            <a:r>
              <a:rPr lang="en-US" sz="2800" dirty="0"/>
              <a:t>under the action of </a:t>
            </a:r>
            <a:r>
              <a:rPr lang="en-US" sz="2800" b="1" dirty="0">
                <a:solidFill>
                  <a:srgbClr val="FF0000"/>
                </a:solidFill>
              </a:rPr>
              <a:t>gravity</a:t>
            </a:r>
            <a:r>
              <a:rPr lang="en-US" sz="2800" dirty="0"/>
              <a:t>.</a:t>
            </a:r>
          </a:p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0" y="3276600"/>
            <a:ext cx="4267200" cy="32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96907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b="1" dirty="0"/>
              <a:t>REVIEW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7467600" cy="4572001"/>
          </a:xfrm>
        </p:spPr>
        <p:txBody>
          <a:bodyPr/>
          <a:lstStyle/>
          <a:p>
            <a:pPr marL="457200" indent="-457200"/>
            <a:r>
              <a:rPr lang="en-US" sz="3200" b="1" dirty="0"/>
              <a:t>Unconformities </a:t>
            </a:r>
            <a:r>
              <a:rPr lang="en-US" sz="2800" dirty="0"/>
              <a:t>- </a:t>
            </a:r>
            <a:r>
              <a:rPr lang="en-US" sz="2800" b="1" dirty="0">
                <a:solidFill>
                  <a:srgbClr val="FF0000"/>
                </a:solidFill>
              </a:rPr>
              <a:t>breaks</a:t>
            </a:r>
            <a:r>
              <a:rPr lang="en-US" sz="2800" dirty="0"/>
              <a:t> in a stratigraphic </a:t>
            </a:r>
            <a:r>
              <a:rPr lang="en-US" sz="2800" b="1" dirty="0">
                <a:solidFill>
                  <a:srgbClr val="FF0000"/>
                </a:solidFill>
              </a:rPr>
              <a:t>sequence</a:t>
            </a:r>
            <a:r>
              <a:rPr lang="en-US" sz="2800" dirty="0"/>
              <a:t> resulting from a change.</a:t>
            </a:r>
          </a:p>
          <a:p>
            <a:endParaRPr lang="en-US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1225" y="3276600"/>
            <a:ext cx="3992319" cy="30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696907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28600"/>
            <a:ext cx="7556313" cy="1116106"/>
          </a:xfrm>
        </p:spPr>
        <p:txBody>
          <a:bodyPr/>
          <a:lstStyle/>
          <a:p>
            <a:r>
              <a:rPr lang="en-US" sz="4400" b="1" dirty="0"/>
              <a:t>UNIFORMITARIANISM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8475" y="1676400"/>
            <a:ext cx="3844926" cy="4648200"/>
          </a:xfrm>
        </p:spPr>
        <p:txBody>
          <a:bodyPr>
            <a:normAutofit/>
          </a:bodyPr>
          <a:lstStyle/>
          <a:p>
            <a:r>
              <a:rPr lang="en-US" sz="2800" dirty="0"/>
              <a:t>The </a:t>
            </a:r>
            <a:r>
              <a:rPr lang="en-US" sz="2800" b="1" dirty="0">
                <a:solidFill>
                  <a:srgbClr val="FF0000"/>
                </a:solidFill>
              </a:rPr>
              <a:t>geological processes</a:t>
            </a:r>
            <a:r>
              <a:rPr lang="en-US" sz="2800" dirty="0"/>
              <a:t> that took place in the </a:t>
            </a:r>
            <a:r>
              <a:rPr lang="en-US" sz="2800" b="1" dirty="0">
                <a:solidFill>
                  <a:srgbClr val="FF0000"/>
                </a:solidFill>
              </a:rPr>
              <a:t>past</a:t>
            </a:r>
            <a:r>
              <a:rPr lang="en-US" sz="2800" dirty="0"/>
              <a:t> are generally </a:t>
            </a:r>
            <a:r>
              <a:rPr lang="en-US" sz="2800" b="1" dirty="0">
                <a:solidFill>
                  <a:srgbClr val="FF0000"/>
                </a:solidFill>
              </a:rPr>
              <a:t>similar</a:t>
            </a:r>
            <a:r>
              <a:rPr lang="en-US" sz="2800" dirty="0"/>
              <a:t> to those that occur </a:t>
            </a:r>
            <a:r>
              <a:rPr lang="en-US" sz="2800" b="1" dirty="0">
                <a:solidFill>
                  <a:srgbClr val="FF0000"/>
                </a:solidFill>
              </a:rPr>
              <a:t>now</a:t>
            </a:r>
            <a:r>
              <a:rPr lang="en-US" sz="2800" dirty="0"/>
              <a:t>.</a:t>
            </a:r>
          </a:p>
          <a:p>
            <a:r>
              <a:rPr lang="en-US" sz="2800" dirty="0"/>
              <a:t>The </a:t>
            </a:r>
            <a:r>
              <a:rPr lang="en-US" sz="2800" b="1" dirty="0">
                <a:solidFill>
                  <a:srgbClr val="FF0000"/>
                </a:solidFill>
              </a:rPr>
              <a:t>present</a:t>
            </a:r>
            <a:r>
              <a:rPr lang="en-US" sz="2800" dirty="0"/>
              <a:t> is not really </a:t>
            </a:r>
            <a:r>
              <a:rPr lang="en-US" sz="2800" b="1" dirty="0">
                <a:solidFill>
                  <a:srgbClr val="FF0000"/>
                </a:solidFill>
              </a:rPr>
              <a:t>different</a:t>
            </a:r>
            <a:r>
              <a:rPr lang="en-US" sz="2800" dirty="0"/>
              <a:t> from most of the geological </a:t>
            </a:r>
            <a:r>
              <a:rPr lang="en-US" sz="2800" b="1" dirty="0">
                <a:solidFill>
                  <a:srgbClr val="FF0000"/>
                </a:solidFill>
              </a:rPr>
              <a:t>past</a:t>
            </a:r>
            <a:r>
              <a:rPr lang="en-US" sz="2800" dirty="0"/>
              <a:t>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21775" y="1981200"/>
            <a:ext cx="4288270" cy="27432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648200" y="5181600"/>
            <a:ext cx="4035420" cy="1200329"/>
          </a:xfrm>
          <a:prstGeom prst="rect">
            <a:avLst/>
          </a:prstGeom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This assumption is the key to interpreting the past.</a:t>
            </a:r>
          </a:p>
        </p:txBody>
      </p:sp>
    </p:spTree>
    <p:extLst>
      <p:ext uri="{BB962C8B-B14F-4D97-AF65-F5344CB8AC3E}">
        <p14:creationId xmlns:p14="http://schemas.microsoft.com/office/powerpoint/2010/main" val="28071385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28600"/>
            <a:ext cx="7556313" cy="1116106"/>
          </a:xfrm>
        </p:spPr>
        <p:txBody>
          <a:bodyPr/>
          <a:lstStyle/>
          <a:p>
            <a:r>
              <a:rPr lang="en-US" sz="4400" b="1" dirty="0"/>
              <a:t>UNIFORMITARIANISM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8475" y="1676400"/>
            <a:ext cx="3844926" cy="4648200"/>
          </a:xfrm>
        </p:spPr>
        <p:txBody>
          <a:bodyPr>
            <a:normAutofit/>
          </a:bodyPr>
          <a:lstStyle/>
          <a:p>
            <a:pPr marL="346075" indent="-346075"/>
            <a:r>
              <a:rPr lang="en-US" sz="2800" dirty="0"/>
              <a:t>The </a:t>
            </a:r>
            <a:r>
              <a:rPr lang="en-US" sz="2800" b="1" dirty="0">
                <a:solidFill>
                  <a:srgbClr val="FF0000"/>
                </a:solidFill>
              </a:rPr>
              <a:t>processes</a:t>
            </a:r>
            <a:r>
              <a:rPr lang="en-US" sz="2800" dirty="0"/>
              <a:t> we see at work today are the </a:t>
            </a:r>
            <a:r>
              <a:rPr lang="en-US" sz="2800" b="1" dirty="0">
                <a:solidFill>
                  <a:srgbClr val="FF0000"/>
                </a:solidFill>
              </a:rPr>
              <a:t>same</a:t>
            </a:r>
            <a:r>
              <a:rPr lang="en-US" sz="2800" dirty="0"/>
              <a:t> as the ones in the </a:t>
            </a:r>
            <a:r>
              <a:rPr lang="en-US" sz="2800" b="1" dirty="0">
                <a:solidFill>
                  <a:srgbClr val="FF0000"/>
                </a:solidFill>
              </a:rPr>
              <a:t>past</a:t>
            </a:r>
            <a:r>
              <a:rPr lang="en-US" sz="2800" dirty="0"/>
              <a:t>.</a:t>
            </a:r>
          </a:p>
          <a:p>
            <a:pPr marL="346075" indent="-346075"/>
            <a:r>
              <a:rPr lang="en-US" sz="2800" dirty="0"/>
              <a:t>Those </a:t>
            </a:r>
            <a:r>
              <a:rPr lang="en-US" sz="2800" b="1" dirty="0">
                <a:solidFill>
                  <a:srgbClr val="FF0000"/>
                </a:solidFill>
              </a:rPr>
              <a:t>processes</a:t>
            </a:r>
            <a:r>
              <a:rPr lang="en-US" sz="2800" dirty="0"/>
              <a:t> have </a:t>
            </a:r>
            <a:r>
              <a:rPr lang="en-US" sz="2800" b="1" dirty="0">
                <a:solidFill>
                  <a:srgbClr val="FF0000"/>
                </a:solidFill>
              </a:rPr>
              <a:t>shaped</a:t>
            </a:r>
            <a:r>
              <a:rPr lang="en-US" sz="2800" dirty="0"/>
              <a:t> the </a:t>
            </a:r>
            <a:r>
              <a:rPr lang="en-US" sz="2800" b="1" dirty="0">
                <a:solidFill>
                  <a:srgbClr val="FF0000"/>
                </a:solidFill>
              </a:rPr>
              <a:t>Earth</a:t>
            </a:r>
            <a:r>
              <a:rPr lang="en-US" sz="2800" dirty="0"/>
              <a:t> we now see over a 4.5 billion year history.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7756" y="2209800"/>
            <a:ext cx="4595812" cy="3249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40965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2332038" y="1200150"/>
            <a:ext cx="184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en-US" sz="2400" b="0">
              <a:latin typeface="Times" charset="0"/>
            </a:endParaRPr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39700"/>
            <a:ext cx="9144000" cy="699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2054" name="Rectangle 6" descr="Walnut"/>
          <p:cNvSpPr>
            <a:spLocks noChangeArrowheads="1"/>
          </p:cNvSpPr>
          <p:nvPr/>
        </p:nvSpPr>
        <p:spPr bwMode="auto">
          <a:xfrm>
            <a:off x="0" y="0"/>
            <a:ext cx="9144000" cy="31242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 sz="4400">
              <a:solidFill>
                <a:schemeClr val="bg1"/>
              </a:solidFill>
              <a:latin typeface="American Typewriter" charset="0"/>
            </a:endParaRPr>
          </a:p>
        </p:txBody>
      </p:sp>
      <p:sp>
        <p:nvSpPr>
          <p:cNvPr id="2055" name="Text Box 7"/>
          <p:cNvSpPr txBox="1">
            <a:spLocks noChangeArrowheads="1"/>
          </p:cNvSpPr>
          <p:nvPr/>
        </p:nvSpPr>
        <p:spPr bwMode="auto">
          <a:xfrm>
            <a:off x="1066800" y="0"/>
            <a:ext cx="7010400" cy="769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400" dirty="0">
                <a:solidFill>
                  <a:schemeClr val="accent3"/>
                </a:solidFill>
                <a:latin typeface="Arial Black" charset="0"/>
              </a:rPr>
              <a:t>UNIFORMITARIANISM</a:t>
            </a:r>
            <a:endParaRPr lang="en-US" sz="3200" dirty="0">
              <a:solidFill>
                <a:schemeClr val="accent3"/>
              </a:solidFill>
              <a:effectLst>
                <a:outerShdw blurRad="38100" dist="38100" dir="2700000" algn="tl">
                  <a:srgbClr val="DDDDDD"/>
                </a:outerShdw>
              </a:effectLst>
              <a:latin typeface="American Typewriter" charset="0"/>
            </a:endParaRPr>
          </a:p>
        </p:txBody>
      </p:sp>
      <p:sp>
        <p:nvSpPr>
          <p:cNvPr id="2056" name="Text Box 8"/>
          <p:cNvSpPr txBox="1">
            <a:spLocks noChangeArrowheads="1"/>
          </p:cNvSpPr>
          <p:nvPr/>
        </p:nvSpPr>
        <p:spPr bwMode="auto">
          <a:xfrm>
            <a:off x="304800" y="1676400"/>
            <a:ext cx="8382000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346075" indent="-346075">
              <a:spcBef>
                <a:spcPct val="50000"/>
              </a:spcBef>
              <a:buFont typeface="Wingdings" charset="0"/>
              <a:buChar char="q"/>
            </a:pPr>
            <a:r>
              <a:rPr lang="en-US" sz="2400" b="0" dirty="0">
                <a:solidFill>
                  <a:schemeClr val="accent3"/>
                </a:solidFill>
                <a:latin typeface="Arial Black" charset="0"/>
              </a:rPr>
              <a:t>Laws of nature </a:t>
            </a:r>
            <a:r>
              <a:rPr lang="en-US" sz="2400" b="0" dirty="0">
                <a:solidFill>
                  <a:srgbClr val="FF0000"/>
                </a:solidFill>
                <a:latin typeface="Arial Black" charset="0"/>
              </a:rPr>
              <a:t>DON</a:t>
            </a:r>
            <a:r>
              <a:rPr lang="ja-JP" altLang="en-US" sz="2400" b="0" dirty="0">
                <a:solidFill>
                  <a:srgbClr val="FF0000"/>
                </a:solidFill>
                <a:latin typeface="Arial"/>
              </a:rPr>
              <a:t>’</a:t>
            </a:r>
            <a:r>
              <a:rPr lang="en-US" sz="2400" b="0" dirty="0">
                <a:solidFill>
                  <a:srgbClr val="FF0000"/>
                </a:solidFill>
                <a:latin typeface="Arial Black" charset="0"/>
              </a:rPr>
              <a:t>T change with time</a:t>
            </a:r>
            <a:r>
              <a:rPr lang="en-US" sz="2400" b="0" dirty="0">
                <a:solidFill>
                  <a:schemeClr val="accent3"/>
                </a:solidFill>
                <a:latin typeface="Arial Black" charset="0"/>
              </a:rPr>
              <a:t>.</a:t>
            </a:r>
          </a:p>
          <a:p>
            <a:pPr marL="346075" indent="-346075">
              <a:spcBef>
                <a:spcPct val="50000"/>
              </a:spcBef>
              <a:buFont typeface="Wingdings" charset="0"/>
              <a:buChar char="q"/>
            </a:pPr>
            <a:r>
              <a:rPr lang="en-US" sz="2400" b="0" dirty="0">
                <a:solidFill>
                  <a:schemeClr val="accent3"/>
                </a:solidFill>
                <a:latin typeface="Arial Black" charset="0"/>
              </a:rPr>
              <a:t>Past events are explained and estimated by modern processes.</a:t>
            </a:r>
          </a:p>
        </p:txBody>
      </p:sp>
      <p:sp>
        <p:nvSpPr>
          <p:cNvPr id="2057" name="Text Box 9"/>
          <p:cNvSpPr txBox="1">
            <a:spLocks noChangeArrowheads="1"/>
          </p:cNvSpPr>
          <p:nvPr/>
        </p:nvSpPr>
        <p:spPr bwMode="auto">
          <a:xfrm>
            <a:off x="5080" y="895350"/>
            <a:ext cx="91440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 dirty="0">
                <a:solidFill>
                  <a:schemeClr val="accent3"/>
                </a:solidFill>
                <a:latin typeface="Arial Black" charset="0"/>
              </a:rPr>
              <a:t>The </a:t>
            </a:r>
            <a:r>
              <a:rPr lang="en-US" sz="2800" u="sng" dirty="0">
                <a:solidFill>
                  <a:srgbClr val="FF0000"/>
                </a:solidFill>
                <a:latin typeface="Arial Black" charset="0"/>
              </a:rPr>
              <a:t>Present</a:t>
            </a:r>
            <a:r>
              <a:rPr lang="en-US" sz="2800" dirty="0">
                <a:solidFill>
                  <a:schemeClr val="accent3"/>
                </a:solidFill>
                <a:latin typeface="Arial Black" charset="0"/>
              </a:rPr>
              <a:t> is the </a:t>
            </a:r>
            <a:r>
              <a:rPr lang="en-US" sz="2800" u="sng" dirty="0">
                <a:solidFill>
                  <a:srgbClr val="FF0000"/>
                </a:solidFill>
                <a:latin typeface="Arial Black" charset="0"/>
              </a:rPr>
              <a:t>Key</a:t>
            </a:r>
            <a:r>
              <a:rPr lang="en-US" sz="2800" dirty="0">
                <a:solidFill>
                  <a:schemeClr val="accent3"/>
                </a:solidFill>
                <a:latin typeface="Arial Black" charset="0"/>
              </a:rPr>
              <a:t> to the </a:t>
            </a:r>
            <a:r>
              <a:rPr lang="en-US" sz="2800" u="sng" dirty="0">
                <a:solidFill>
                  <a:srgbClr val="FF0000"/>
                </a:solidFill>
                <a:latin typeface="Arial Black" charset="0"/>
              </a:rPr>
              <a:t>Past</a:t>
            </a:r>
            <a:endParaRPr lang="en-US" sz="2800" dirty="0">
              <a:solidFill>
                <a:schemeClr val="accent3"/>
              </a:solidFill>
              <a:effectDag name="">
                <a:cont type="tree" name="">
                  <a:effect ref="fillLine"/>
                  <a:outerShdw dist="38100" dir="13500000" algn="br">
                    <a:srgbClr val="FFFFFF"/>
                  </a:outerShdw>
                </a:cont>
                <a:cont type="tree" name="">
                  <a:effect ref="fillLine"/>
                  <a:outerShdw dist="38100" dir="2700000" algn="tl">
                    <a:srgbClr val="999999"/>
                  </a:outerShdw>
                </a:cont>
                <a:effect ref="fillLine"/>
              </a:effectDag>
              <a:latin typeface="Arial Black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79294"/>
            <a:ext cx="7556313" cy="1116106"/>
          </a:xfrm>
        </p:spPr>
        <p:txBody>
          <a:bodyPr/>
          <a:lstStyle/>
          <a:p>
            <a:r>
              <a:rPr lang="en-US" b="1" dirty="0"/>
              <a:t>LAW OF LATERAL CONTINUITY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4419600"/>
            <a:ext cx="8610600" cy="2286000"/>
          </a:xfrm>
        </p:spPr>
        <p:txBody>
          <a:bodyPr>
            <a:noAutofit/>
          </a:bodyPr>
          <a:lstStyle/>
          <a:p>
            <a:r>
              <a:rPr lang="en-US" sz="2800" dirty="0"/>
              <a:t>When </a:t>
            </a:r>
            <a:r>
              <a:rPr lang="en-US" sz="2800" b="1" dirty="0">
                <a:solidFill>
                  <a:srgbClr val="FF0000"/>
                </a:solidFill>
              </a:rPr>
              <a:t>layers</a:t>
            </a:r>
            <a:r>
              <a:rPr lang="en-US" sz="2800" dirty="0"/>
              <a:t> of sediment are </a:t>
            </a:r>
            <a:r>
              <a:rPr lang="en-US" sz="2800" b="1" dirty="0">
                <a:solidFill>
                  <a:srgbClr val="FF0000"/>
                </a:solidFill>
              </a:rPr>
              <a:t>deposited,</a:t>
            </a:r>
            <a:r>
              <a:rPr lang="en-US" sz="2800" dirty="0"/>
              <a:t> they </a:t>
            </a:r>
            <a:r>
              <a:rPr lang="en-US" sz="2800" b="1" dirty="0">
                <a:solidFill>
                  <a:srgbClr val="FF0000"/>
                </a:solidFill>
              </a:rPr>
              <a:t>spread outward </a:t>
            </a:r>
            <a:r>
              <a:rPr lang="en-US" sz="2800" dirty="0"/>
              <a:t>in all directions.</a:t>
            </a:r>
          </a:p>
          <a:p>
            <a:r>
              <a:rPr lang="en-US" sz="2800" dirty="0"/>
              <a:t>They will either </a:t>
            </a:r>
            <a:r>
              <a:rPr lang="en-US" sz="2800" b="1" dirty="0">
                <a:solidFill>
                  <a:srgbClr val="FF0000"/>
                </a:solidFill>
              </a:rPr>
              <a:t>thin out </a:t>
            </a:r>
            <a:r>
              <a:rPr lang="en-US" sz="2800" dirty="0"/>
              <a:t>due to lack of material or hit a </a:t>
            </a:r>
            <a:r>
              <a:rPr lang="en-US" sz="2800" b="1" dirty="0">
                <a:solidFill>
                  <a:srgbClr val="FF0000"/>
                </a:solidFill>
              </a:rPr>
              <a:t>barrier</a:t>
            </a:r>
            <a:r>
              <a:rPr lang="en-US" sz="2800" dirty="0"/>
              <a:t>.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1066800"/>
            <a:ext cx="7266015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2676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79294"/>
            <a:ext cx="7556313" cy="1116106"/>
          </a:xfrm>
        </p:spPr>
        <p:txBody>
          <a:bodyPr/>
          <a:lstStyle/>
          <a:p>
            <a:r>
              <a:rPr lang="en-US" b="1" dirty="0"/>
              <a:t>LAW OF LATERAL CONTINUITY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5049931"/>
            <a:ext cx="8610600" cy="1447800"/>
          </a:xfrm>
        </p:spPr>
        <p:txBody>
          <a:bodyPr>
            <a:noAutofit/>
          </a:bodyPr>
          <a:lstStyle/>
          <a:p>
            <a:pPr marL="346075" indent="-346075"/>
            <a:r>
              <a:rPr lang="en-US" sz="2800" dirty="0">
                <a:solidFill>
                  <a:schemeClr val="accent3"/>
                </a:solidFill>
              </a:rPr>
              <a:t>When a </a:t>
            </a:r>
            <a:r>
              <a:rPr lang="en-US" sz="2800" b="1" dirty="0">
                <a:solidFill>
                  <a:srgbClr val="FF0000"/>
                </a:solidFill>
              </a:rPr>
              <a:t>valley cuts </a:t>
            </a:r>
            <a:r>
              <a:rPr lang="en-US" sz="2800" dirty="0">
                <a:solidFill>
                  <a:schemeClr val="accent3"/>
                </a:solidFill>
              </a:rPr>
              <a:t>through sedimentary layers, it can be assumed that the rocks on </a:t>
            </a:r>
            <a:r>
              <a:rPr lang="en-US" sz="2800" b="1" dirty="0">
                <a:solidFill>
                  <a:srgbClr val="FF0000"/>
                </a:solidFill>
              </a:rPr>
              <a:t>either side </a:t>
            </a:r>
            <a:r>
              <a:rPr lang="en-US" sz="2800" dirty="0">
                <a:solidFill>
                  <a:schemeClr val="accent3"/>
                </a:solidFill>
              </a:rPr>
              <a:t>of the valley were </a:t>
            </a:r>
            <a:r>
              <a:rPr lang="en-US" sz="2800" b="1" dirty="0">
                <a:solidFill>
                  <a:srgbClr val="FF0000"/>
                </a:solidFill>
              </a:rPr>
              <a:t>originally continuous</a:t>
            </a:r>
            <a:r>
              <a:rPr lang="en-US" sz="2800" dirty="0">
                <a:solidFill>
                  <a:schemeClr val="accent3"/>
                </a:solidFill>
              </a:rPr>
              <a:t>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938212"/>
            <a:ext cx="3545457" cy="328136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3200" y="1047750"/>
            <a:ext cx="2438400" cy="3048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82466" y="2867407"/>
            <a:ext cx="3362325" cy="2114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63023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EBFA"/>
            </a:gs>
            <a:gs pos="30000">
              <a:srgbClr val="C4D6EB"/>
            </a:gs>
            <a:gs pos="60001">
              <a:srgbClr val="85C2FF"/>
            </a:gs>
            <a:gs pos="100000">
              <a:srgbClr val="5E9EF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 Box 2"/>
          <p:cNvSpPr txBox="1">
            <a:spLocks noChangeArrowheads="1"/>
          </p:cNvSpPr>
          <p:nvPr/>
        </p:nvSpPr>
        <p:spPr bwMode="auto">
          <a:xfrm>
            <a:off x="457200" y="152400"/>
            <a:ext cx="7696200" cy="144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400" dirty="0">
                <a:latin typeface="+mj-lt"/>
              </a:rPr>
              <a:t>LAW OF CROSS-CUTTING RELATIONSHIPS</a:t>
            </a:r>
          </a:p>
        </p:txBody>
      </p:sp>
      <p:sp>
        <p:nvSpPr>
          <p:cNvPr id="14339" name="Text Box 3"/>
          <p:cNvSpPr txBox="1">
            <a:spLocks noChangeArrowheads="1"/>
          </p:cNvSpPr>
          <p:nvPr/>
        </p:nvSpPr>
        <p:spPr bwMode="auto">
          <a:xfrm>
            <a:off x="545733" y="2108218"/>
            <a:ext cx="7891178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0" dirty="0">
                <a:latin typeface="Times" charset="0"/>
              </a:rPr>
              <a:t>Any feature that </a:t>
            </a:r>
            <a:r>
              <a:rPr lang="en-US" sz="2800" dirty="0">
                <a:solidFill>
                  <a:srgbClr val="FF0000"/>
                </a:solidFill>
                <a:latin typeface="Times" charset="0"/>
              </a:rPr>
              <a:t>cuts</a:t>
            </a:r>
            <a:r>
              <a:rPr lang="en-US" sz="2800" b="0" dirty="0">
                <a:latin typeface="Times" charset="0"/>
              </a:rPr>
              <a:t> </a:t>
            </a:r>
            <a:r>
              <a:rPr lang="en-US" sz="2800" dirty="0">
                <a:solidFill>
                  <a:srgbClr val="FF0000"/>
                </a:solidFill>
                <a:latin typeface="Times" charset="0"/>
              </a:rPr>
              <a:t>across</a:t>
            </a:r>
            <a:r>
              <a:rPr lang="en-US" sz="2800" b="0" dirty="0">
                <a:latin typeface="Times" charset="0"/>
              </a:rPr>
              <a:t> a rock or layer of sediment is </a:t>
            </a:r>
            <a:r>
              <a:rPr lang="en-US" sz="2800" dirty="0">
                <a:solidFill>
                  <a:srgbClr val="FF0000"/>
                </a:solidFill>
                <a:latin typeface="Times" charset="0"/>
              </a:rPr>
              <a:t>younger</a:t>
            </a:r>
            <a:r>
              <a:rPr lang="en-US" sz="2800" b="0" dirty="0">
                <a:latin typeface="Times" charset="0"/>
              </a:rPr>
              <a:t> than the rock or layer it cuts.</a:t>
            </a:r>
          </a:p>
        </p:txBody>
      </p:sp>
      <p:pic>
        <p:nvPicPr>
          <p:cNvPr id="14340" name="Picture 4" descr="image00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6222" y="3429000"/>
            <a:ext cx="5410200" cy="3281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341" name="WordArt 5"/>
          <p:cNvSpPr>
            <a:spLocks noChangeArrowheads="1" noChangeShapeType="1" noTextEdit="1"/>
          </p:cNvSpPr>
          <p:nvPr/>
        </p:nvSpPr>
        <p:spPr bwMode="auto">
          <a:xfrm rot="19319893">
            <a:off x="1828800" y="3886200"/>
            <a:ext cx="2336800" cy="94297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SlantUp">
              <a:avLst>
                <a:gd name="adj" fmla="val 55556"/>
              </a:avLst>
            </a:prstTxWarp>
          </a:bodyPr>
          <a:lstStyle/>
          <a:p>
            <a:pPr algn="ctr"/>
            <a:r>
              <a:rPr lang="en-US" sz="28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AbcKids"/>
                <a:ea typeface="AbcKids"/>
                <a:cs typeface="AbcKids"/>
              </a:rPr>
              <a:t>youngest layer</a:t>
            </a:r>
          </a:p>
        </p:txBody>
      </p:sp>
      <p:sp>
        <p:nvSpPr>
          <p:cNvPr id="14342" name="Rectangle 6"/>
          <p:cNvSpPr>
            <a:spLocks noChangeArrowheads="1"/>
          </p:cNvSpPr>
          <p:nvPr/>
        </p:nvSpPr>
        <p:spPr bwMode="auto">
          <a:xfrm rot="2090237">
            <a:off x="3352800" y="3886200"/>
            <a:ext cx="152400" cy="1066800"/>
          </a:xfrm>
          <a:prstGeom prst="rect">
            <a:avLst/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0962915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43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3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9" grpId="0"/>
      <p:bldP spid="1434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02" name="Picture 2" descr="r 2                                                            0001D934Macintosh HD                   BE71B8AC: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371600"/>
            <a:ext cx="8001000" cy="541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403" name="Rectangle 3"/>
          <p:cNvSpPr>
            <a:spLocks noChangeArrowheads="1"/>
          </p:cNvSpPr>
          <p:nvPr/>
        </p:nvSpPr>
        <p:spPr bwMode="auto">
          <a:xfrm>
            <a:off x="419100" y="152400"/>
            <a:ext cx="7696200" cy="144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sz="4400" dirty="0">
                <a:latin typeface="+mj-lt"/>
              </a:rPr>
              <a:t>EXAMPLE OF CROSS-CUTTING</a:t>
            </a:r>
            <a:r>
              <a:rPr lang="en-US" sz="4000" dirty="0">
                <a:latin typeface="+mj-lt"/>
              </a:rPr>
              <a:t> </a:t>
            </a:r>
          </a:p>
        </p:txBody>
      </p:sp>
      <p:sp>
        <p:nvSpPr>
          <p:cNvPr id="102405" name="Rectangle 5"/>
          <p:cNvSpPr>
            <a:spLocks noChangeArrowheads="1"/>
          </p:cNvSpPr>
          <p:nvPr/>
        </p:nvSpPr>
        <p:spPr bwMode="auto">
          <a:xfrm>
            <a:off x="685800" y="1600200"/>
            <a:ext cx="7848600" cy="10890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102406" name="Text Box 6"/>
          <p:cNvSpPr txBox="1">
            <a:spLocks noChangeArrowheads="1"/>
          </p:cNvSpPr>
          <p:nvPr/>
        </p:nvSpPr>
        <p:spPr bwMode="auto">
          <a:xfrm>
            <a:off x="876300" y="1621175"/>
            <a:ext cx="8077200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dirty="0">
                <a:solidFill>
                  <a:srgbClr val="FF0000"/>
                </a:solidFill>
                <a:latin typeface="Times" charset="0"/>
              </a:rPr>
              <a:t>Intrusion</a:t>
            </a:r>
            <a:r>
              <a:rPr lang="en-US" sz="2800" b="0" dirty="0">
                <a:latin typeface="Times" charset="0"/>
              </a:rPr>
              <a:t> - igneous rock that forms when </a:t>
            </a:r>
            <a:r>
              <a:rPr lang="en-US" sz="2800" dirty="0">
                <a:solidFill>
                  <a:srgbClr val="FF0000"/>
                </a:solidFill>
                <a:latin typeface="Times" charset="0"/>
              </a:rPr>
              <a:t>magma</a:t>
            </a:r>
            <a:r>
              <a:rPr lang="en-US" sz="2800" b="0" dirty="0">
                <a:latin typeface="Times" charset="0"/>
              </a:rPr>
              <a:t> </a:t>
            </a:r>
            <a:r>
              <a:rPr lang="en-US" sz="2800" dirty="0">
                <a:solidFill>
                  <a:srgbClr val="FF0000"/>
                </a:solidFill>
                <a:latin typeface="Times" charset="0"/>
              </a:rPr>
              <a:t>squeezes</a:t>
            </a:r>
            <a:r>
              <a:rPr lang="en-US" sz="2800" b="0" dirty="0">
                <a:latin typeface="Times" charset="0"/>
              </a:rPr>
              <a:t> between existing rock and </a:t>
            </a:r>
            <a:r>
              <a:rPr lang="en-US" sz="2800" dirty="0">
                <a:solidFill>
                  <a:srgbClr val="FF0000"/>
                </a:solidFill>
                <a:latin typeface="Times" charset="0"/>
              </a:rPr>
              <a:t>hardens</a:t>
            </a:r>
            <a:r>
              <a:rPr lang="en-US" sz="2800" b="0" dirty="0">
                <a:latin typeface="Times" charset="0"/>
              </a:rPr>
              <a:t>.</a:t>
            </a:r>
          </a:p>
        </p:txBody>
      </p:sp>
      <p:sp>
        <p:nvSpPr>
          <p:cNvPr id="102407" name="Oval 7"/>
          <p:cNvSpPr>
            <a:spLocks noChangeArrowheads="1"/>
          </p:cNvSpPr>
          <p:nvPr/>
        </p:nvSpPr>
        <p:spPr bwMode="auto">
          <a:xfrm>
            <a:off x="5867400" y="3733800"/>
            <a:ext cx="1676400" cy="2362200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2408" name="Oval 8"/>
          <p:cNvSpPr>
            <a:spLocks noChangeArrowheads="1"/>
          </p:cNvSpPr>
          <p:nvPr/>
        </p:nvSpPr>
        <p:spPr bwMode="auto">
          <a:xfrm>
            <a:off x="3581400" y="3657600"/>
            <a:ext cx="1676400" cy="2362200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4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4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0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"/>
            <a:ext cx="7556313" cy="1116106"/>
          </a:xfrm>
        </p:spPr>
        <p:txBody>
          <a:bodyPr/>
          <a:lstStyle/>
          <a:p>
            <a:r>
              <a:rPr lang="en-US" sz="4400" b="1" dirty="0">
                <a:solidFill>
                  <a:schemeClr val="accent3"/>
                </a:solidFill>
              </a:rPr>
              <a:t>WHAT IS THE ORDER?</a:t>
            </a:r>
            <a:br>
              <a:rPr lang="en-US" dirty="0">
                <a:solidFill>
                  <a:schemeClr val="accent3"/>
                </a:solidFill>
              </a:rPr>
            </a:br>
            <a:r>
              <a:rPr lang="en-US" b="1" dirty="0">
                <a:solidFill>
                  <a:schemeClr val="accent3"/>
                </a:solidFill>
              </a:rPr>
              <a:t>(Oldest to Youngest)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1447800"/>
            <a:ext cx="6629400" cy="5058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46689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7" name="Rectangle 3"/>
          <p:cNvSpPr>
            <a:spLocks noChangeArrowheads="1"/>
          </p:cNvSpPr>
          <p:nvPr/>
        </p:nvSpPr>
        <p:spPr bwMode="auto">
          <a:xfrm>
            <a:off x="381000" y="304800"/>
            <a:ext cx="7086600" cy="144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sz="4400" dirty="0">
                <a:latin typeface="+mj-lt"/>
              </a:rPr>
              <a:t>EXAMPLE OF CROSS-CUTTING </a:t>
            </a:r>
          </a:p>
        </p:txBody>
      </p:sp>
      <p:sp>
        <p:nvSpPr>
          <p:cNvPr id="103436" name="Text Box 12"/>
          <p:cNvSpPr txBox="1">
            <a:spLocks noChangeArrowheads="1"/>
          </p:cNvSpPr>
          <p:nvPr/>
        </p:nvSpPr>
        <p:spPr bwMode="auto">
          <a:xfrm>
            <a:off x="871537" y="1873250"/>
            <a:ext cx="7150269" cy="52629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Times" charset="0"/>
              </a:rPr>
              <a:t>Faults, joints, tilts, and veins </a:t>
            </a:r>
            <a:r>
              <a:rPr lang="en-US" sz="2800" b="0" dirty="0">
                <a:latin typeface="Times" charset="0"/>
              </a:rPr>
              <a:t>also follow the </a:t>
            </a:r>
          </a:p>
          <a:p>
            <a:r>
              <a:rPr lang="en-US" sz="2800" b="0" dirty="0">
                <a:latin typeface="Times" charset="0"/>
              </a:rPr>
              <a:t>law of cross--cutting relationships.</a:t>
            </a:r>
          </a:p>
          <a:p>
            <a:endParaRPr lang="en-US" sz="2800" b="0" dirty="0">
              <a:latin typeface="Times" charset="0"/>
            </a:endParaRPr>
          </a:p>
          <a:p>
            <a:endParaRPr lang="en-US" sz="2800" b="0" dirty="0">
              <a:latin typeface="Times" charset="0"/>
            </a:endParaRPr>
          </a:p>
          <a:p>
            <a:endParaRPr lang="en-US" sz="2800" b="0" dirty="0">
              <a:latin typeface="Times" charset="0"/>
            </a:endParaRPr>
          </a:p>
          <a:p>
            <a:endParaRPr lang="en-US" sz="2800" b="0" dirty="0">
              <a:latin typeface="Times" charset="0"/>
            </a:endParaRPr>
          </a:p>
          <a:p>
            <a:endParaRPr lang="en-US" sz="2800" b="0" dirty="0">
              <a:latin typeface="Times" charset="0"/>
            </a:endParaRPr>
          </a:p>
          <a:p>
            <a:endParaRPr lang="en-US" sz="2800" b="0" dirty="0">
              <a:latin typeface="Times" charset="0"/>
            </a:endParaRPr>
          </a:p>
          <a:p>
            <a:r>
              <a:rPr lang="en-US" sz="2800" b="0" dirty="0">
                <a:latin typeface="Times" panose="02020603050405020304" pitchFamily="18" charset="0"/>
                <a:cs typeface="Times" panose="02020603050405020304" pitchFamily="18" charset="0"/>
              </a:rPr>
              <a:t>The sedimentary rocks are </a:t>
            </a:r>
            <a:r>
              <a:rPr lang="en-US" sz="28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older</a:t>
            </a:r>
            <a:r>
              <a:rPr lang="en-US" sz="2800" b="0" dirty="0">
                <a:latin typeface="Times" panose="02020603050405020304" pitchFamily="18" charset="0"/>
                <a:cs typeface="Times" panose="02020603050405020304" pitchFamily="18" charset="0"/>
              </a:rPr>
              <a:t> than the fault which cuts them because they had to be there </a:t>
            </a:r>
            <a:r>
              <a:rPr lang="en-US" sz="28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first before they could be faulted</a:t>
            </a:r>
            <a:r>
              <a:rPr lang="en-US" sz="2800" b="0" dirty="0">
                <a:latin typeface="Times" panose="02020603050405020304" pitchFamily="18" charset="0"/>
                <a:cs typeface="Times" panose="02020603050405020304" pitchFamily="18" charset="0"/>
              </a:rPr>
              <a:t>.</a:t>
            </a:r>
          </a:p>
          <a:p>
            <a:endParaRPr lang="en-US" sz="2800" dirty="0">
              <a:latin typeface="Times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1800" y="3092450"/>
            <a:ext cx="3019425" cy="2057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34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34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34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34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343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343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228600"/>
            <a:ext cx="7556313" cy="1116106"/>
          </a:xfrm>
        </p:spPr>
        <p:txBody>
          <a:bodyPr/>
          <a:lstStyle/>
          <a:p>
            <a:r>
              <a:rPr lang="en-US" sz="4400" b="1" dirty="0"/>
              <a:t>WHAT IS THE ORDER?</a:t>
            </a:r>
            <a:br>
              <a:rPr lang="en-US" b="1" dirty="0"/>
            </a:br>
            <a:r>
              <a:rPr lang="en-US" b="1" dirty="0"/>
              <a:t> (Oldest to Youngest)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1981200"/>
            <a:ext cx="8695724" cy="3785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569601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64054"/>
            <a:ext cx="7556313" cy="1116106"/>
          </a:xfrm>
        </p:spPr>
        <p:txBody>
          <a:bodyPr/>
          <a:lstStyle/>
          <a:p>
            <a:r>
              <a:rPr lang="en-US" sz="4800" b="1" dirty="0">
                <a:solidFill>
                  <a:schemeClr val="accent3"/>
                </a:solidFill>
              </a:rPr>
              <a:t>CONTACT METAMORPHISM</a:t>
            </a:r>
            <a:r>
              <a:rPr lang="en-US" dirty="0"/>
              <a:t>	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05000"/>
            <a:ext cx="7848600" cy="38862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800" dirty="0"/>
              <a:t>When </a:t>
            </a:r>
            <a:r>
              <a:rPr lang="en-US" sz="2800" b="1" dirty="0">
                <a:solidFill>
                  <a:srgbClr val="FF0000"/>
                </a:solidFill>
              </a:rPr>
              <a:t>Igneous</a:t>
            </a:r>
            <a:r>
              <a:rPr lang="en-US" sz="2800" dirty="0"/>
              <a:t> rock comes in </a:t>
            </a:r>
            <a:r>
              <a:rPr lang="en-US" sz="2800" b="1" dirty="0">
                <a:solidFill>
                  <a:srgbClr val="FF0000"/>
                </a:solidFill>
              </a:rPr>
              <a:t>contact</a:t>
            </a:r>
            <a:r>
              <a:rPr lang="en-US" sz="2800" dirty="0"/>
              <a:t> with other rock, the heat can “</a:t>
            </a:r>
            <a:r>
              <a:rPr lang="en-US" sz="2800" b="1" dirty="0">
                <a:solidFill>
                  <a:srgbClr val="FF0000"/>
                </a:solidFill>
              </a:rPr>
              <a:t>cook</a:t>
            </a:r>
            <a:r>
              <a:rPr lang="en-US" sz="2800" dirty="0"/>
              <a:t>” the rock.  </a:t>
            </a:r>
          </a:p>
          <a:p>
            <a:pPr>
              <a:buNone/>
            </a:pPr>
            <a:r>
              <a:rPr lang="en-US" sz="2800" dirty="0"/>
              <a:t>This is called </a:t>
            </a:r>
            <a:r>
              <a:rPr lang="en-US" sz="2800" b="1" dirty="0">
                <a:solidFill>
                  <a:srgbClr val="FF0000"/>
                </a:solidFill>
              </a:rPr>
              <a:t>Contact Metamorphism</a:t>
            </a:r>
            <a:r>
              <a:rPr lang="en-US" sz="2800" dirty="0"/>
              <a:t> because hot magma changes when it contacts a small area of metamorphic rock where it touches.  </a:t>
            </a:r>
          </a:p>
        </p:txBody>
      </p:sp>
      <p:pic>
        <p:nvPicPr>
          <p:cNvPr id="1028" name="Picture 4" descr="http://education-portal.com/cimages/videopreview/videopreview-small/contact_metamorphism_vs_regional_metamorphism_12036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14800" y="4572000"/>
            <a:ext cx="3777049" cy="2133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64054"/>
            <a:ext cx="7556313" cy="1116106"/>
          </a:xfrm>
        </p:spPr>
        <p:txBody>
          <a:bodyPr/>
          <a:lstStyle/>
          <a:p>
            <a:r>
              <a:rPr lang="en-US" sz="4800" b="1" dirty="0">
                <a:solidFill>
                  <a:schemeClr val="accent3"/>
                </a:solidFill>
              </a:rPr>
              <a:t>CONTACT METAMORPHISM</a:t>
            </a:r>
            <a:r>
              <a:rPr lang="en-US" dirty="0"/>
              <a:t>	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800225"/>
            <a:ext cx="4800600" cy="38862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800" dirty="0"/>
              <a:t>This is </a:t>
            </a:r>
            <a:r>
              <a:rPr lang="en-US" sz="2800" b="1" dirty="0">
                <a:solidFill>
                  <a:srgbClr val="FF0000"/>
                </a:solidFill>
              </a:rPr>
              <a:t>indicated</a:t>
            </a:r>
            <a:r>
              <a:rPr lang="en-US" sz="2800" dirty="0"/>
              <a:t> on cross section diagrams with little “</a:t>
            </a:r>
            <a:r>
              <a:rPr lang="en-US" sz="2800" b="1" dirty="0">
                <a:solidFill>
                  <a:srgbClr val="FF0000"/>
                </a:solidFill>
              </a:rPr>
              <a:t>whiskers</a:t>
            </a:r>
            <a:r>
              <a:rPr lang="en-US" sz="2800" dirty="0"/>
              <a:t>.” </a:t>
            </a:r>
          </a:p>
          <a:p>
            <a:pPr>
              <a:buNone/>
            </a:pPr>
            <a:r>
              <a:rPr lang="en-US" sz="2800" dirty="0"/>
              <a:t>It provides a clue – if there is contact metamorphism shown, the </a:t>
            </a:r>
            <a:r>
              <a:rPr lang="en-US" sz="2800" b="1" dirty="0">
                <a:solidFill>
                  <a:srgbClr val="FF0000"/>
                </a:solidFill>
              </a:rPr>
              <a:t>intrusion happened AFTER </a:t>
            </a:r>
            <a:r>
              <a:rPr lang="en-US" sz="2800" dirty="0"/>
              <a:t>the rock it touches formed.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86400" y="1600200"/>
            <a:ext cx="3000375" cy="489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6226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28600"/>
            <a:ext cx="7556313" cy="1116106"/>
          </a:xfrm>
        </p:spPr>
        <p:txBody>
          <a:bodyPr/>
          <a:lstStyle/>
          <a:p>
            <a:r>
              <a:rPr lang="en-US" sz="4400" b="1" dirty="0"/>
              <a:t>PUTTING IT ALL TOGETHER…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57800" y="1676400"/>
            <a:ext cx="3540126" cy="4343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Understanding….</a:t>
            </a:r>
          </a:p>
          <a:p>
            <a:r>
              <a:rPr lang="en-US" sz="2400" dirty="0"/>
              <a:t>Original Horizontality</a:t>
            </a:r>
          </a:p>
          <a:p>
            <a:r>
              <a:rPr lang="en-US" sz="2400" dirty="0"/>
              <a:t>Superposition</a:t>
            </a:r>
          </a:p>
          <a:p>
            <a:r>
              <a:rPr lang="en-US" sz="2400" dirty="0"/>
              <a:t>Cross Cutting Relationships</a:t>
            </a:r>
          </a:p>
          <a:p>
            <a:r>
              <a:rPr lang="en-US" sz="2400" dirty="0"/>
              <a:t>Unconformities</a:t>
            </a:r>
          </a:p>
          <a:p>
            <a:pPr marL="0" indent="0">
              <a:buNone/>
            </a:pPr>
            <a:r>
              <a:rPr lang="en-US" sz="2400" dirty="0"/>
              <a:t>We can interpret the geologic history.</a:t>
            </a:r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828800"/>
            <a:ext cx="4572000" cy="398221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57200" y="6096000"/>
            <a:ext cx="8229600" cy="46166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b="0" dirty="0"/>
              <a:t>What order did these events occur? (Oldest to youngest)</a:t>
            </a:r>
          </a:p>
        </p:txBody>
      </p:sp>
    </p:spTree>
    <p:extLst>
      <p:ext uri="{BB962C8B-B14F-4D97-AF65-F5344CB8AC3E}">
        <p14:creationId xmlns:p14="http://schemas.microsoft.com/office/powerpoint/2010/main" val="20781806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"/>
            <a:ext cx="7556313" cy="1116106"/>
          </a:xfrm>
        </p:spPr>
        <p:txBody>
          <a:bodyPr/>
          <a:lstStyle/>
          <a:p>
            <a:r>
              <a:rPr lang="en-US" sz="4800" b="1" dirty="0"/>
              <a:t>PRACTICE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5486400"/>
            <a:ext cx="8534400" cy="1173163"/>
          </a:xfrm>
        </p:spPr>
        <p:txBody>
          <a:bodyPr>
            <a:normAutofit fontScale="92500" lnSpcReduction="20000"/>
          </a:bodyPr>
          <a:lstStyle/>
          <a:p>
            <a:r>
              <a:rPr lang="en-US" sz="2400" dirty="0"/>
              <a:t>Put the events in order – oldest to youngest</a:t>
            </a:r>
          </a:p>
          <a:p>
            <a:r>
              <a:rPr lang="en-US" sz="2400" dirty="0"/>
              <a:t>How does the information about the type of rock help explain past events?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990600"/>
            <a:ext cx="8372475" cy="4408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221051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"/>
            <a:ext cx="7556313" cy="1116106"/>
          </a:xfrm>
        </p:spPr>
        <p:txBody>
          <a:bodyPr/>
          <a:lstStyle/>
          <a:p>
            <a:r>
              <a:rPr lang="en-US" sz="4800" b="1" dirty="0"/>
              <a:t>PRACTICE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5486400"/>
            <a:ext cx="7673787" cy="1173163"/>
          </a:xfrm>
        </p:spPr>
        <p:txBody>
          <a:bodyPr>
            <a:normAutofit lnSpcReduction="10000"/>
          </a:bodyPr>
          <a:lstStyle/>
          <a:p>
            <a:r>
              <a:rPr lang="en-US" dirty="0"/>
              <a:t>Put the events in order – oldest to youngest</a:t>
            </a:r>
          </a:p>
          <a:p>
            <a:r>
              <a:rPr lang="en-US" dirty="0"/>
              <a:t>How does the information about the type of rock help explain past events?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990600"/>
            <a:ext cx="8685284" cy="4364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820424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52400"/>
            <a:ext cx="7556313" cy="1116106"/>
          </a:xfrm>
        </p:spPr>
        <p:txBody>
          <a:bodyPr/>
          <a:lstStyle/>
          <a:p>
            <a:r>
              <a:rPr lang="en-US" sz="4800" b="1" dirty="0"/>
              <a:t>PRACTICE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295400"/>
            <a:ext cx="7521387" cy="2133600"/>
          </a:xfrm>
        </p:spPr>
        <p:txBody>
          <a:bodyPr>
            <a:normAutofit fontScale="92500"/>
          </a:bodyPr>
          <a:lstStyle/>
          <a:p>
            <a:r>
              <a:rPr lang="en-US" sz="2400" dirty="0"/>
              <a:t>Which type of rock is the youngest? How do you know?</a:t>
            </a:r>
          </a:p>
          <a:p>
            <a:r>
              <a:rPr lang="en-US" sz="2400" dirty="0"/>
              <a:t>How can you tell that crust movement has taken place?</a:t>
            </a:r>
          </a:p>
          <a:p>
            <a:r>
              <a:rPr lang="en-US" sz="2400" dirty="0"/>
              <a:t>What do the rock types tell you about the geologic history?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3429000"/>
            <a:ext cx="8466220" cy="3429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048000" y="4038600"/>
            <a:ext cx="45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B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020291" y="4641273"/>
            <a:ext cx="45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C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774529" y="4110411"/>
            <a:ext cx="45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209800" y="3926766"/>
            <a:ext cx="45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438400" y="5167976"/>
            <a:ext cx="45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439937" y="5589494"/>
            <a:ext cx="45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F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441474" y="5809528"/>
            <a:ext cx="45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G</a:t>
            </a:r>
          </a:p>
        </p:txBody>
      </p:sp>
      <p:cxnSp>
        <p:nvCxnSpPr>
          <p:cNvPr id="15" name="Straight Arrow Connector 14"/>
          <p:cNvCxnSpPr/>
          <p:nvPr/>
        </p:nvCxnSpPr>
        <p:spPr>
          <a:xfrm>
            <a:off x="2514600" y="4269432"/>
            <a:ext cx="304800" cy="230833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>
            <a:cxnSpLocks/>
          </p:cNvCxnSpPr>
          <p:nvPr/>
        </p:nvCxnSpPr>
        <p:spPr>
          <a:xfrm flipH="1">
            <a:off x="4513665" y="4337995"/>
            <a:ext cx="333054" cy="155978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5238988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"/>
            <a:ext cx="7556313" cy="1116106"/>
          </a:xfrm>
        </p:spPr>
        <p:txBody>
          <a:bodyPr/>
          <a:lstStyle/>
          <a:p>
            <a:r>
              <a:rPr lang="en-US" sz="4400" b="1" dirty="0"/>
              <a:t>STRATIGRAPHY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268506"/>
            <a:ext cx="7502526" cy="46021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800" b="1" dirty="0"/>
              <a:t>Stratigraphy</a:t>
            </a:r>
            <a:r>
              <a:rPr lang="en-US" sz="2800" dirty="0"/>
              <a:t> is the </a:t>
            </a:r>
            <a:r>
              <a:rPr lang="en-US" sz="2800" b="1" dirty="0">
                <a:solidFill>
                  <a:srgbClr val="FF0000"/>
                </a:solidFill>
              </a:rPr>
              <a:t>analysis</a:t>
            </a:r>
            <a:r>
              <a:rPr lang="en-US" sz="2800" dirty="0"/>
              <a:t> of different </a:t>
            </a:r>
            <a:r>
              <a:rPr lang="en-US" sz="2800" b="1" dirty="0">
                <a:solidFill>
                  <a:srgbClr val="FF0000"/>
                </a:solidFill>
              </a:rPr>
              <a:t>rock formations </a:t>
            </a:r>
            <a:r>
              <a:rPr lang="en-US" sz="2800" dirty="0"/>
              <a:t>through time and changing environments. The </a:t>
            </a:r>
            <a:r>
              <a:rPr lang="en-US" sz="2800" b="1" dirty="0">
                <a:solidFill>
                  <a:srgbClr val="FF0000"/>
                </a:solidFill>
              </a:rPr>
              <a:t>sequence</a:t>
            </a:r>
            <a:r>
              <a:rPr lang="en-US" sz="2800" dirty="0"/>
              <a:t> of both the rocks and fossils provides </a:t>
            </a:r>
            <a:r>
              <a:rPr lang="en-US" sz="2800" b="1" dirty="0">
                <a:solidFill>
                  <a:srgbClr val="FF0000"/>
                </a:solidFill>
              </a:rPr>
              <a:t>information</a:t>
            </a:r>
            <a:r>
              <a:rPr lang="en-US" sz="2800" dirty="0"/>
              <a:t> on changing environments through time. 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657600" y="3840321"/>
            <a:ext cx="4124325" cy="283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49937179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"/>
            <a:ext cx="7556313" cy="1116106"/>
          </a:xfrm>
        </p:spPr>
        <p:txBody>
          <a:bodyPr/>
          <a:lstStyle/>
          <a:p>
            <a:r>
              <a:rPr lang="en-US" sz="4800" b="1" dirty="0"/>
              <a:t>REVIEW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4454526" cy="44497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800" b="1" dirty="0"/>
              <a:t>What is the correct sequence – oldest to youngest?</a:t>
            </a:r>
          </a:p>
          <a:p>
            <a:pPr>
              <a:buNone/>
            </a:pPr>
            <a:r>
              <a:rPr lang="en-US" sz="2400" b="1" dirty="0"/>
              <a:t>A.  </a:t>
            </a:r>
            <a:r>
              <a:rPr lang="en-US" sz="2400" dirty="0"/>
              <a:t>Q - P – M – H - K</a:t>
            </a:r>
          </a:p>
          <a:p>
            <a:pPr marL="457200" indent="-457200">
              <a:buNone/>
            </a:pPr>
            <a:r>
              <a:rPr lang="en-US" sz="2400" b="1" dirty="0"/>
              <a:t>B.  </a:t>
            </a:r>
            <a:r>
              <a:rPr lang="en-US" sz="2400" dirty="0"/>
              <a:t>Q – P – N – H – J</a:t>
            </a:r>
          </a:p>
          <a:p>
            <a:pPr>
              <a:buNone/>
            </a:pPr>
            <a:r>
              <a:rPr lang="en-US" sz="2400" b="1" dirty="0"/>
              <a:t>C.  </a:t>
            </a:r>
            <a:r>
              <a:rPr lang="en-US" sz="2400" dirty="0"/>
              <a:t>P – Q – M – J - K</a:t>
            </a:r>
          </a:p>
          <a:p>
            <a:pPr>
              <a:buNone/>
            </a:pPr>
            <a:r>
              <a:rPr lang="en-US" sz="2400" b="1" dirty="0"/>
              <a:t>D.  </a:t>
            </a:r>
            <a:r>
              <a:rPr lang="en-US" sz="2400" dirty="0"/>
              <a:t>Q – N – P – H - J</a:t>
            </a:r>
          </a:p>
        </p:txBody>
      </p:sp>
      <p:pic>
        <p:nvPicPr>
          <p:cNvPr id="2050" name="Picture 2" descr="http://www.rpdp.net/sciencetips_v3/images/e8c1/E8C1_clip_image00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67200" y="2438400"/>
            <a:ext cx="4572000" cy="4019178"/>
          </a:xfrm>
          <a:prstGeom prst="rect">
            <a:avLst/>
          </a:prstGeom>
          <a:noFill/>
        </p:spPr>
      </p:pic>
      <p:sp>
        <p:nvSpPr>
          <p:cNvPr id="4" name="Rectangle 3"/>
          <p:cNvSpPr/>
          <p:nvPr/>
        </p:nvSpPr>
        <p:spPr>
          <a:xfrm>
            <a:off x="381000" y="4572000"/>
            <a:ext cx="3048000" cy="6858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b="1"/>
              <a:t>TO DO</a:t>
            </a:r>
            <a:endParaRPr lang="en-US" sz="4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8474" y="1524000"/>
            <a:ext cx="7578726" cy="4602163"/>
          </a:xfrm>
        </p:spPr>
        <p:txBody>
          <a:bodyPr>
            <a:normAutofit/>
          </a:bodyPr>
          <a:lstStyle/>
          <a:p>
            <a:r>
              <a:rPr lang="en-US" sz="2800" dirty="0"/>
              <a:t>Look at the Michigan Basin.    Answer the questions.</a:t>
            </a:r>
          </a:p>
          <a:p>
            <a:r>
              <a:rPr lang="en-US" sz="2800" dirty="0"/>
              <a:t>Review #8 due tomorrow.</a:t>
            </a:r>
          </a:p>
        </p:txBody>
      </p:sp>
      <p:pic>
        <p:nvPicPr>
          <p:cNvPr id="4" name="Picture 1" descr="http://wsh060.westhills.wmich.edu/MichCarb/images/maps/michiganbasin-cross-bi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3209925"/>
            <a:ext cx="6109164" cy="364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49273851"/>
      </p:ext>
    </p:extLst>
  </p:cSld>
  <p:clrMapOvr>
    <a:masterClrMapping/>
  </p:clrMapOvr>
</p:sld>
</file>

<file path=ppt/theme/theme1.xml><?xml version="1.0" encoding="utf-8"?>
<a:theme xmlns:a="http://schemas.openxmlformats.org/drawingml/2006/main" name="Advantage">
  <a:themeElements>
    <a:clrScheme name="Capital">
      <a:dk1>
        <a:srgbClr val="000000"/>
      </a:dk1>
      <a:lt1>
        <a:srgbClr val="FFFFFF"/>
      </a:lt1>
      <a:dk2>
        <a:srgbClr val="6F6D5D"/>
      </a:dk2>
      <a:lt2>
        <a:srgbClr val="7C8F97"/>
      </a:lt2>
      <a:accent1>
        <a:srgbClr val="4B5A60"/>
      </a:accent1>
      <a:accent2>
        <a:srgbClr val="9C5238"/>
      </a:accent2>
      <a:accent3>
        <a:srgbClr val="504539"/>
      </a:accent3>
      <a:accent4>
        <a:srgbClr val="C1AD79"/>
      </a:accent4>
      <a:accent5>
        <a:srgbClr val="667559"/>
      </a:accent5>
      <a:accent6>
        <a:srgbClr val="BAD6AD"/>
      </a:accent6>
      <a:hlink>
        <a:srgbClr val="524A82"/>
      </a:hlink>
      <a:folHlink>
        <a:srgbClr val="8F9954"/>
      </a:folHlink>
    </a:clrScheme>
    <a:fontScheme name="Advantage">
      <a:majorFont>
        <a:latin typeface="Rockwell"/>
        <a:ea typeface=""/>
        <a:cs typeface=""/>
        <a:font script="Jpan" typeface="ＭＳ ゴシック"/>
        <a:font script="Hans" typeface="宋体"/>
        <a:font script="Hant" typeface="新細明體"/>
      </a:majorFont>
      <a:minorFont>
        <a:latin typeface="Rockwell"/>
        <a:ea typeface=""/>
        <a:cs typeface=""/>
        <a:font script="Jpan" typeface="ＭＳ ゴシック"/>
        <a:font script="Hans" typeface="宋体"/>
        <a:font script="Hant" typeface="新細明體"/>
      </a:minorFont>
    </a:fontScheme>
    <a:fmtScheme name="Advantage">
      <a: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40000"/>
                <a:alpha val="100000"/>
                <a:satMod val="150000"/>
                <a:lumMod val="100000"/>
              </a:schemeClr>
            </a:gs>
            <a:gs pos="100000">
              <a:schemeClr val="phClr">
                <a:tint val="70000"/>
                <a:shade val="100000"/>
                <a:alpha val="100000"/>
                <a:satMod val="200000"/>
                <a:lumMod val="100000"/>
              </a:schemeClr>
            </a:gs>
          </a:gsLst>
          <a:lin ang="6000000" scaled="1"/>
        </a:gradFill>
        <a:gradFill rotWithShape="1">
          <a:gsLst>
            <a:gs pos="0">
              <a:schemeClr val="phClr">
                <a:shade val="40000"/>
                <a:alpha val="100000"/>
                <a:satMod val="150000"/>
                <a:lumMod val="100000"/>
              </a:schemeClr>
            </a:gs>
            <a:gs pos="100000">
              <a:schemeClr val="phClr">
                <a:tint val="70000"/>
                <a:shade val="100000"/>
                <a:alpha val="100000"/>
                <a:satMod val="200000"/>
                <a:lumMod val="100000"/>
              </a:schemeClr>
            </a:gs>
          </a:gsLst>
          <a:lin ang="5400000" scaled="1"/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FFFFFF">
                <a:alpha val="75000"/>
              </a:srgbClr>
            </a:innerShdw>
            <a:outerShdw blurRad="63500" dist="25400" dir="5400000" rotWithShape="0">
              <a:srgbClr val="808080">
                <a:alpha val="75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twoPt" dir="tl">
              <a:rot lat="0" lon="0" rev="4500000"/>
            </a:lightRig>
          </a:scene3d>
          <a:sp3d>
            <a:bevelT w="635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1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Advantage.thmx</Template>
  <TotalTime>2246</TotalTime>
  <Words>786</Words>
  <Application>Microsoft Office PowerPoint</Application>
  <PresentationFormat>On-screen Show (4:3)</PresentationFormat>
  <Paragraphs>97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6" baseType="lpstr">
      <vt:lpstr>ＭＳ Ｐゴシック</vt:lpstr>
      <vt:lpstr>AbcKids</vt:lpstr>
      <vt:lpstr>American Typewriter</vt:lpstr>
      <vt:lpstr>Arial</vt:lpstr>
      <vt:lpstr>Arial Black</vt:lpstr>
      <vt:lpstr>Marker Felt</vt:lpstr>
      <vt:lpstr>Rockwell</vt:lpstr>
      <vt:lpstr>Times</vt:lpstr>
      <vt:lpstr>Wingdings</vt:lpstr>
      <vt:lpstr>Advantage</vt:lpstr>
      <vt:lpstr>DO NOW</vt:lpstr>
      <vt:lpstr>REVIEW</vt:lpstr>
      <vt:lpstr>SNEAK PEAK….</vt:lpstr>
      <vt:lpstr>CROSS CUTTING RELATIONSHIPS</vt:lpstr>
      <vt:lpstr>REVIEW</vt:lpstr>
      <vt:lpstr>REVIEW</vt:lpstr>
      <vt:lpstr>REVIEW</vt:lpstr>
      <vt:lpstr>UNIFORMITARIANISM</vt:lpstr>
      <vt:lpstr>UNIFORMITARIANISM</vt:lpstr>
      <vt:lpstr>PowerPoint Presentation</vt:lpstr>
      <vt:lpstr>LAW OF LATERAL CONTINUITY</vt:lpstr>
      <vt:lpstr>LAW OF LATERAL CONTINUITY</vt:lpstr>
      <vt:lpstr>PowerPoint Presentation</vt:lpstr>
      <vt:lpstr>PowerPoint Presentation</vt:lpstr>
      <vt:lpstr>WHAT IS THE ORDER? (Oldest to Youngest)</vt:lpstr>
      <vt:lpstr>PowerPoint Presentation</vt:lpstr>
      <vt:lpstr>WHAT IS THE ORDER?  (Oldest to Youngest)</vt:lpstr>
      <vt:lpstr>CONTACT METAMORPHISM </vt:lpstr>
      <vt:lpstr>CONTACT METAMORPHISM </vt:lpstr>
      <vt:lpstr>PUTTING IT ALL TOGETHER…</vt:lpstr>
      <vt:lpstr>PRACTICE</vt:lpstr>
      <vt:lpstr>PRACTICE</vt:lpstr>
      <vt:lpstr>PRACTICE</vt:lpstr>
      <vt:lpstr>STRATIGRAPHY</vt:lpstr>
      <vt:lpstr>REVIEW</vt:lpstr>
      <vt:lpstr>TO DO</vt:lpstr>
    </vt:vector>
  </TitlesOfParts>
  <Company>JPS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JPS JPS</dc:creator>
  <cp:lastModifiedBy>Nancy Brim</cp:lastModifiedBy>
  <cp:revision>58</cp:revision>
  <cp:lastPrinted>2005-11-15T15:00:19Z</cp:lastPrinted>
  <dcterms:created xsi:type="dcterms:W3CDTF">2005-11-10T18:54:50Z</dcterms:created>
  <dcterms:modified xsi:type="dcterms:W3CDTF">2017-01-30T01:00:03Z</dcterms:modified>
</cp:coreProperties>
</file>