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82" r:id="rId2"/>
    <p:sldId id="257" r:id="rId3"/>
    <p:sldId id="256" r:id="rId4"/>
    <p:sldId id="270" r:id="rId5"/>
    <p:sldId id="284" r:id="rId6"/>
    <p:sldId id="258" r:id="rId7"/>
    <p:sldId id="271" r:id="rId8"/>
    <p:sldId id="259" r:id="rId9"/>
    <p:sldId id="288" r:id="rId10"/>
    <p:sldId id="273" r:id="rId11"/>
    <p:sldId id="274" r:id="rId12"/>
    <p:sldId id="272" r:id="rId13"/>
    <p:sldId id="260" r:id="rId14"/>
    <p:sldId id="275" r:id="rId15"/>
    <p:sldId id="285" r:id="rId16"/>
    <p:sldId id="261" r:id="rId17"/>
    <p:sldId id="289" r:id="rId18"/>
    <p:sldId id="277" r:id="rId19"/>
    <p:sldId id="278" r:id="rId20"/>
    <p:sldId id="266" r:id="rId21"/>
    <p:sldId id="286" r:id="rId22"/>
    <p:sldId id="279" r:id="rId23"/>
    <p:sldId id="281" r:id="rId24"/>
    <p:sldId id="280" r:id="rId25"/>
    <p:sldId id="28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>
      <p:cViewPr varScale="1">
        <p:scale>
          <a:sx n="66" d="100"/>
          <a:sy n="66" d="100"/>
        </p:scale>
        <p:origin x="-8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6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A966B-8386-0942-B548-09C32B172F8F}" type="doc">
      <dgm:prSet loTypeId="urn:microsoft.com/office/officeart/2005/8/layout/pList2#1" loCatId="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17660CBE-C83E-614C-AE10-B1C71E3BD78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rtl="0"/>
          <a:r>
            <a:rPr lang="en-US" sz="2000" b="1" dirty="0">
              <a:solidFill>
                <a:srgbClr val="FF0000"/>
              </a:solidFill>
            </a:rPr>
            <a:t>Lignite</a:t>
          </a:r>
          <a:r>
            <a:rPr lang="en-US" sz="2000" dirty="0">
              <a:solidFill>
                <a:schemeClr val="tx1"/>
              </a:solidFill>
            </a:rPr>
            <a:t>  </a:t>
          </a:r>
        </a:p>
      </dgm:t>
    </dgm:pt>
    <dgm:pt modelId="{93345A55-ABF0-8849-AC5E-2002276638AB}" type="parTrans" cxnId="{E23F97D4-8ADC-AB42-A917-E92A71C1257C}">
      <dgm:prSet/>
      <dgm:spPr/>
      <dgm:t>
        <a:bodyPr/>
        <a:lstStyle/>
        <a:p>
          <a:endParaRPr lang="en-US"/>
        </a:p>
      </dgm:t>
    </dgm:pt>
    <dgm:pt modelId="{7B1AEBE4-C50F-7F4A-B226-80F700F6FC70}" type="sibTrans" cxnId="{E23F97D4-8ADC-AB42-A917-E92A71C1257C}">
      <dgm:prSet/>
      <dgm:spPr/>
      <dgm:t>
        <a:bodyPr/>
        <a:lstStyle/>
        <a:p>
          <a:endParaRPr lang="en-US"/>
        </a:p>
      </dgm:t>
    </dgm:pt>
    <dgm:pt modelId="{924315EC-C63B-7445-B9F6-93363F59556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Soft, brown, </a:t>
          </a:r>
        </a:p>
      </dgm:t>
    </dgm:pt>
    <dgm:pt modelId="{ABBAFE9D-DA17-6B46-AC38-AC2341E9D8BA}" type="parTrans" cxnId="{AF8A0822-A9EE-BA45-9D39-45ACE476124C}">
      <dgm:prSet/>
      <dgm:spPr/>
      <dgm:t>
        <a:bodyPr/>
        <a:lstStyle/>
        <a:p>
          <a:endParaRPr lang="en-US"/>
        </a:p>
      </dgm:t>
    </dgm:pt>
    <dgm:pt modelId="{10649187-E8D2-6D45-8FA7-B4290D957D95}" type="sibTrans" cxnId="{AF8A0822-A9EE-BA45-9D39-45ACE476124C}">
      <dgm:prSet/>
      <dgm:spPr/>
      <dgm:t>
        <a:bodyPr/>
        <a:lstStyle/>
        <a:p>
          <a:endParaRPr lang="en-US"/>
        </a:p>
      </dgm:t>
    </dgm:pt>
    <dgm:pt modelId="{CAFE0F38-EF14-F041-A0A5-D0BEAEFF834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Carbon content more than 55%</a:t>
          </a:r>
        </a:p>
      </dgm:t>
    </dgm:pt>
    <dgm:pt modelId="{8103C63C-4206-FC41-903C-DC857E20D90B}" type="parTrans" cxnId="{0F92E429-56BE-B74C-940B-8ED89C15EE51}">
      <dgm:prSet/>
      <dgm:spPr/>
      <dgm:t>
        <a:bodyPr/>
        <a:lstStyle/>
        <a:p>
          <a:endParaRPr lang="en-US"/>
        </a:p>
      </dgm:t>
    </dgm:pt>
    <dgm:pt modelId="{41AF09E8-98DF-D843-877D-EF76BD3D34E6}" type="sibTrans" cxnId="{0F92E429-56BE-B74C-940B-8ED89C15EE51}">
      <dgm:prSet/>
      <dgm:spPr/>
      <dgm:t>
        <a:bodyPr/>
        <a:lstStyle/>
        <a:p>
          <a:endParaRPr lang="en-US"/>
        </a:p>
      </dgm:t>
    </dgm:pt>
    <dgm:pt modelId="{87150680-0A3F-A944-B2FB-0D36EEEBFE7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9-17 million BTU/ton</a:t>
          </a:r>
        </a:p>
      </dgm:t>
    </dgm:pt>
    <dgm:pt modelId="{CD1F844E-4D99-B740-A288-03A5E2DE30F3}" type="parTrans" cxnId="{526A1701-C3ED-634E-A02C-7E0501F1A525}">
      <dgm:prSet/>
      <dgm:spPr/>
      <dgm:t>
        <a:bodyPr/>
        <a:lstStyle/>
        <a:p>
          <a:endParaRPr lang="en-US"/>
        </a:p>
      </dgm:t>
    </dgm:pt>
    <dgm:pt modelId="{9DC7B317-D4AF-0D4E-871B-222AE810ED9E}" type="sibTrans" cxnId="{526A1701-C3ED-634E-A02C-7E0501F1A525}">
      <dgm:prSet/>
      <dgm:spPr/>
      <dgm:t>
        <a:bodyPr/>
        <a:lstStyle/>
        <a:p>
          <a:endParaRPr lang="en-US"/>
        </a:p>
      </dgm:t>
    </dgm:pt>
    <dgm:pt modelId="{C97D5717-DD2A-3544-A349-3B7355E147BE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rtl="0"/>
          <a:r>
            <a:rPr lang="en-US" sz="1800" b="1" dirty="0">
              <a:solidFill>
                <a:srgbClr val="FF0000"/>
              </a:solidFill>
            </a:rPr>
            <a:t>Sub-Bituminous</a:t>
          </a:r>
          <a:endParaRPr lang="en-US" sz="1800" dirty="0">
            <a:solidFill>
              <a:schemeClr val="tx1"/>
            </a:solidFill>
          </a:endParaRPr>
        </a:p>
      </dgm:t>
    </dgm:pt>
    <dgm:pt modelId="{9E116D5A-F2E6-4A43-9974-1E620C77A612}" type="parTrans" cxnId="{91C913F3-F60D-1841-8DC3-CFF1DC47278D}">
      <dgm:prSet/>
      <dgm:spPr/>
      <dgm:t>
        <a:bodyPr/>
        <a:lstStyle/>
        <a:p>
          <a:endParaRPr lang="en-US"/>
        </a:p>
      </dgm:t>
    </dgm:pt>
    <dgm:pt modelId="{87FD2C0E-7EBD-814A-B5C6-7434E92EEEB2}" type="sibTrans" cxnId="{91C913F3-F60D-1841-8DC3-CFF1DC47278D}">
      <dgm:prSet/>
      <dgm:spPr/>
      <dgm:t>
        <a:bodyPr/>
        <a:lstStyle/>
        <a:p>
          <a:endParaRPr lang="en-US"/>
        </a:p>
      </dgm:t>
    </dgm:pt>
    <dgm:pt modelId="{85FD140C-B28F-424E-A925-9A9E2044BE3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Dull, black</a:t>
          </a:r>
        </a:p>
      </dgm:t>
    </dgm:pt>
    <dgm:pt modelId="{334AF11D-2D9D-A043-8075-D1FE62469699}" type="parTrans" cxnId="{BD90DCD8-D63A-5348-915C-9300C96D613F}">
      <dgm:prSet/>
      <dgm:spPr/>
      <dgm:t>
        <a:bodyPr/>
        <a:lstStyle/>
        <a:p>
          <a:endParaRPr lang="en-US"/>
        </a:p>
      </dgm:t>
    </dgm:pt>
    <dgm:pt modelId="{ADF96337-E028-044B-ACFB-D6DAF1DC979D}" type="sibTrans" cxnId="{BD90DCD8-D63A-5348-915C-9300C96D613F}">
      <dgm:prSet/>
      <dgm:spPr/>
      <dgm:t>
        <a:bodyPr/>
        <a:lstStyle/>
        <a:p>
          <a:endParaRPr lang="en-US"/>
        </a:p>
      </dgm:t>
    </dgm:pt>
    <dgm:pt modelId="{7108C48E-42B0-9344-8074-4E8B4303FE0D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Carbon content 55 – 60%</a:t>
          </a:r>
        </a:p>
      </dgm:t>
    </dgm:pt>
    <dgm:pt modelId="{B3313BA0-BC64-6348-9801-920EB3C6ABE5}" type="parTrans" cxnId="{6B71343D-CBC1-8A46-820E-55A9CAD4B66A}">
      <dgm:prSet/>
      <dgm:spPr/>
      <dgm:t>
        <a:bodyPr/>
        <a:lstStyle/>
        <a:p>
          <a:endParaRPr lang="en-US"/>
        </a:p>
      </dgm:t>
    </dgm:pt>
    <dgm:pt modelId="{E6441A6F-7946-B74B-859F-DBFDFC87F1B0}" type="sibTrans" cxnId="{6B71343D-CBC1-8A46-820E-55A9CAD4B66A}">
      <dgm:prSet/>
      <dgm:spPr/>
      <dgm:t>
        <a:bodyPr/>
        <a:lstStyle/>
        <a:p>
          <a:endParaRPr lang="en-US"/>
        </a:p>
      </dgm:t>
    </dgm:pt>
    <dgm:pt modelId="{4007E308-543E-1E42-AFAB-E74A410399B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16-24 million BTU/ton</a:t>
          </a:r>
        </a:p>
      </dgm:t>
    </dgm:pt>
    <dgm:pt modelId="{EF13279C-3782-EA47-A49B-AC3B09603FAC}" type="parTrans" cxnId="{54D366FF-6AC8-854B-A530-458DC3E37C62}">
      <dgm:prSet/>
      <dgm:spPr/>
      <dgm:t>
        <a:bodyPr/>
        <a:lstStyle/>
        <a:p>
          <a:endParaRPr lang="en-US"/>
        </a:p>
      </dgm:t>
    </dgm:pt>
    <dgm:pt modelId="{7D671B75-1DE4-B648-9313-C669101BFA81}" type="sibTrans" cxnId="{54D366FF-6AC8-854B-A530-458DC3E37C62}">
      <dgm:prSet/>
      <dgm:spPr/>
      <dgm:t>
        <a:bodyPr/>
        <a:lstStyle/>
        <a:p>
          <a:endParaRPr lang="en-US"/>
        </a:p>
      </dgm:t>
    </dgm:pt>
    <dgm:pt modelId="{40666FB4-7DF4-0743-BC28-23EF6052CB91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rtl="0"/>
          <a:r>
            <a:rPr lang="en-US" sz="1800" b="1" dirty="0">
              <a:solidFill>
                <a:srgbClr val="FF0000"/>
              </a:solidFill>
            </a:rPr>
            <a:t>Bituminous</a:t>
          </a:r>
        </a:p>
      </dgm:t>
    </dgm:pt>
    <dgm:pt modelId="{DA3EFCAB-4485-8948-936B-AD92167F6385}" type="parTrans" cxnId="{2E270AA5-0D3F-EC41-AD79-1FD1F97D5BD1}">
      <dgm:prSet/>
      <dgm:spPr/>
      <dgm:t>
        <a:bodyPr/>
        <a:lstStyle/>
        <a:p>
          <a:endParaRPr lang="en-US"/>
        </a:p>
      </dgm:t>
    </dgm:pt>
    <dgm:pt modelId="{71B61CF9-E0E9-E545-946B-9FD8006063F2}" type="sibTrans" cxnId="{2E270AA5-0D3F-EC41-AD79-1FD1F97D5BD1}">
      <dgm:prSet/>
      <dgm:spPr/>
      <dgm:t>
        <a:bodyPr/>
        <a:lstStyle/>
        <a:p>
          <a:endParaRPr lang="en-US"/>
        </a:p>
      </dgm:t>
    </dgm:pt>
    <dgm:pt modelId="{3B61BC8D-AE1D-0941-A2FC-28358860E7C0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Soft, dark, dense</a:t>
          </a:r>
        </a:p>
      </dgm:t>
    </dgm:pt>
    <dgm:pt modelId="{29C27750-46E9-4146-8F3A-FE6F08F38AEF}" type="parTrans" cxnId="{9C00B55B-33C3-9348-B32B-BC54011534F4}">
      <dgm:prSet/>
      <dgm:spPr/>
      <dgm:t>
        <a:bodyPr/>
        <a:lstStyle/>
        <a:p>
          <a:endParaRPr lang="en-US"/>
        </a:p>
      </dgm:t>
    </dgm:pt>
    <dgm:pt modelId="{3BBB6C45-70EC-6941-92B7-2D3781259B3C}" type="sibTrans" cxnId="{9C00B55B-33C3-9348-B32B-BC54011534F4}">
      <dgm:prSet/>
      <dgm:spPr/>
      <dgm:t>
        <a:bodyPr/>
        <a:lstStyle/>
        <a:p>
          <a:endParaRPr lang="en-US"/>
        </a:p>
      </dgm:t>
    </dgm:pt>
    <dgm:pt modelId="{A062E1FA-FAE0-8343-A898-656A46A3DD77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Carbon content 60-50%</a:t>
          </a:r>
        </a:p>
      </dgm:t>
    </dgm:pt>
    <dgm:pt modelId="{6EC015B5-B553-9C4B-BDB6-558794E7C393}" type="parTrans" cxnId="{E5890316-0FB9-4847-B271-E9C161A6B20D}">
      <dgm:prSet/>
      <dgm:spPr/>
      <dgm:t>
        <a:bodyPr/>
        <a:lstStyle/>
        <a:p>
          <a:endParaRPr lang="en-US"/>
        </a:p>
      </dgm:t>
    </dgm:pt>
    <dgm:pt modelId="{A1EFB0B6-A865-CF4B-9809-701FDA3256BC}" type="sibTrans" cxnId="{E5890316-0FB9-4847-B271-E9C161A6B20D}">
      <dgm:prSet/>
      <dgm:spPr/>
      <dgm:t>
        <a:bodyPr/>
        <a:lstStyle/>
        <a:p>
          <a:endParaRPr lang="en-US"/>
        </a:p>
      </dgm:t>
    </dgm:pt>
    <dgm:pt modelId="{41913E4F-6C36-A042-AE23-5C355EA970A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19- 32 million BTU/ton</a:t>
          </a:r>
        </a:p>
      </dgm:t>
    </dgm:pt>
    <dgm:pt modelId="{C9D14FA5-98ED-4A41-BE4A-30AEE71CBE30}" type="parTrans" cxnId="{A91CFB7F-5CFE-0B48-A0BD-F4A28BB3B990}">
      <dgm:prSet/>
      <dgm:spPr/>
      <dgm:t>
        <a:bodyPr/>
        <a:lstStyle/>
        <a:p>
          <a:endParaRPr lang="en-US"/>
        </a:p>
      </dgm:t>
    </dgm:pt>
    <dgm:pt modelId="{0850BFD4-A1F5-A043-B98F-221758BBE54F}" type="sibTrans" cxnId="{A91CFB7F-5CFE-0B48-A0BD-F4A28BB3B990}">
      <dgm:prSet/>
      <dgm:spPr/>
      <dgm:t>
        <a:bodyPr/>
        <a:lstStyle/>
        <a:p>
          <a:endParaRPr lang="en-US"/>
        </a:p>
      </dgm:t>
    </dgm:pt>
    <dgm:pt modelId="{A0919A03-8159-0F47-9DFC-A6749ABC728F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800" b="1" dirty="0">
              <a:solidFill>
                <a:srgbClr val="FF0000"/>
              </a:solidFill>
            </a:rPr>
            <a:t>Anthracite</a:t>
          </a:r>
          <a:endParaRPr lang="en-US" sz="1600" b="1" dirty="0">
            <a:solidFill>
              <a:srgbClr val="FF0000"/>
            </a:solidFill>
          </a:endParaRPr>
        </a:p>
      </dgm:t>
    </dgm:pt>
    <dgm:pt modelId="{FCF6ACCA-0D66-DF48-A9EE-401AB179B776}" type="parTrans" cxnId="{5F465B5F-EA68-FC42-9BA4-B4E8D3B89CB5}">
      <dgm:prSet/>
      <dgm:spPr/>
      <dgm:t>
        <a:bodyPr/>
        <a:lstStyle/>
        <a:p>
          <a:endParaRPr lang="en-US"/>
        </a:p>
      </dgm:t>
    </dgm:pt>
    <dgm:pt modelId="{8FADF0EA-A397-7D4A-8A27-B8CE53C2CE43}" type="sibTrans" cxnId="{5F465B5F-EA68-FC42-9BA4-B4E8D3B89CB5}">
      <dgm:prSet/>
      <dgm:spPr/>
      <dgm:t>
        <a:bodyPr/>
        <a:lstStyle/>
        <a:p>
          <a:endParaRPr lang="en-US"/>
        </a:p>
      </dgm:t>
    </dgm:pt>
    <dgm:pt modelId="{EAEF197E-B377-B443-9A84-5F7D61EFFD6A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Shiny, hard - Metamorphic</a:t>
          </a:r>
        </a:p>
      </dgm:t>
    </dgm:pt>
    <dgm:pt modelId="{5035E634-6DE1-BB40-A0E5-59AFA237D212}" type="parTrans" cxnId="{A20E2904-6869-A04F-BD8F-16DD8726F908}">
      <dgm:prSet/>
      <dgm:spPr/>
      <dgm:t>
        <a:bodyPr/>
        <a:lstStyle/>
        <a:p>
          <a:endParaRPr lang="en-US"/>
        </a:p>
      </dgm:t>
    </dgm:pt>
    <dgm:pt modelId="{334E174B-FAB6-9341-8479-7C89AF390443}" type="sibTrans" cxnId="{A20E2904-6869-A04F-BD8F-16DD8726F908}">
      <dgm:prSet/>
      <dgm:spPr/>
      <dgm:t>
        <a:bodyPr/>
        <a:lstStyle/>
        <a:p>
          <a:endParaRPr lang="en-US"/>
        </a:p>
      </dgm:t>
    </dgm:pt>
    <dgm:pt modelId="{02667C96-130B-5949-886D-B083C7AFFEC3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Carbon content more than 85%</a:t>
          </a:r>
        </a:p>
      </dgm:t>
    </dgm:pt>
    <dgm:pt modelId="{9990FFFE-BF46-0741-9A33-D109053D8B58}" type="parTrans" cxnId="{3C575A75-C212-C84C-99DE-4B6019F46E27}">
      <dgm:prSet/>
      <dgm:spPr/>
      <dgm:t>
        <a:bodyPr/>
        <a:lstStyle/>
        <a:p>
          <a:endParaRPr lang="en-US"/>
        </a:p>
      </dgm:t>
    </dgm:pt>
    <dgm:pt modelId="{DAF13F75-EF44-9A49-811B-3DEF9212D902}" type="sibTrans" cxnId="{3C575A75-C212-C84C-99DE-4B6019F46E27}">
      <dgm:prSet/>
      <dgm:spPr/>
      <dgm:t>
        <a:bodyPr/>
        <a:lstStyle/>
        <a:p>
          <a:endParaRPr lang="en-US"/>
        </a:p>
      </dgm:t>
    </dgm:pt>
    <dgm:pt modelId="{C405E8A3-C0ED-7B4C-B7C7-9C0DB5BC3D4B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20-28 million BTU/ton</a:t>
          </a:r>
        </a:p>
      </dgm:t>
    </dgm:pt>
    <dgm:pt modelId="{81F3BFFB-743E-714D-8C9A-EA170DB7C353}" type="parTrans" cxnId="{DD44569C-B238-A040-A3AD-C77B27B37AC3}">
      <dgm:prSet/>
      <dgm:spPr/>
      <dgm:t>
        <a:bodyPr/>
        <a:lstStyle/>
        <a:p>
          <a:endParaRPr lang="en-US"/>
        </a:p>
      </dgm:t>
    </dgm:pt>
    <dgm:pt modelId="{6BF978ED-62B9-5C41-B88C-3CB3115ED45D}" type="sibTrans" cxnId="{DD44569C-B238-A040-A3AD-C77B27B37AC3}">
      <dgm:prSet/>
      <dgm:spPr/>
      <dgm:t>
        <a:bodyPr/>
        <a:lstStyle/>
        <a:p>
          <a:endParaRPr lang="en-US"/>
        </a:p>
      </dgm:t>
    </dgm:pt>
    <dgm:pt modelId="{3567DE01-AB9C-5F4D-B0AB-9E0ABD7CE71C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Difficult to ignite</a:t>
          </a:r>
        </a:p>
      </dgm:t>
    </dgm:pt>
    <dgm:pt modelId="{F1BA7D20-3A64-4641-8233-CBBB07602BE9}" type="parTrans" cxnId="{8CD3AEE3-D8EC-1E48-B82D-A6187C06FA81}">
      <dgm:prSet/>
      <dgm:spPr/>
      <dgm:t>
        <a:bodyPr/>
        <a:lstStyle/>
        <a:p>
          <a:endParaRPr lang="en-US"/>
        </a:p>
      </dgm:t>
    </dgm:pt>
    <dgm:pt modelId="{F52D9803-8EB2-4744-9D40-2046DB24BCCE}" type="sibTrans" cxnId="{8CD3AEE3-D8EC-1E48-B82D-A6187C06FA81}">
      <dgm:prSet/>
      <dgm:spPr/>
      <dgm:t>
        <a:bodyPr/>
        <a:lstStyle/>
        <a:p>
          <a:endParaRPr lang="en-US"/>
        </a:p>
      </dgm:t>
    </dgm:pt>
    <dgm:pt modelId="{D52102C6-0049-9441-939F-29161385A3E0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Burns cleanly - smokeless</a:t>
          </a:r>
        </a:p>
      </dgm:t>
    </dgm:pt>
    <dgm:pt modelId="{44A29DA9-427E-1842-81A0-DB07C4975427}" type="parTrans" cxnId="{771DDBB4-FF82-E44E-873F-B76EFEFA9EEF}">
      <dgm:prSet/>
      <dgm:spPr/>
      <dgm:t>
        <a:bodyPr/>
        <a:lstStyle/>
        <a:p>
          <a:endParaRPr lang="en-US"/>
        </a:p>
      </dgm:t>
    </dgm:pt>
    <dgm:pt modelId="{4CF7789F-2563-1C49-8E03-B3D31A6F9842}" type="sibTrans" cxnId="{771DDBB4-FF82-E44E-873F-B76EFEFA9EEF}">
      <dgm:prSet/>
      <dgm:spPr/>
      <dgm:t>
        <a:bodyPr/>
        <a:lstStyle/>
        <a:p>
          <a:endParaRPr lang="en-US"/>
        </a:p>
      </dgm:t>
    </dgm:pt>
    <dgm:pt modelId="{A976DE54-88DC-A44E-B77B-A265959AF03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9300 BTU/</a:t>
          </a:r>
          <a:r>
            <a:rPr lang="en-US" sz="1400" dirty="0" err="1">
              <a:solidFill>
                <a:schemeClr val="tx1"/>
              </a:solidFill>
            </a:rPr>
            <a:t>lb</a:t>
          </a:r>
          <a:endParaRPr lang="en-US" sz="1400" dirty="0">
            <a:solidFill>
              <a:schemeClr val="tx1"/>
            </a:solidFill>
          </a:endParaRPr>
        </a:p>
      </dgm:t>
    </dgm:pt>
    <dgm:pt modelId="{529EB528-38DA-8F44-8622-7E017A8D7C54}" type="parTrans" cxnId="{02F49A01-D089-D041-AC52-36E42C261F1F}">
      <dgm:prSet/>
      <dgm:spPr/>
      <dgm:t>
        <a:bodyPr/>
        <a:lstStyle/>
        <a:p>
          <a:endParaRPr lang="en-US"/>
        </a:p>
      </dgm:t>
    </dgm:pt>
    <dgm:pt modelId="{2FE24229-DD8C-2B45-9C5E-FE14C4D694C8}" type="sibTrans" cxnId="{02F49A01-D089-D041-AC52-36E42C261F1F}">
      <dgm:prSet/>
      <dgm:spPr/>
      <dgm:t>
        <a:bodyPr/>
        <a:lstStyle/>
        <a:p>
          <a:endParaRPr lang="en-US"/>
        </a:p>
      </dgm:t>
    </dgm:pt>
    <dgm:pt modelId="{14B84069-781C-5845-A69F-B58F38400DD3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11-14,000 BTU/</a:t>
          </a:r>
          <a:r>
            <a:rPr lang="en-US" sz="1400" dirty="0" err="1">
              <a:solidFill>
                <a:schemeClr val="tx1"/>
              </a:solidFill>
            </a:rPr>
            <a:t>lb</a:t>
          </a:r>
          <a:endParaRPr lang="en-US" sz="1400" dirty="0">
            <a:solidFill>
              <a:schemeClr val="tx1"/>
            </a:solidFill>
          </a:endParaRPr>
        </a:p>
      </dgm:t>
    </dgm:pt>
    <dgm:pt modelId="{B75190F1-3AEA-834F-AA85-09914D66F356}" type="parTrans" cxnId="{BD286AED-DEAB-134B-899F-E3215D73AA9D}">
      <dgm:prSet/>
      <dgm:spPr/>
      <dgm:t>
        <a:bodyPr/>
        <a:lstStyle/>
        <a:p>
          <a:endParaRPr lang="en-US"/>
        </a:p>
      </dgm:t>
    </dgm:pt>
    <dgm:pt modelId="{6E06DACF-A882-F846-BFBF-D887A05DC3B2}" type="sibTrans" cxnId="{BD286AED-DEAB-134B-899F-E3215D73AA9D}">
      <dgm:prSet/>
      <dgm:spPr/>
      <dgm:t>
        <a:bodyPr/>
        <a:lstStyle/>
        <a:p>
          <a:endParaRPr lang="en-US"/>
        </a:p>
      </dgm:t>
    </dgm:pt>
    <dgm:pt modelId="{E23E2A85-811C-0547-9B86-DAA7038DAE73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1200" dirty="0">
              <a:solidFill>
                <a:schemeClr val="tx1"/>
              </a:solidFill>
            </a:rPr>
            <a:t>14,000 BTU/</a:t>
          </a:r>
          <a:r>
            <a:rPr lang="en-US" sz="1200" dirty="0" err="1">
              <a:solidFill>
                <a:schemeClr val="tx1"/>
              </a:solidFill>
            </a:rPr>
            <a:t>lb</a:t>
          </a:r>
          <a:endParaRPr lang="en-US" sz="1200" dirty="0">
            <a:solidFill>
              <a:schemeClr val="tx1"/>
            </a:solidFill>
          </a:endParaRPr>
        </a:p>
      </dgm:t>
    </dgm:pt>
    <dgm:pt modelId="{42DC5691-C1AB-8A40-9868-374A735E8CF4}" type="parTrans" cxnId="{A22DF349-3E09-BA49-B447-D93D23181A3B}">
      <dgm:prSet/>
      <dgm:spPr/>
      <dgm:t>
        <a:bodyPr/>
        <a:lstStyle/>
        <a:p>
          <a:endParaRPr lang="en-US"/>
        </a:p>
      </dgm:t>
    </dgm:pt>
    <dgm:pt modelId="{957A9A06-F371-B44A-B44A-039813B142A7}" type="sibTrans" cxnId="{A22DF349-3E09-BA49-B447-D93D23181A3B}">
      <dgm:prSet/>
      <dgm:spPr/>
      <dgm:t>
        <a:bodyPr/>
        <a:lstStyle/>
        <a:p>
          <a:endParaRPr lang="en-US"/>
        </a:p>
      </dgm:t>
    </dgm:pt>
    <dgm:pt modelId="{65A82667-3683-FA49-94DE-3F0083FC4F43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11125" indent="-111125" rtl="0"/>
          <a:r>
            <a:rPr lang="en-US" sz="1400" dirty="0">
              <a:solidFill>
                <a:schemeClr val="tx1"/>
              </a:solidFill>
            </a:rPr>
            <a:t>7000 BTU/</a:t>
          </a:r>
          <a:r>
            <a:rPr lang="en-US" sz="1400" dirty="0" err="1">
              <a:solidFill>
                <a:schemeClr val="tx1"/>
              </a:solidFill>
            </a:rPr>
            <a:t>lb</a:t>
          </a:r>
          <a:endParaRPr lang="en-US" sz="1400" dirty="0">
            <a:solidFill>
              <a:schemeClr val="tx1"/>
            </a:solidFill>
          </a:endParaRPr>
        </a:p>
      </dgm:t>
    </dgm:pt>
    <dgm:pt modelId="{E01EDFCA-A578-5B49-809F-264A4693C01B}" type="parTrans" cxnId="{247613DC-C274-9D4E-9297-B1D5E5166608}">
      <dgm:prSet/>
      <dgm:spPr/>
      <dgm:t>
        <a:bodyPr/>
        <a:lstStyle/>
        <a:p>
          <a:endParaRPr lang="en-US"/>
        </a:p>
      </dgm:t>
    </dgm:pt>
    <dgm:pt modelId="{9B477676-4598-F347-9B1C-5C25D841B05E}" type="sibTrans" cxnId="{247613DC-C274-9D4E-9297-B1D5E5166608}">
      <dgm:prSet/>
      <dgm:spPr/>
      <dgm:t>
        <a:bodyPr/>
        <a:lstStyle/>
        <a:p>
          <a:endParaRPr lang="en-US"/>
        </a:p>
      </dgm:t>
    </dgm:pt>
    <dgm:pt modelId="{DE8440F8-D2F7-6E4E-950B-6E714972EB1F}" type="pres">
      <dgm:prSet presAssocID="{341A966B-8386-0942-B548-09C32B172F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9AD6A6-FEF3-9F4B-9FF9-D104B21C7BFE}" type="pres">
      <dgm:prSet presAssocID="{341A966B-8386-0942-B548-09C32B172F8F}" presName="bkgdShp" presStyleLbl="alignAccFollowNode1" presStyleIdx="0" presStyleCnt="1"/>
      <dgm:spPr/>
    </dgm:pt>
    <dgm:pt modelId="{9D5D3621-E205-C540-9D04-F20E71910910}" type="pres">
      <dgm:prSet presAssocID="{341A966B-8386-0942-B548-09C32B172F8F}" presName="linComp" presStyleCnt="0"/>
      <dgm:spPr/>
    </dgm:pt>
    <dgm:pt modelId="{EFC1C55D-4CFC-274A-B042-4E1273E065B9}" type="pres">
      <dgm:prSet presAssocID="{17660CBE-C83E-614C-AE10-B1C71E3BD786}" presName="compNode" presStyleCnt="0"/>
      <dgm:spPr/>
    </dgm:pt>
    <dgm:pt modelId="{D0536A96-3ED3-4B47-A572-060B3C3A5D83}" type="pres">
      <dgm:prSet presAssocID="{17660CBE-C83E-614C-AE10-B1C71E3BD78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F2DD84-43CA-3B40-8464-2CABB61CF005}" type="pres">
      <dgm:prSet presAssocID="{17660CBE-C83E-614C-AE10-B1C71E3BD786}" presName="invisiNode" presStyleLbl="node1" presStyleIdx="0" presStyleCnt="4"/>
      <dgm:spPr/>
    </dgm:pt>
    <dgm:pt modelId="{99B2CB05-69A2-E34F-A9D9-2841CFAEF5C6}" type="pres">
      <dgm:prSet presAssocID="{17660CBE-C83E-614C-AE10-B1C71E3BD786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0FD015C-92F3-614C-BDA4-2B647EEBC2A1}" type="pres">
      <dgm:prSet presAssocID="{7B1AEBE4-C50F-7F4A-B226-80F700F6FC7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56829D2-91C4-F640-BFCB-651B2F0568F4}" type="pres">
      <dgm:prSet presAssocID="{C97D5717-DD2A-3544-A349-3B7355E147BE}" presName="compNode" presStyleCnt="0"/>
      <dgm:spPr/>
    </dgm:pt>
    <dgm:pt modelId="{5CF2F615-EF81-9E4D-AAF1-76AF892D00E9}" type="pres">
      <dgm:prSet presAssocID="{C97D5717-DD2A-3544-A349-3B7355E147BE}" presName="node" presStyleLbl="node1" presStyleIdx="1" presStyleCnt="4" custScaleX="108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3EAC66-34F6-8745-9114-03801DEFFC74}" type="pres">
      <dgm:prSet presAssocID="{C97D5717-DD2A-3544-A349-3B7355E147BE}" presName="invisiNode" presStyleLbl="node1" presStyleIdx="1" presStyleCnt="4"/>
      <dgm:spPr/>
    </dgm:pt>
    <dgm:pt modelId="{06769A37-C19C-6A42-AFE6-AE9B3AA6D9AA}" type="pres">
      <dgm:prSet presAssocID="{C97D5717-DD2A-3544-A349-3B7355E147BE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482A17B-68D4-5E4E-A872-D28E9E3D6735}" type="pres">
      <dgm:prSet presAssocID="{87FD2C0E-7EBD-814A-B5C6-7434E92EEEB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5A508CF-3EC1-6E42-AFD6-3C1B1CB6B668}" type="pres">
      <dgm:prSet presAssocID="{40666FB4-7DF4-0743-BC28-23EF6052CB91}" presName="compNode" presStyleCnt="0"/>
      <dgm:spPr/>
    </dgm:pt>
    <dgm:pt modelId="{F22A1995-004C-6749-8A93-33F598D27085}" type="pres">
      <dgm:prSet presAssocID="{40666FB4-7DF4-0743-BC28-23EF6052CB91}" presName="node" presStyleLbl="node1" presStyleIdx="2" presStyleCnt="4" custScaleX="111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F5D561-A38D-3341-9857-F067AA4ACF3D}" type="pres">
      <dgm:prSet presAssocID="{40666FB4-7DF4-0743-BC28-23EF6052CB91}" presName="invisiNode" presStyleLbl="node1" presStyleIdx="2" presStyleCnt="4"/>
      <dgm:spPr/>
    </dgm:pt>
    <dgm:pt modelId="{9C5567F6-20B8-554E-9EB4-379060F21010}" type="pres">
      <dgm:prSet presAssocID="{40666FB4-7DF4-0743-BC28-23EF6052CB91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80A42E3-8008-CF47-B0C9-D99C8F45C9AE}" type="pres">
      <dgm:prSet presAssocID="{71B61CF9-E0E9-E545-946B-9FD8006063F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0B2BCC4-A097-644F-BB00-BE2B1E837036}" type="pres">
      <dgm:prSet presAssocID="{A0919A03-8159-0F47-9DFC-A6749ABC728F}" presName="compNode" presStyleCnt="0"/>
      <dgm:spPr/>
    </dgm:pt>
    <dgm:pt modelId="{BBFE3F0C-B743-644E-A0AC-21FE95D58ACE}" type="pres">
      <dgm:prSet presAssocID="{A0919A03-8159-0F47-9DFC-A6749ABC728F}" presName="node" presStyleLbl="node1" presStyleIdx="3" presStyleCnt="4" custScaleX="110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654DC-1E5F-F540-8C9B-3C5DB1BB51C5}" type="pres">
      <dgm:prSet presAssocID="{A0919A03-8159-0F47-9DFC-A6749ABC728F}" presName="invisiNode" presStyleLbl="node1" presStyleIdx="3" presStyleCnt="4"/>
      <dgm:spPr/>
    </dgm:pt>
    <dgm:pt modelId="{B95EEC6E-856A-EE43-94F0-ABCBFBD16CBA}" type="pres">
      <dgm:prSet presAssocID="{A0919A03-8159-0F47-9DFC-A6749ABC728F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0F92E429-56BE-B74C-940B-8ED89C15EE51}" srcId="{17660CBE-C83E-614C-AE10-B1C71E3BD786}" destId="{CAFE0F38-EF14-F041-A0A5-D0BEAEFF834B}" srcOrd="1" destOrd="0" parTransId="{8103C63C-4206-FC41-903C-DC857E20D90B}" sibTransId="{41AF09E8-98DF-D843-877D-EF76BD3D34E6}"/>
    <dgm:cxn modelId="{0000876C-B486-4D96-AFFA-66296FDE205A}" type="presOf" srcId="{02667C96-130B-5949-886D-B083C7AFFEC3}" destId="{BBFE3F0C-B743-644E-A0AC-21FE95D58ACE}" srcOrd="0" destOrd="2" presId="urn:microsoft.com/office/officeart/2005/8/layout/pList2#1"/>
    <dgm:cxn modelId="{6CD0A550-66D1-43EC-9BF6-B51A627C7509}" type="presOf" srcId="{17660CBE-C83E-614C-AE10-B1C71E3BD786}" destId="{D0536A96-3ED3-4B47-A572-060B3C3A5D83}" srcOrd="0" destOrd="0" presId="urn:microsoft.com/office/officeart/2005/8/layout/pList2#1"/>
    <dgm:cxn modelId="{91C913F3-F60D-1841-8DC3-CFF1DC47278D}" srcId="{341A966B-8386-0942-B548-09C32B172F8F}" destId="{C97D5717-DD2A-3544-A349-3B7355E147BE}" srcOrd="1" destOrd="0" parTransId="{9E116D5A-F2E6-4A43-9974-1E620C77A612}" sibTransId="{87FD2C0E-7EBD-814A-B5C6-7434E92EEEB2}"/>
    <dgm:cxn modelId="{9C00B55B-33C3-9348-B32B-BC54011534F4}" srcId="{40666FB4-7DF4-0743-BC28-23EF6052CB91}" destId="{3B61BC8D-AE1D-0941-A2FC-28358860E7C0}" srcOrd="0" destOrd="0" parTransId="{29C27750-46E9-4146-8F3A-FE6F08F38AEF}" sibTransId="{3BBB6C45-70EC-6941-92B7-2D3781259B3C}"/>
    <dgm:cxn modelId="{69584001-D7A8-4E95-BD13-1A03C40FBDA4}" type="presOf" srcId="{A976DE54-88DC-A44E-B77B-A265959AF035}" destId="{5CF2F615-EF81-9E4D-AAF1-76AF892D00E9}" srcOrd="0" destOrd="3" presId="urn:microsoft.com/office/officeart/2005/8/layout/pList2#1"/>
    <dgm:cxn modelId="{BD90DCD8-D63A-5348-915C-9300C96D613F}" srcId="{C97D5717-DD2A-3544-A349-3B7355E147BE}" destId="{85FD140C-B28F-424E-A925-9A9E2044BE3A}" srcOrd="0" destOrd="0" parTransId="{334AF11D-2D9D-A043-8075-D1FE62469699}" sibTransId="{ADF96337-E028-044B-ACFB-D6DAF1DC979D}"/>
    <dgm:cxn modelId="{009CB29B-7C8A-469F-BAB8-FDACFF057BC0}" type="presOf" srcId="{3B61BC8D-AE1D-0941-A2FC-28358860E7C0}" destId="{F22A1995-004C-6749-8A93-33F598D27085}" srcOrd="0" destOrd="1" presId="urn:microsoft.com/office/officeart/2005/8/layout/pList2#1"/>
    <dgm:cxn modelId="{E5890316-0FB9-4847-B271-E9C161A6B20D}" srcId="{40666FB4-7DF4-0743-BC28-23EF6052CB91}" destId="{A062E1FA-FAE0-8343-A898-656A46A3DD77}" srcOrd="1" destOrd="0" parTransId="{6EC015B5-B553-9C4B-BDB6-558794E7C393}" sibTransId="{A1EFB0B6-A865-CF4B-9809-701FDA3256BC}"/>
    <dgm:cxn modelId="{DD44569C-B238-A040-A3AD-C77B27B37AC3}" srcId="{A0919A03-8159-0F47-9DFC-A6749ABC728F}" destId="{C405E8A3-C0ED-7B4C-B7C7-9C0DB5BC3D4B}" srcOrd="3" destOrd="0" parTransId="{81F3BFFB-743E-714D-8C9A-EA170DB7C353}" sibTransId="{6BF978ED-62B9-5C41-B88C-3CB3115ED45D}"/>
    <dgm:cxn modelId="{72843523-78FF-4DEE-BCB2-6B344B8BF189}" type="presOf" srcId="{65A82667-3683-FA49-94DE-3F0083FC4F43}" destId="{D0536A96-3ED3-4B47-A572-060B3C3A5D83}" srcOrd="0" destOrd="3" presId="urn:microsoft.com/office/officeart/2005/8/layout/pList2#1"/>
    <dgm:cxn modelId="{2DBCF867-FFE0-4595-A563-C12978F51588}" type="presOf" srcId="{3567DE01-AB9C-5F4D-B0AB-9E0ABD7CE71C}" destId="{BBFE3F0C-B743-644E-A0AC-21FE95D58ACE}" srcOrd="0" destOrd="5" presId="urn:microsoft.com/office/officeart/2005/8/layout/pList2#1"/>
    <dgm:cxn modelId="{32F2C620-70D7-4C9F-BFA4-0B8FD6A88744}" type="presOf" srcId="{87FD2C0E-7EBD-814A-B5C6-7434E92EEEB2}" destId="{9482A17B-68D4-5E4E-A872-D28E9E3D6735}" srcOrd="0" destOrd="0" presId="urn:microsoft.com/office/officeart/2005/8/layout/pList2#1"/>
    <dgm:cxn modelId="{4ADCE0D5-4FBA-45F6-ADA3-D7B9F5A763ED}" type="presOf" srcId="{341A966B-8386-0942-B548-09C32B172F8F}" destId="{DE8440F8-D2F7-6E4E-950B-6E714972EB1F}" srcOrd="0" destOrd="0" presId="urn:microsoft.com/office/officeart/2005/8/layout/pList2#1"/>
    <dgm:cxn modelId="{526A1701-C3ED-634E-A02C-7E0501F1A525}" srcId="{17660CBE-C83E-614C-AE10-B1C71E3BD786}" destId="{87150680-0A3F-A944-B2FB-0D36EEEBFE72}" srcOrd="3" destOrd="0" parTransId="{CD1F844E-4D99-B740-A288-03A5E2DE30F3}" sibTransId="{9DC7B317-D4AF-0D4E-871B-222AE810ED9E}"/>
    <dgm:cxn modelId="{2E2B0822-6F12-4D40-8FE4-769100B376D0}" type="presOf" srcId="{14B84069-781C-5845-A69F-B58F38400DD3}" destId="{F22A1995-004C-6749-8A93-33F598D27085}" srcOrd="0" destOrd="3" presId="urn:microsoft.com/office/officeart/2005/8/layout/pList2#1"/>
    <dgm:cxn modelId="{7F117F65-95F8-4CEA-AE00-CBEE711F615C}" type="presOf" srcId="{E23E2A85-811C-0547-9B86-DAA7038DAE73}" destId="{BBFE3F0C-B743-644E-A0AC-21FE95D58ACE}" srcOrd="0" destOrd="3" presId="urn:microsoft.com/office/officeart/2005/8/layout/pList2#1"/>
    <dgm:cxn modelId="{2E270AA5-0D3F-EC41-AD79-1FD1F97D5BD1}" srcId="{341A966B-8386-0942-B548-09C32B172F8F}" destId="{40666FB4-7DF4-0743-BC28-23EF6052CB91}" srcOrd="2" destOrd="0" parTransId="{DA3EFCAB-4485-8948-936B-AD92167F6385}" sibTransId="{71B61CF9-E0E9-E545-946B-9FD8006063F2}"/>
    <dgm:cxn modelId="{E2B2A725-FB93-4E5F-8A6B-E3B12234353A}" type="presOf" srcId="{C405E8A3-C0ED-7B4C-B7C7-9C0DB5BC3D4B}" destId="{BBFE3F0C-B743-644E-A0AC-21FE95D58ACE}" srcOrd="0" destOrd="4" presId="urn:microsoft.com/office/officeart/2005/8/layout/pList2#1"/>
    <dgm:cxn modelId="{156F8A41-7B1C-47BD-A53C-7F9AFE0C087A}" type="presOf" srcId="{4007E308-543E-1E42-AFAB-E74A410399BB}" destId="{5CF2F615-EF81-9E4D-AAF1-76AF892D00E9}" srcOrd="0" destOrd="4" presId="urn:microsoft.com/office/officeart/2005/8/layout/pList2#1"/>
    <dgm:cxn modelId="{3C575A75-C212-C84C-99DE-4B6019F46E27}" srcId="{A0919A03-8159-0F47-9DFC-A6749ABC728F}" destId="{02667C96-130B-5949-886D-B083C7AFFEC3}" srcOrd="1" destOrd="0" parTransId="{9990FFFE-BF46-0741-9A33-D109053D8B58}" sibTransId="{DAF13F75-EF44-9A49-811B-3DEF9212D902}"/>
    <dgm:cxn modelId="{B88D0A8C-0897-42B1-ADAB-A2FD3374BA07}" type="presOf" srcId="{71B61CF9-E0E9-E545-946B-9FD8006063F2}" destId="{C80A42E3-8008-CF47-B0C9-D99C8F45C9AE}" srcOrd="0" destOrd="0" presId="urn:microsoft.com/office/officeart/2005/8/layout/pList2#1"/>
    <dgm:cxn modelId="{324FAD3C-B038-4852-89A5-2A23CAF2A926}" type="presOf" srcId="{A0919A03-8159-0F47-9DFC-A6749ABC728F}" destId="{BBFE3F0C-B743-644E-A0AC-21FE95D58ACE}" srcOrd="0" destOrd="0" presId="urn:microsoft.com/office/officeart/2005/8/layout/pList2#1"/>
    <dgm:cxn modelId="{F6E89CF8-A340-41FA-985E-9C3F41566AEB}" type="presOf" srcId="{CAFE0F38-EF14-F041-A0A5-D0BEAEFF834B}" destId="{D0536A96-3ED3-4B47-A572-060B3C3A5D83}" srcOrd="0" destOrd="2" presId="urn:microsoft.com/office/officeart/2005/8/layout/pList2#1"/>
    <dgm:cxn modelId="{AF8A0822-A9EE-BA45-9D39-45ACE476124C}" srcId="{17660CBE-C83E-614C-AE10-B1C71E3BD786}" destId="{924315EC-C63B-7445-B9F6-93363F595566}" srcOrd="0" destOrd="0" parTransId="{ABBAFE9D-DA17-6B46-AC38-AC2341E9D8BA}" sibTransId="{10649187-E8D2-6D45-8FA7-B4290D957D95}"/>
    <dgm:cxn modelId="{D71F176A-BF90-4431-840A-49C1C1E83C13}" type="presOf" srcId="{EAEF197E-B377-B443-9A84-5F7D61EFFD6A}" destId="{BBFE3F0C-B743-644E-A0AC-21FE95D58ACE}" srcOrd="0" destOrd="1" presId="urn:microsoft.com/office/officeart/2005/8/layout/pList2#1"/>
    <dgm:cxn modelId="{54D366FF-6AC8-854B-A530-458DC3E37C62}" srcId="{C97D5717-DD2A-3544-A349-3B7355E147BE}" destId="{4007E308-543E-1E42-AFAB-E74A410399BB}" srcOrd="3" destOrd="0" parTransId="{EF13279C-3782-EA47-A49B-AC3B09603FAC}" sibTransId="{7D671B75-1DE4-B648-9313-C669101BFA81}"/>
    <dgm:cxn modelId="{8CD3AEE3-D8EC-1E48-B82D-A6187C06FA81}" srcId="{A0919A03-8159-0F47-9DFC-A6749ABC728F}" destId="{3567DE01-AB9C-5F4D-B0AB-9E0ABD7CE71C}" srcOrd="4" destOrd="0" parTransId="{F1BA7D20-3A64-4641-8233-CBBB07602BE9}" sibTransId="{F52D9803-8EB2-4744-9D40-2046DB24BCCE}"/>
    <dgm:cxn modelId="{A22DF349-3E09-BA49-B447-D93D23181A3B}" srcId="{A0919A03-8159-0F47-9DFC-A6749ABC728F}" destId="{E23E2A85-811C-0547-9B86-DAA7038DAE73}" srcOrd="2" destOrd="0" parTransId="{42DC5691-C1AB-8A40-9868-374A735E8CF4}" sibTransId="{957A9A06-F371-B44A-B44A-039813B142A7}"/>
    <dgm:cxn modelId="{A20E2904-6869-A04F-BD8F-16DD8726F908}" srcId="{A0919A03-8159-0F47-9DFC-A6749ABC728F}" destId="{EAEF197E-B377-B443-9A84-5F7D61EFFD6A}" srcOrd="0" destOrd="0" parTransId="{5035E634-6DE1-BB40-A0E5-59AFA237D212}" sibTransId="{334E174B-FAB6-9341-8479-7C89AF390443}"/>
    <dgm:cxn modelId="{3866EDD2-5F35-491F-A7EE-85E4CBE15D21}" type="presOf" srcId="{924315EC-C63B-7445-B9F6-93363F595566}" destId="{D0536A96-3ED3-4B47-A572-060B3C3A5D83}" srcOrd="0" destOrd="1" presId="urn:microsoft.com/office/officeart/2005/8/layout/pList2#1"/>
    <dgm:cxn modelId="{2DFA6137-20A3-4B4C-AD3F-DEC0C8642C9D}" type="presOf" srcId="{7108C48E-42B0-9344-8074-4E8B4303FE0D}" destId="{5CF2F615-EF81-9E4D-AAF1-76AF892D00E9}" srcOrd="0" destOrd="2" presId="urn:microsoft.com/office/officeart/2005/8/layout/pList2#1"/>
    <dgm:cxn modelId="{970DF49A-AF19-4479-B6CD-211E88B89F4E}" type="presOf" srcId="{C97D5717-DD2A-3544-A349-3B7355E147BE}" destId="{5CF2F615-EF81-9E4D-AAF1-76AF892D00E9}" srcOrd="0" destOrd="0" presId="urn:microsoft.com/office/officeart/2005/8/layout/pList2#1"/>
    <dgm:cxn modelId="{247613DC-C274-9D4E-9297-B1D5E5166608}" srcId="{17660CBE-C83E-614C-AE10-B1C71E3BD786}" destId="{65A82667-3683-FA49-94DE-3F0083FC4F43}" srcOrd="2" destOrd="0" parTransId="{E01EDFCA-A578-5B49-809F-264A4693C01B}" sibTransId="{9B477676-4598-F347-9B1C-5C25D841B05E}"/>
    <dgm:cxn modelId="{771DDBB4-FF82-E44E-873F-B76EFEFA9EEF}" srcId="{A0919A03-8159-0F47-9DFC-A6749ABC728F}" destId="{D52102C6-0049-9441-939F-29161385A3E0}" srcOrd="5" destOrd="0" parTransId="{44A29DA9-427E-1842-81A0-DB07C4975427}" sibTransId="{4CF7789F-2563-1C49-8E03-B3D31A6F9842}"/>
    <dgm:cxn modelId="{76DB159F-46EF-40F8-BE93-58AA4D9D3610}" type="presOf" srcId="{41913E4F-6C36-A042-AE23-5C355EA970A5}" destId="{F22A1995-004C-6749-8A93-33F598D27085}" srcOrd="0" destOrd="4" presId="urn:microsoft.com/office/officeart/2005/8/layout/pList2#1"/>
    <dgm:cxn modelId="{5F465B5F-EA68-FC42-9BA4-B4E8D3B89CB5}" srcId="{341A966B-8386-0942-B548-09C32B172F8F}" destId="{A0919A03-8159-0F47-9DFC-A6749ABC728F}" srcOrd="3" destOrd="0" parTransId="{FCF6ACCA-0D66-DF48-A9EE-401AB179B776}" sibTransId="{8FADF0EA-A397-7D4A-8A27-B8CE53C2CE43}"/>
    <dgm:cxn modelId="{BF8DB03A-6E76-4D3A-AF14-D98819717CD1}" type="presOf" srcId="{40666FB4-7DF4-0743-BC28-23EF6052CB91}" destId="{F22A1995-004C-6749-8A93-33F598D27085}" srcOrd="0" destOrd="0" presId="urn:microsoft.com/office/officeart/2005/8/layout/pList2#1"/>
    <dgm:cxn modelId="{4EAB28C9-C6A7-4353-9F17-20C799752230}" type="presOf" srcId="{D52102C6-0049-9441-939F-29161385A3E0}" destId="{BBFE3F0C-B743-644E-A0AC-21FE95D58ACE}" srcOrd="0" destOrd="6" presId="urn:microsoft.com/office/officeart/2005/8/layout/pList2#1"/>
    <dgm:cxn modelId="{E23F97D4-8ADC-AB42-A917-E92A71C1257C}" srcId="{341A966B-8386-0942-B548-09C32B172F8F}" destId="{17660CBE-C83E-614C-AE10-B1C71E3BD786}" srcOrd="0" destOrd="0" parTransId="{93345A55-ABF0-8849-AC5E-2002276638AB}" sibTransId="{7B1AEBE4-C50F-7F4A-B226-80F700F6FC70}"/>
    <dgm:cxn modelId="{A91CFB7F-5CFE-0B48-A0BD-F4A28BB3B990}" srcId="{40666FB4-7DF4-0743-BC28-23EF6052CB91}" destId="{41913E4F-6C36-A042-AE23-5C355EA970A5}" srcOrd="3" destOrd="0" parTransId="{C9D14FA5-98ED-4A41-BE4A-30AEE71CBE30}" sibTransId="{0850BFD4-A1F5-A043-B98F-221758BBE54F}"/>
    <dgm:cxn modelId="{3DBCAFB7-26F9-49C8-84F8-F4CACB16A899}" type="presOf" srcId="{7B1AEBE4-C50F-7F4A-B226-80F700F6FC70}" destId="{70FD015C-92F3-614C-BDA4-2B647EEBC2A1}" srcOrd="0" destOrd="0" presId="urn:microsoft.com/office/officeart/2005/8/layout/pList2#1"/>
    <dgm:cxn modelId="{51B51E57-0489-464A-A3FD-9D59F39EDC30}" type="presOf" srcId="{85FD140C-B28F-424E-A925-9A9E2044BE3A}" destId="{5CF2F615-EF81-9E4D-AAF1-76AF892D00E9}" srcOrd="0" destOrd="1" presId="urn:microsoft.com/office/officeart/2005/8/layout/pList2#1"/>
    <dgm:cxn modelId="{C2A6303D-1F63-4C0C-AD7F-E0036532DC84}" type="presOf" srcId="{A062E1FA-FAE0-8343-A898-656A46A3DD77}" destId="{F22A1995-004C-6749-8A93-33F598D27085}" srcOrd="0" destOrd="2" presId="urn:microsoft.com/office/officeart/2005/8/layout/pList2#1"/>
    <dgm:cxn modelId="{02F49A01-D089-D041-AC52-36E42C261F1F}" srcId="{C97D5717-DD2A-3544-A349-3B7355E147BE}" destId="{A976DE54-88DC-A44E-B77B-A265959AF035}" srcOrd="2" destOrd="0" parTransId="{529EB528-38DA-8F44-8622-7E017A8D7C54}" sibTransId="{2FE24229-DD8C-2B45-9C5E-FE14C4D694C8}"/>
    <dgm:cxn modelId="{6B71343D-CBC1-8A46-820E-55A9CAD4B66A}" srcId="{C97D5717-DD2A-3544-A349-3B7355E147BE}" destId="{7108C48E-42B0-9344-8074-4E8B4303FE0D}" srcOrd="1" destOrd="0" parTransId="{B3313BA0-BC64-6348-9801-920EB3C6ABE5}" sibTransId="{E6441A6F-7946-B74B-859F-DBFDFC87F1B0}"/>
    <dgm:cxn modelId="{BAF32E88-EEA2-4C55-9387-4803D393A4C1}" type="presOf" srcId="{87150680-0A3F-A944-B2FB-0D36EEEBFE72}" destId="{D0536A96-3ED3-4B47-A572-060B3C3A5D83}" srcOrd="0" destOrd="4" presId="urn:microsoft.com/office/officeart/2005/8/layout/pList2#1"/>
    <dgm:cxn modelId="{BD286AED-DEAB-134B-899F-E3215D73AA9D}" srcId="{40666FB4-7DF4-0743-BC28-23EF6052CB91}" destId="{14B84069-781C-5845-A69F-B58F38400DD3}" srcOrd="2" destOrd="0" parTransId="{B75190F1-3AEA-834F-AA85-09914D66F356}" sibTransId="{6E06DACF-A882-F846-BFBF-D887A05DC3B2}"/>
    <dgm:cxn modelId="{3C15CE06-21AA-45B0-BB5D-C46DC95136AB}" type="presParOf" srcId="{DE8440F8-D2F7-6E4E-950B-6E714972EB1F}" destId="{779AD6A6-FEF3-9F4B-9FF9-D104B21C7BFE}" srcOrd="0" destOrd="0" presId="urn:microsoft.com/office/officeart/2005/8/layout/pList2#1"/>
    <dgm:cxn modelId="{92E90907-ED61-4D13-90B5-EC206073048B}" type="presParOf" srcId="{DE8440F8-D2F7-6E4E-950B-6E714972EB1F}" destId="{9D5D3621-E205-C540-9D04-F20E71910910}" srcOrd="1" destOrd="0" presId="urn:microsoft.com/office/officeart/2005/8/layout/pList2#1"/>
    <dgm:cxn modelId="{701C903F-3F0A-4082-B573-70ABD11503D4}" type="presParOf" srcId="{9D5D3621-E205-C540-9D04-F20E71910910}" destId="{EFC1C55D-4CFC-274A-B042-4E1273E065B9}" srcOrd="0" destOrd="0" presId="urn:microsoft.com/office/officeart/2005/8/layout/pList2#1"/>
    <dgm:cxn modelId="{7EF68650-A16A-4A46-881A-EE7EB842FDE6}" type="presParOf" srcId="{EFC1C55D-4CFC-274A-B042-4E1273E065B9}" destId="{D0536A96-3ED3-4B47-A572-060B3C3A5D83}" srcOrd="0" destOrd="0" presId="urn:microsoft.com/office/officeart/2005/8/layout/pList2#1"/>
    <dgm:cxn modelId="{119F79FD-2FAC-44DD-853C-FD5A0A496616}" type="presParOf" srcId="{EFC1C55D-4CFC-274A-B042-4E1273E065B9}" destId="{B3F2DD84-43CA-3B40-8464-2CABB61CF005}" srcOrd="1" destOrd="0" presId="urn:microsoft.com/office/officeart/2005/8/layout/pList2#1"/>
    <dgm:cxn modelId="{4E1C761C-DD1F-4D02-8A5A-2040139C1AF1}" type="presParOf" srcId="{EFC1C55D-4CFC-274A-B042-4E1273E065B9}" destId="{99B2CB05-69A2-E34F-A9D9-2841CFAEF5C6}" srcOrd="2" destOrd="0" presId="urn:microsoft.com/office/officeart/2005/8/layout/pList2#1"/>
    <dgm:cxn modelId="{59F37F4B-E5BC-4F9D-B123-12534FEC516F}" type="presParOf" srcId="{9D5D3621-E205-C540-9D04-F20E71910910}" destId="{70FD015C-92F3-614C-BDA4-2B647EEBC2A1}" srcOrd="1" destOrd="0" presId="urn:microsoft.com/office/officeart/2005/8/layout/pList2#1"/>
    <dgm:cxn modelId="{BC20D0FB-FB3C-4BD7-A5A8-BDAAD7E3A348}" type="presParOf" srcId="{9D5D3621-E205-C540-9D04-F20E71910910}" destId="{956829D2-91C4-F640-BFCB-651B2F0568F4}" srcOrd="2" destOrd="0" presId="urn:microsoft.com/office/officeart/2005/8/layout/pList2#1"/>
    <dgm:cxn modelId="{2309521B-06C4-4941-B66C-4511C88065F5}" type="presParOf" srcId="{956829D2-91C4-F640-BFCB-651B2F0568F4}" destId="{5CF2F615-EF81-9E4D-AAF1-76AF892D00E9}" srcOrd="0" destOrd="0" presId="urn:microsoft.com/office/officeart/2005/8/layout/pList2#1"/>
    <dgm:cxn modelId="{30CFC97E-5E4D-4B9E-ABEF-98350B2BB0E9}" type="presParOf" srcId="{956829D2-91C4-F640-BFCB-651B2F0568F4}" destId="{FF3EAC66-34F6-8745-9114-03801DEFFC74}" srcOrd="1" destOrd="0" presId="urn:microsoft.com/office/officeart/2005/8/layout/pList2#1"/>
    <dgm:cxn modelId="{409A9546-2BB7-4DEE-BF9D-0181F73C84C4}" type="presParOf" srcId="{956829D2-91C4-F640-BFCB-651B2F0568F4}" destId="{06769A37-C19C-6A42-AFE6-AE9B3AA6D9AA}" srcOrd="2" destOrd="0" presId="urn:microsoft.com/office/officeart/2005/8/layout/pList2#1"/>
    <dgm:cxn modelId="{4A914907-8D92-4269-A1BF-B7D36219D6AA}" type="presParOf" srcId="{9D5D3621-E205-C540-9D04-F20E71910910}" destId="{9482A17B-68D4-5E4E-A872-D28E9E3D6735}" srcOrd="3" destOrd="0" presId="urn:microsoft.com/office/officeart/2005/8/layout/pList2#1"/>
    <dgm:cxn modelId="{E9448979-1B60-4A7D-98E0-91FB7BD31F69}" type="presParOf" srcId="{9D5D3621-E205-C540-9D04-F20E71910910}" destId="{B5A508CF-3EC1-6E42-AFD6-3C1B1CB6B668}" srcOrd="4" destOrd="0" presId="urn:microsoft.com/office/officeart/2005/8/layout/pList2#1"/>
    <dgm:cxn modelId="{84F35208-7A17-4B27-B3DA-EA0F4923852F}" type="presParOf" srcId="{B5A508CF-3EC1-6E42-AFD6-3C1B1CB6B668}" destId="{F22A1995-004C-6749-8A93-33F598D27085}" srcOrd="0" destOrd="0" presId="urn:microsoft.com/office/officeart/2005/8/layout/pList2#1"/>
    <dgm:cxn modelId="{6F2B2FF0-2416-4FBB-9A30-8636E9AD1CEE}" type="presParOf" srcId="{B5A508CF-3EC1-6E42-AFD6-3C1B1CB6B668}" destId="{DCF5D561-A38D-3341-9857-F067AA4ACF3D}" srcOrd="1" destOrd="0" presId="urn:microsoft.com/office/officeart/2005/8/layout/pList2#1"/>
    <dgm:cxn modelId="{E6EA7298-F7F8-43F8-90D4-54A4C5969793}" type="presParOf" srcId="{B5A508CF-3EC1-6E42-AFD6-3C1B1CB6B668}" destId="{9C5567F6-20B8-554E-9EB4-379060F21010}" srcOrd="2" destOrd="0" presId="urn:microsoft.com/office/officeart/2005/8/layout/pList2#1"/>
    <dgm:cxn modelId="{32A7919B-B6FC-48B1-BD25-6521F8FBEA96}" type="presParOf" srcId="{9D5D3621-E205-C540-9D04-F20E71910910}" destId="{C80A42E3-8008-CF47-B0C9-D99C8F45C9AE}" srcOrd="5" destOrd="0" presId="urn:microsoft.com/office/officeart/2005/8/layout/pList2#1"/>
    <dgm:cxn modelId="{8567AC0D-8F37-41D1-A930-C9CB976242B1}" type="presParOf" srcId="{9D5D3621-E205-C540-9D04-F20E71910910}" destId="{90B2BCC4-A097-644F-BB00-BE2B1E837036}" srcOrd="6" destOrd="0" presId="urn:microsoft.com/office/officeart/2005/8/layout/pList2#1"/>
    <dgm:cxn modelId="{EA048B20-84F9-4088-AE5E-997ECF42E87C}" type="presParOf" srcId="{90B2BCC4-A097-644F-BB00-BE2B1E837036}" destId="{BBFE3F0C-B743-644E-A0AC-21FE95D58ACE}" srcOrd="0" destOrd="0" presId="urn:microsoft.com/office/officeart/2005/8/layout/pList2#1"/>
    <dgm:cxn modelId="{7348D22B-B50C-474D-BB8E-742E00146D01}" type="presParOf" srcId="{90B2BCC4-A097-644F-BB00-BE2B1E837036}" destId="{7D5654DC-1E5F-F540-8C9B-3C5DB1BB51C5}" srcOrd="1" destOrd="0" presId="urn:microsoft.com/office/officeart/2005/8/layout/pList2#1"/>
    <dgm:cxn modelId="{9C22E4B4-8827-495D-AC85-92DFC4360A56}" type="presParOf" srcId="{90B2BCC4-A097-644F-BB00-BE2B1E837036}" destId="{B95EEC6E-856A-EE43-94F0-ABCBFBD16CBA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AD6A6-FEF3-9F4B-9FF9-D104B21C7BFE}">
      <dsp:nvSpPr>
        <dsp:cNvPr id="0" name=""/>
        <dsp:cNvSpPr/>
      </dsp:nvSpPr>
      <dsp:spPr>
        <a:xfrm>
          <a:off x="0" y="0"/>
          <a:ext cx="8101012" cy="1975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CB05-69A2-E34F-A9D9-2841CFAEF5C6}">
      <dsp:nvSpPr>
        <dsp:cNvPr id="0" name=""/>
        <dsp:cNvSpPr/>
      </dsp:nvSpPr>
      <dsp:spPr>
        <a:xfrm>
          <a:off x="244496" y="263373"/>
          <a:ext cx="1652756" cy="14485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536A96-3ED3-4B47-A572-060B3C3A5D83}">
      <dsp:nvSpPr>
        <dsp:cNvPr id="0" name=""/>
        <dsp:cNvSpPr/>
      </dsp:nvSpPr>
      <dsp:spPr>
        <a:xfrm rot="10800000">
          <a:off x="244496" y="1975303"/>
          <a:ext cx="1652756" cy="24142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FF0000"/>
              </a:solidFill>
            </a:rPr>
            <a:t>Lignite</a:t>
          </a:r>
          <a:r>
            <a:rPr lang="en-US" sz="2000" kern="1200" dirty="0">
              <a:solidFill>
                <a:schemeClr val="tx1"/>
              </a:solidFill>
            </a:rPr>
            <a:t>  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Soft, brown, 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Carbon content more than 55%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7000 BTU/</a:t>
          </a:r>
          <a:r>
            <a:rPr lang="en-US" sz="1400" kern="1200" dirty="0" err="1">
              <a:solidFill>
                <a:schemeClr val="tx1"/>
              </a:solidFill>
            </a:rPr>
            <a:t>lb</a:t>
          </a:r>
          <a:endParaRPr lang="en-US" sz="1400" kern="1200" dirty="0">
            <a:solidFill>
              <a:schemeClr val="tx1"/>
            </a:solidFill>
          </a:endParaRP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9-17 million BTU/ton</a:t>
          </a:r>
        </a:p>
      </dsp:txBody>
      <dsp:txXfrm rot="10800000">
        <a:off x="295324" y="1975303"/>
        <a:ext cx="1551100" cy="2363432"/>
      </dsp:txXfrm>
    </dsp:sp>
    <dsp:sp modelId="{06769A37-C19C-6A42-AFE6-AE9B3AA6D9AA}">
      <dsp:nvSpPr>
        <dsp:cNvPr id="0" name=""/>
        <dsp:cNvSpPr/>
      </dsp:nvSpPr>
      <dsp:spPr>
        <a:xfrm>
          <a:off x="2135126" y="263373"/>
          <a:ext cx="1652756" cy="14485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F2F615-EF81-9E4D-AAF1-76AF892D00E9}">
      <dsp:nvSpPr>
        <dsp:cNvPr id="0" name=""/>
        <dsp:cNvSpPr/>
      </dsp:nvSpPr>
      <dsp:spPr>
        <a:xfrm rot="10800000">
          <a:off x="2062528" y="1975303"/>
          <a:ext cx="1797951" cy="24142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Sub-Bituminous</a:t>
          </a:r>
          <a:endParaRPr lang="en-US" sz="1800" kern="1200" dirty="0">
            <a:solidFill>
              <a:schemeClr val="tx1"/>
            </a:solidFill>
          </a:endParaRP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Dull, black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Carbon content 55 – 60%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9300 BTU/</a:t>
          </a:r>
          <a:r>
            <a:rPr lang="en-US" sz="1400" kern="1200" dirty="0" err="1">
              <a:solidFill>
                <a:schemeClr val="tx1"/>
              </a:solidFill>
            </a:rPr>
            <a:t>lb</a:t>
          </a:r>
          <a:endParaRPr lang="en-US" sz="1400" kern="1200" dirty="0">
            <a:solidFill>
              <a:schemeClr val="tx1"/>
            </a:solidFill>
          </a:endParaRP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16-24 million BTU/ton</a:t>
          </a:r>
        </a:p>
      </dsp:txBody>
      <dsp:txXfrm rot="10800000">
        <a:off x="2117821" y="1975303"/>
        <a:ext cx="1687365" cy="2358967"/>
      </dsp:txXfrm>
    </dsp:sp>
    <dsp:sp modelId="{9C5567F6-20B8-554E-9EB4-379060F21010}">
      <dsp:nvSpPr>
        <dsp:cNvPr id="0" name=""/>
        <dsp:cNvSpPr/>
      </dsp:nvSpPr>
      <dsp:spPr>
        <a:xfrm>
          <a:off x="4116806" y="263373"/>
          <a:ext cx="1652756" cy="14485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2A1995-004C-6749-8A93-33F598D27085}">
      <dsp:nvSpPr>
        <dsp:cNvPr id="0" name=""/>
        <dsp:cNvSpPr/>
      </dsp:nvSpPr>
      <dsp:spPr>
        <a:xfrm rot="10800000">
          <a:off x="4025755" y="1975303"/>
          <a:ext cx="1834857" cy="24142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Bituminous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Soft, dark, dense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Carbon content 60-50%</a:t>
          </a: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11-14,000 BTU/</a:t>
          </a:r>
          <a:r>
            <a:rPr lang="en-US" sz="1400" kern="1200" dirty="0" err="1">
              <a:solidFill>
                <a:schemeClr val="tx1"/>
              </a:solidFill>
            </a:rPr>
            <a:t>lb</a:t>
          </a:r>
          <a:endParaRPr lang="en-US" sz="1400" kern="1200" dirty="0">
            <a:solidFill>
              <a:schemeClr val="tx1"/>
            </a:solidFill>
          </a:endParaRPr>
        </a:p>
        <a:p>
          <a:pPr marL="111125" lvl="1" indent="-111125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tx1"/>
              </a:solidFill>
            </a:rPr>
            <a:t>19- 32 million BTU/ton</a:t>
          </a:r>
        </a:p>
      </dsp:txBody>
      <dsp:txXfrm rot="10800000">
        <a:off x="4082183" y="1975303"/>
        <a:ext cx="1722001" cy="2357832"/>
      </dsp:txXfrm>
    </dsp:sp>
    <dsp:sp modelId="{B95EEC6E-856A-EE43-94F0-ABCBFBD16CBA}">
      <dsp:nvSpPr>
        <dsp:cNvPr id="0" name=""/>
        <dsp:cNvSpPr/>
      </dsp:nvSpPr>
      <dsp:spPr>
        <a:xfrm>
          <a:off x="6114823" y="263373"/>
          <a:ext cx="1652756" cy="14485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FE3F0C-B743-644E-A0AC-21FE95D58ACE}">
      <dsp:nvSpPr>
        <dsp:cNvPr id="0" name=""/>
        <dsp:cNvSpPr/>
      </dsp:nvSpPr>
      <dsp:spPr>
        <a:xfrm rot="10800000">
          <a:off x="6025889" y="1975303"/>
          <a:ext cx="1830626" cy="24142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Anthracite</a:t>
          </a:r>
          <a:endParaRPr lang="en-US" sz="1600" b="1" kern="1200" dirty="0">
            <a:solidFill>
              <a:srgbClr val="FF0000"/>
            </a:solidFill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Shiny, hard - Metamorphic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Carbon content more than 85%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14,000 BTU/</a:t>
          </a:r>
          <a:r>
            <a:rPr lang="en-US" sz="1200" kern="1200" dirty="0" err="1">
              <a:solidFill>
                <a:schemeClr val="tx1"/>
              </a:solidFill>
            </a:rPr>
            <a:t>lb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20-28 million BTU/ton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Difficult to ignite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tx1"/>
              </a:solidFill>
            </a:rPr>
            <a:t>Burns cleanly - smokeless</a:t>
          </a:r>
        </a:p>
      </dsp:txBody>
      <dsp:txXfrm rot="10800000">
        <a:off x="6082187" y="1975303"/>
        <a:ext cx="1718030" cy="2357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4FE91-DD41-4930-8695-5EC1A22485FB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CD968-5ACD-458F-B4B4-59E2CA7D7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05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63DD22-71C1-B14B-84CB-61F227E1A850}" type="slidenum">
              <a:rPr lang="en-US"/>
              <a:pPr/>
              <a:t>12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B82D99-9F72-4D14-A6B3-4B53B46AB8A1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E86D7F-F1B8-473B-B831-828C11D43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package" Target="../embeddings/Microsoft_Word_Document1.docx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notes and Review #29.</a:t>
            </a:r>
          </a:p>
          <a:p>
            <a:r>
              <a:rPr lang="en-US" dirty="0"/>
              <a:t>Did you finish your lab – turn it in.</a:t>
            </a:r>
          </a:p>
        </p:txBody>
      </p:sp>
    </p:spTree>
    <p:extLst>
      <p:ext uri="{BB962C8B-B14F-4D97-AF65-F5344CB8AC3E}">
        <p14:creationId xmlns:p14="http://schemas.microsoft.com/office/powerpoint/2010/main" val="349643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41148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talked about mining for mineral resources.  </a:t>
            </a:r>
          </a:p>
          <a:p>
            <a:pPr>
              <a:buNone/>
            </a:pPr>
            <a:r>
              <a:rPr lang="en-US" dirty="0"/>
              <a:t>What are the environmental impacts of mining?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Why is reclamation important?</a:t>
            </a:r>
          </a:p>
          <a:p>
            <a:endParaRPr lang="en-US" dirty="0"/>
          </a:p>
        </p:txBody>
      </p:sp>
      <p:pic>
        <p:nvPicPr>
          <p:cNvPr id="63490" name="Picture 2" descr="http://ts2.mm.bing.net/th?id=H.4617211256309453&amp;pid=1.7&amp;w=252&amp;h=171&amp;c=7&amp;rs=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066800"/>
            <a:ext cx="3256547" cy="2209800"/>
          </a:xfrm>
          <a:prstGeom prst="rect">
            <a:avLst/>
          </a:prstGeom>
          <a:noFill/>
        </p:spPr>
      </p:pic>
      <p:pic>
        <p:nvPicPr>
          <p:cNvPr id="63492" name="Picture 4" descr="http://ts1.mm.bing.net/th?id=H.4980913352737308&amp;pid=1.7&amp;w=167&amp;h=175&amp;c=7&amp;rs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124200"/>
            <a:ext cx="2617797" cy="2743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3500" y="3849469"/>
            <a:ext cx="33528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Mining wastes can end up in local streams and rivers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5582995"/>
            <a:ext cx="38862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Reclamation allows the habitat to come back and not be completely destroyed.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819400"/>
            <a:ext cx="6172200" cy="16002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ENERGY RESOURCES:</a:t>
            </a:r>
            <a:br>
              <a:rPr lang="en-US" sz="4000" dirty="0"/>
            </a:br>
            <a:r>
              <a:rPr lang="en-US" sz="4000" dirty="0"/>
              <a:t>Fossil Fuels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4648200"/>
            <a:ext cx="6324600" cy="2057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SES6. Students will explain how life on Earth responds to and shapes Earth systems. </a:t>
            </a:r>
          </a:p>
          <a:p>
            <a:pPr marL="341313" indent="-341313"/>
            <a:r>
              <a:rPr lang="en-US" dirty="0"/>
              <a:t>c. 	Explain how geological and ecological processes interact through time to cycle matter and energy, and how human activity alters the rates of these processes (e.g., fossil fuel formation and combustion). </a:t>
            </a:r>
          </a:p>
        </p:txBody>
      </p:sp>
      <p:pic>
        <p:nvPicPr>
          <p:cNvPr id="24578" name="Picture 2" descr="http://i0.wp.com/chetyarbrough.com/wp-content/uploads/2014/05/ENERGY-SOURC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5073"/>
            <a:ext cx="3223606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rmAutofit/>
          </a:bodyPr>
          <a:lstStyle/>
          <a:p>
            <a:r>
              <a:rPr lang="en-US" sz="4800" b="1" dirty="0"/>
              <a:t>NEED FOR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99112"/>
            <a:ext cx="4419600" cy="4985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we use energy for:</a:t>
            </a:r>
          </a:p>
          <a:p>
            <a:r>
              <a:rPr lang="en-US" b="1" dirty="0">
                <a:solidFill>
                  <a:srgbClr val="FF0000"/>
                </a:solidFill>
              </a:rPr>
              <a:t>Electricity</a:t>
            </a:r>
            <a:r>
              <a:rPr lang="en-US" dirty="0"/>
              <a:t> 40%</a:t>
            </a:r>
          </a:p>
          <a:p>
            <a:pPr lvl="1"/>
            <a:r>
              <a:rPr lang="en-US" dirty="0"/>
              <a:t>consumes primary energy to generate most of the electricity consumed by the other four sectors.</a:t>
            </a:r>
          </a:p>
          <a:p>
            <a:r>
              <a:rPr lang="en-US" b="1" dirty="0">
                <a:solidFill>
                  <a:srgbClr val="FF0000"/>
                </a:solidFill>
              </a:rPr>
              <a:t>Transportation</a:t>
            </a:r>
            <a:r>
              <a:rPr lang="en-US" dirty="0"/>
              <a:t> 28%</a:t>
            </a:r>
          </a:p>
          <a:p>
            <a:pPr lvl="1"/>
            <a:r>
              <a:rPr lang="en-US" dirty="0"/>
              <a:t>includes vehicles that transport people or goods, such as cars, trucks, buses, motorcycles, trains, aircraft, boats, barges, and ships.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699113"/>
            <a:ext cx="3990975" cy="442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/>
              <a:t>NEED FOR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24400" cy="5181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Industrial</a:t>
            </a:r>
            <a:r>
              <a:rPr lang="en-US" dirty="0"/>
              <a:t> 21%</a:t>
            </a:r>
          </a:p>
          <a:p>
            <a:pPr lvl="1"/>
            <a:r>
              <a:rPr lang="en-US" dirty="0"/>
              <a:t>includes facilities and equipment used for manufacturing, agriculture, mining, and construction.</a:t>
            </a:r>
          </a:p>
          <a:p>
            <a:r>
              <a:rPr lang="en-US" b="1" dirty="0">
                <a:solidFill>
                  <a:srgbClr val="FF0000"/>
                </a:solidFill>
              </a:rPr>
              <a:t>Residential</a:t>
            </a:r>
            <a:r>
              <a:rPr lang="en-US" dirty="0"/>
              <a:t> 7%</a:t>
            </a:r>
          </a:p>
          <a:p>
            <a:pPr lvl="1"/>
            <a:r>
              <a:rPr lang="en-US" dirty="0"/>
              <a:t>consists of homes and apartments.</a:t>
            </a:r>
          </a:p>
          <a:p>
            <a:r>
              <a:rPr lang="en-US" b="1" dirty="0">
                <a:solidFill>
                  <a:srgbClr val="FF0000"/>
                </a:solidFill>
              </a:rPr>
              <a:t>Commercial</a:t>
            </a:r>
            <a:r>
              <a:rPr lang="en-US" dirty="0"/>
              <a:t> 4%</a:t>
            </a:r>
          </a:p>
          <a:p>
            <a:pPr lvl="1"/>
            <a:r>
              <a:rPr lang="en-US" dirty="0"/>
              <a:t>includes offices, malls, stores, schools, hospitals, hotels, warehouses, restaurants, and places of worship and public assembly.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828800"/>
            <a:ext cx="3599470" cy="399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9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001000" cy="1416050"/>
          </a:xfrm>
        </p:spPr>
        <p:txBody>
          <a:bodyPr>
            <a:normAutofit/>
          </a:bodyPr>
          <a:lstStyle/>
          <a:p>
            <a:r>
              <a:rPr lang="en-US" sz="4000" b="1" dirty="0"/>
              <a:t>TYPES OF </a:t>
            </a:r>
            <a:br>
              <a:rPr lang="en-US" sz="4000" b="1" dirty="0"/>
            </a:br>
            <a:r>
              <a:rPr lang="en-US" sz="4000" b="1" dirty="0"/>
              <a:t>ENERGY RESOURCES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886200" cy="41148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Limited</a:t>
            </a:r>
            <a:r>
              <a:rPr lang="en-US" dirty="0"/>
              <a:t> resources</a:t>
            </a:r>
          </a:p>
          <a:p>
            <a:r>
              <a:rPr lang="en-US" b="1" dirty="0">
                <a:solidFill>
                  <a:srgbClr val="FF0000"/>
                </a:solidFill>
              </a:rPr>
              <a:t>Nonrenewable</a:t>
            </a:r>
          </a:p>
          <a:p>
            <a:r>
              <a:rPr lang="en-US" dirty="0"/>
              <a:t>Cannot be replaced quickly.</a:t>
            </a:r>
          </a:p>
          <a:p>
            <a:r>
              <a:rPr lang="en-US" dirty="0"/>
              <a:t>Being </a:t>
            </a:r>
            <a:r>
              <a:rPr lang="en-US" b="1" dirty="0">
                <a:solidFill>
                  <a:srgbClr val="FF0000"/>
                </a:solidFill>
              </a:rPr>
              <a:t>depleted faster </a:t>
            </a:r>
            <a:r>
              <a:rPr lang="en-US" dirty="0"/>
              <a:t>than they are forming!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371974" y="2362200"/>
            <a:ext cx="3857625" cy="4419600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Nuclear</a:t>
            </a:r>
            <a:r>
              <a:rPr lang="en-US" dirty="0"/>
              <a:t> – energy released during nuclear fission – </a:t>
            </a:r>
            <a:r>
              <a:rPr lang="en-US" b="1" dirty="0">
                <a:solidFill>
                  <a:srgbClr val="FF0000"/>
                </a:solidFill>
              </a:rPr>
              <a:t>nonrenewable</a:t>
            </a:r>
          </a:p>
          <a:p>
            <a:r>
              <a:rPr lang="en-US" b="1" dirty="0">
                <a:solidFill>
                  <a:srgbClr val="FF0000"/>
                </a:solidFill>
              </a:rPr>
              <a:t>Renewable</a:t>
            </a:r>
            <a:r>
              <a:rPr lang="en-US" dirty="0"/>
              <a:t>:  Can be replaced within a human life span OR as they are used.  Includes:</a:t>
            </a:r>
          </a:p>
          <a:p>
            <a:pPr lvl="1"/>
            <a:r>
              <a:rPr lang="en-US" dirty="0"/>
              <a:t>Geothermal</a:t>
            </a:r>
          </a:p>
          <a:p>
            <a:pPr lvl="1"/>
            <a:r>
              <a:rPr lang="en-US" dirty="0"/>
              <a:t>Solar</a:t>
            </a:r>
          </a:p>
          <a:p>
            <a:pPr lvl="1"/>
            <a:r>
              <a:rPr lang="en-US" dirty="0"/>
              <a:t>Water</a:t>
            </a:r>
          </a:p>
          <a:p>
            <a:pPr lvl="1"/>
            <a:r>
              <a:rPr lang="en-US" dirty="0"/>
              <a:t>Biomass</a:t>
            </a:r>
          </a:p>
          <a:p>
            <a:pPr lvl="1"/>
            <a:r>
              <a:rPr lang="en-US" dirty="0"/>
              <a:t>Wind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en-US" sz="2800" dirty="0"/>
              <a:t>FOSSIL FUELS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2800" dirty="0"/>
              <a:t>ALTERNATIVE</a:t>
            </a:r>
          </a:p>
        </p:txBody>
      </p:sp>
      <p:pic>
        <p:nvPicPr>
          <p:cNvPr id="2050" name="Picture 2" descr="http://ts4.mm.bing.net/th?id=H.4674918418680795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584" y="4914685"/>
            <a:ext cx="3549431" cy="1943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WHERE DOES OUR ENERGY COME FROM?</a:t>
            </a:r>
          </a:p>
        </p:txBody>
      </p:sp>
      <p:pic>
        <p:nvPicPr>
          <p:cNvPr id="4" name="Picture1" descr="160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610600" cy="451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145257"/>
            <a:ext cx="2819400" cy="1785810"/>
          </a:xfrm>
        </p:spPr>
        <p:txBody>
          <a:bodyPr>
            <a:normAutofit/>
          </a:bodyPr>
          <a:lstStyle/>
          <a:p>
            <a:r>
              <a:rPr lang="en-US" sz="5400" b="1" dirty="0"/>
              <a:t>Fossil Fuels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81000" y="2362200"/>
            <a:ext cx="7924800" cy="449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Nonrenewable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natural</a:t>
            </a:r>
            <a:r>
              <a:rPr lang="en-US" sz="2800" dirty="0"/>
              <a:t> resources formed from the remains of </a:t>
            </a:r>
            <a:r>
              <a:rPr lang="en-US" sz="2800" b="1" dirty="0">
                <a:solidFill>
                  <a:srgbClr val="FF0000"/>
                </a:solidFill>
              </a:rPr>
              <a:t>living</a:t>
            </a:r>
            <a:r>
              <a:rPr lang="en-US" sz="2800" dirty="0"/>
              <a:t> things (</a:t>
            </a:r>
            <a:r>
              <a:rPr lang="en-US" sz="2800" b="1" dirty="0">
                <a:solidFill>
                  <a:srgbClr val="FF0000"/>
                </a:solidFill>
              </a:rPr>
              <a:t>organic</a:t>
            </a:r>
            <a:r>
              <a:rPr lang="en-US" sz="2800" dirty="0"/>
              <a:t>).</a:t>
            </a:r>
          </a:p>
          <a:p>
            <a:r>
              <a:rPr lang="en-US" sz="2800" dirty="0"/>
              <a:t>Consist of </a:t>
            </a:r>
            <a:r>
              <a:rPr lang="en-US" sz="2800" b="1" dirty="0">
                <a:solidFill>
                  <a:srgbClr val="FF0000"/>
                </a:solidFill>
              </a:rPr>
              <a:t>hydrocarbons</a:t>
            </a:r>
            <a:r>
              <a:rPr lang="en-US" sz="2800" dirty="0"/>
              <a:t> – carbon and hydrogen compounds.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Stored</a:t>
            </a:r>
            <a:r>
              <a:rPr lang="en-US" sz="2800" dirty="0"/>
              <a:t> energy – </a:t>
            </a:r>
            <a:r>
              <a:rPr lang="en-US" sz="2800" b="1" dirty="0">
                <a:solidFill>
                  <a:srgbClr val="FF0000"/>
                </a:solidFill>
              </a:rPr>
              <a:t>burning</a:t>
            </a:r>
            <a:r>
              <a:rPr lang="en-US" sz="2800" dirty="0"/>
              <a:t> breaks chemical bonds and releases energy.</a:t>
            </a:r>
          </a:p>
          <a:p>
            <a:r>
              <a:rPr lang="en-US" sz="2800" dirty="0"/>
              <a:t>NOT from remains of dinosaurs – what we use today formed </a:t>
            </a:r>
            <a:r>
              <a:rPr lang="en-US" sz="2800" b="1" dirty="0">
                <a:solidFill>
                  <a:srgbClr val="FF0000"/>
                </a:solidFill>
              </a:rPr>
              <a:t>millions</a:t>
            </a:r>
            <a:r>
              <a:rPr lang="en-US" sz="2800" dirty="0"/>
              <a:t> of years before dinosaurs.</a:t>
            </a:r>
          </a:p>
        </p:txBody>
      </p:sp>
      <p:pic>
        <p:nvPicPr>
          <p:cNvPr id="1026" name="Picture 2" descr="http://ts1.mm.bing.net/th?id=H.4765756962507020&amp;pid=1.7&amp;w=250&amp;h=74&amp;c=7&amp;rs=1&amp;url=http%3a%2f%2fwww.21stcentech.com%2fenergy-in-the-21st-century-part-2-fossil-fuels%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04019"/>
            <a:ext cx="5158938" cy="1527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COAL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7674" y="1404197"/>
            <a:ext cx="8153401" cy="5114925"/>
          </a:xfrm>
        </p:spPr>
        <p:txBody>
          <a:bodyPr>
            <a:noAutofit/>
          </a:bodyPr>
          <a:lstStyle/>
          <a:p>
            <a:r>
              <a:rPr lang="en-US" sz="2800" dirty="0"/>
              <a:t>Coal is a </a:t>
            </a:r>
            <a:r>
              <a:rPr lang="en-US" sz="2800" b="1" dirty="0">
                <a:solidFill>
                  <a:srgbClr val="FF0000"/>
                </a:solidFill>
              </a:rPr>
              <a:t>solid</a:t>
            </a:r>
            <a:r>
              <a:rPr lang="en-US" sz="2800" dirty="0"/>
              <a:t> fossil fuel that is formed in several stages as the buried remains of </a:t>
            </a:r>
            <a:r>
              <a:rPr lang="en-US" sz="2800" b="1" dirty="0">
                <a:solidFill>
                  <a:srgbClr val="FF0000"/>
                </a:solidFill>
              </a:rPr>
              <a:t>land plants </a:t>
            </a:r>
            <a:r>
              <a:rPr lang="en-US" sz="2800" dirty="0"/>
              <a:t>that lived </a:t>
            </a:r>
            <a:r>
              <a:rPr lang="en-US" sz="2800" b="1" dirty="0">
                <a:solidFill>
                  <a:srgbClr val="FF0000"/>
                </a:solidFill>
              </a:rPr>
              <a:t>300-400</a:t>
            </a:r>
            <a:r>
              <a:rPr lang="en-US" sz="2800" dirty="0"/>
              <a:t> million years ago.</a:t>
            </a:r>
          </a:p>
          <a:p>
            <a:r>
              <a:rPr lang="en-US" sz="2800" dirty="0"/>
              <a:t>Formed in process of </a:t>
            </a:r>
            <a:r>
              <a:rPr lang="en-US" sz="2800" b="1" dirty="0">
                <a:solidFill>
                  <a:srgbClr val="FF0000"/>
                </a:solidFill>
              </a:rPr>
              <a:t>carbonization</a:t>
            </a:r>
            <a:r>
              <a:rPr lang="en-US" sz="2800" dirty="0"/>
              <a:t> – plant </a:t>
            </a:r>
            <a:r>
              <a:rPr lang="en-US" sz="2800" b="1" dirty="0">
                <a:solidFill>
                  <a:srgbClr val="FF0000"/>
                </a:solidFill>
              </a:rPr>
              <a:t>debris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buried</a:t>
            </a:r>
            <a:r>
              <a:rPr lang="en-US" sz="2800" dirty="0"/>
              <a:t> in swamps or mud, becomes peat.</a:t>
            </a:r>
          </a:p>
          <a:p>
            <a:r>
              <a:rPr lang="en-US" sz="2800" dirty="0"/>
              <a:t>Chemical reactions under right conditions – carbon becomes </a:t>
            </a:r>
            <a:r>
              <a:rPr lang="en-US" sz="2800" b="1" dirty="0">
                <a:solidFill>
                  <a:srgbClr val="FF0000"/>
                </a:solidFill>
              </a:rPr>
              <a:t>coal.</a:t>
            </a:r>
          </a:p>
        </p:txBody>
      </p:sp>
      <p:pic>
        <p:nvPicPr>
          <p:cNvPr id="17412" name="Picture 4" descr="http://ts2.mm.bing.net/th?id=H.4559632947544209&amp;pid=1.7&amp;w=308&amp;h=119&amp;c=7&amp;rs=1&amp;url=http%3a%2f%2fwww.uky.edu%2fKGS%2fcoal%2fcoalkinds.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355" y="5108328"/>
            <a:ext cx="3836890" cy="1600200"/>
          </a:xfrm>
          <a:prstGeom prst="rect">
            <a:avLst/>
          </a:prstGeom>
          <a:noFill/>
        </p:spPr>
      </p:pic>
      <p:pic>
        <p:nvPicPr>
          <p:cNvPr id="17414" name="Picture 6" descr="http://ts4.mm.bing.net/th?id=H.4912700703180983&amp;pid=1.7&amp;w=261&amp;h=184&amp;c=7&amp;rs=1&amp;url=http%3a%2f%2fmarksteinmetz.photoshelter.com%2fimage%2fI0000wt9dUBzJrs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4975" y="4958857"/>
            <a:ext cx="2693893" cy="1899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334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rmAutofit/>
          </a:bodyPr>
          <a:lstStyle/>
          <a:p>
            <a:r>
              <a:rPr lang="en-US" sz="4800" b="1" dirty="0"/>
              <a:t>Coal Formation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981200"/>
            <a:ext cx="8160327" cy="30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4667071"/>
            <a:ext cx="26670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Before the dinosaurs, many giant plants died in swamps.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4667071"/>
            <a:ext cx="2667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Over millions of year, the plants were buried under water and dirt.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8127" y="4667071"/>
            <a:ext cx="26670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Heat and pressure turned the dead plants into coal.</a:t>
            </a:r>
          </a:p>
        </p:txBody>
      </p:sp>
    </p:spTree>
    <p:extLst>
      <p:ext uri="{BB962C8B-B14F-4D97-AF65-F5344CB8AC3E}">
        <p14:creationId xmlns:p14="http://schemas.microsoft.com/office/powerpoint/2010/main" val="154438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322" y="693535"/>
            <a:ext cx="8175478" cy="571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1" descr="16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400800" cy="3685968"/>
          </a:xfrm>
          <a:prstGeom prst="borderCallout1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/>
          </a:bodyPr>
          <a:lstStyle/>
          <a:p>
            <a:r>
              <a:rPr lang="en-US" sz="5400" b="1" dirty="0"/>
              <a:t>Coal Formation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4876800"/>
            <a:ext cx="8153400" cy="1981200"/>
          </a:xfrm>
        </p:spPr>
        <p:txBody>
          <a:bodyPr>
            <a:normAutofit/>
          </a:bodyPr>
          <a:lstStyle/>
          <a:p>
            <a:pPr marL="457200" indent="-3429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/>
              <a:t>Process – </a:t>
            </a:r>
            <a:r>
              <a:rPr lang="en-US" b="1" dirty="0">
                <a:solidFill>
                  <a:srgbClr val="FF0000"/>
                </a:solidFill>
              </a:rPr>
              <a:t>plants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peat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lignite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bituminous</a:t>
            </a:r>
            <a:r>
              <a:rPr lang="en-US" dirty="0"/>
              <a:t> coal (soft coal) – </a:t>
            </a:r>
            <a:r>
              <a:rPr lang="en-US" b="1" dirty="0">
                <a:solidFill>
                  <a:srgbClr val="FF0000"/>
                </a:solidFill>
              </a:rPr>
              <a:t>anthracite.</a:t>
            </a:r>
          </a:p>
          <a:p>
            <a:pPr marL="457200" indent="-3429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/>
              <a:t>Highest </a:t>
            </a:r>
            <a:r>
              <a:rPr lang="en-US" b="1" dirty="0">
                <a:solidFill>
                  <a:srgbClr val="FF0000"/>
                </a:solidFill>
              </a:rPr>
              <a:t>quality</a:t>
            </a:r>
            <a:r>
              <a:rPr lang="en-US" dirty="0"/>
              <a:t> coal is Anthracite – metamorphic rock.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199"/>
            <a:ext cx="8229600" cy="1638301"/>
          </a:xfrm>
        </p:spPr>
        <p:txBody>
          <a:bodyPr>
            <a:normAutofit/>
          </a:bodyPr>
          <a:lstStyle/>
          <a:p>
            <a:r>
              <a:rPr lang="en-US" sz="4800" b="1" dirty="0"/>
              <a:t>COAL GENERATES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199" y="1905000"/>
            <a:ext cx="8077201" cy="4800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Burning </a:t>
            </a:r>
            <a:r>
              <a:rPr lang="en-US" sz="2800" b="1" dirty="0">
                <a:solidFill>
                  <a:srgbClr val="FF0000"/>
                </a:solidFill>
              </a:rPr>
              <a:t>high-sulfur</a:t>
            </a:r>
            <a:r>
              <a:rPr lang="en-US" sz="2800" dirty="0"/>
              <a:t> coal </a:t>
            </a:r>
            <a:r>
              <a:rPr lang="en-US" sz="2800" dirty="0" smtClean="0"/>
              <a:t>releases </a:t>
            </a:r>
            <a:r>
              <a:rPr lang="en-US" sz="2800" b="1" dirty="0">
                <a:solidFill>
                  <a:srgbClr val="FF0000"/>
                </a:solidFill>
              </a:rPr>
              <a:t>CO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dirty="0"/>
              <a:t> (carbon dioxide) into air.</a:t>
            </a:r>
          </a:p>
          <a:p>
            <a:r>
              <a:rPr lang="en-US" sz="2800" dirty="0"/>
              <a:t>Coal </a:t>
            </a:r>
            <a:r>
              <a:rPr lang="en-US" sz="2800" b="1" dirty="0">
                <a:solidFill>
                  <a:srgbClr val="FF0000"/>
                </a:solidFill>
              </a:rPr>
              <a:t>reserves</a:t>
            </a:r>
            <a:r>
              <a:rPr lang="en-US" sz="2800" dirty="0"/>
              <a:t> estimated to last </a:t>
            </a:r>
            <a:r>
              <a:rPr lang="en-US" sz="2800" b="1" dirty="0">
                <a:solidFill>
                  <a:srgbClr val="FF0000"/>
                </a:solidFill>
              </a:rPr>
              <a:t>200</a:t>
            </a:r>
            <a:r>
              <a:rPr lang="en-US" sz="2800" dirty="0"/>
              <a:t> years.</a:t>
            </a:r>
          </a:p>
          <a:p>
            <a:endParaRPr lang="en-US" dirty="0"/>
          </a:p>
        </p:txBody>
      </p:sp>
      <p:pic>
        <p:nvPicPr>
          <p:cNvPr id="17416" name="Picture 8" descr="http://ts3.mm.bing.net/th?id=H.4521978946453762&amp;pid=1.7&amp;w=258&amp;h=188&amp;c=7&amp;rs=1&amp;url=http%3a%2f%2fsolarenergyfactsblog.com%2fadvantages-and-disadvantages-of-solar-energy%2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733800"/>
            <a:ext cx="3816889" cy="2781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76200"/>
            <a:ext cx="7024744" cy="1017583"/>
          </a:xfrm>
        </p:spPr>
        <p:txBody>
          <a:bodyPr>
            <a:normAutofit/>
          </a:bodyPr>
          <a:lstStyle/>
          <a:p>
            <a:r>
              <a:rPr lang="en-US" sz="4800" b="1" dirty="0"/>
              <a:t>COAL RANK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595652"/>
              </p:ext>
            </p:extLst>
          </p:nvPr>
        </p:nvGraphicFramePr>
        <p:xfrm>
          <a:off x="304800" y="1371600"/>
          <a:ext cx="8101012" cy="4389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Arrow 3"/>
          <p:cNvSpPr/>
          <p:nvPr/>
        </p:nvSpPr>
        <p:spPr>
          <a:xfrm>
            <a:off x="685800" y="5867400"/>
            <a:ext cx="73914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Increasing Energy Efficiency and Quality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5115" y="3371850"/>
            <a:ext cx="15240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3371850"/>
            <a:ext cx="16002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97265" y="3371850"/>
            <a:ext cx="15240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72237" y="3368548"/>
            <a:ext cx="15240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8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en-US" sz="4000" b="1" dirty="0"/>
              <a:t>PETROLEUM (OIL) AND NATURAL 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4191000" cy="48768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Petroleum</a:t>
            </a:r>
            <a:r>
              <a:rPr lang="en-US" dirty="0"/>
              <a:t> is another word for crude oil.</a:t>
            </a:r>
          </a:p>
          <a:p>
            <a:pPr>
              <a:lnSpc>
                <a:spcPct val="120000"/>
              </a:lnSpc>
            </a:pPr>
            <a:r>
              <a:rPr lang="en-US" dirty="0"/>
              <a:t>Crude </a:t>
            </a:r>
            <a:r>
              <a:rPr lang="en-US" b="1" dirty="0">
                <a:solidFill>
                  <a:srgbClr val="FF0000"/>
                </a:solidFill>
              </a:rPr>
              <a:t>oil</a:t>
            </a:r>
            <a:r>
              <a:rPr lang="en-US" dirty="0"/>
              <a:t> used to produce </a:t>
            </a:r>
            <a:r>
              <a:rPr lang="en-US" b="1" dirty="0">
                <a:solidFill>
                  <a:srgbClr val="FF0000"/>
                </a:solidFill>
              </a:rPr>
              <a:t>plastics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fabrics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medicine</a:t>
            </a:r>
            <a:r>
              <a:rPr lang="en-US" dirty="0"/>
              <a:t>, etc.</a:t>
            </a:r>
          </a:p>
          <a:p>
            <a:pPr>
              <a:lnSpc>
                <a:spcPct val="120000"/>
              </a:lnSpc>
            </a:pPr>
            <a:r>
              <a:rPr lang="en-US" dirty="0"/>
              <a:t>Formed from remains of </a:t>
            </a:r>
            <a:r>
              <a:rPr lang="en-US" b="1" dirty="0">
                <a:solidFill>
                  <a:srgbClr val="FF0000"/>
                </a:solidFill>
              </a:rPr>
              <a:t>marine</a:t>
            </a:r>
            <a:r>
              <a:rPr lang="en-US" dirty="0"/>
              <a:t> organisms and plants.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Accumulate</a:t>
            </a:r>
            <a:r>
              <a:rPr lang="en-US" dirty="0"/>
              <a:t> on lake and ocean floor and </a:t>
            </a:r>
            <a:r>
              <a:rPr lang="en-US" b="1" dirty="0">
                <a:solidFill>
                  <a:srgbClr val="FF0000"/>
                </a:solidFill>
              </a:rPr>
              <a:t>buried</a:t>
            </a:r>
            <a:r>
              <a:rPr lang="en-US" dirty="0"/>
              <a:t> by sediment.</a:t>
            </a:r>
          </a:p>
          <a:p>
            <a:endParaRPr lang="en-US" dirty="0"/>
          </a:p>
        </p:txBody>
      </p:sp>
      <p:pic>
        <p:nvPicPr>
          <p:cNvPr id="18434" name="Picture 2" descr="http://www.artinaid.com/wp-content/uploads/2013/04/Oil-and-Natural-Gas-Formation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752600"/>
            <a:ext cx="4304913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104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en-US" sz="4000" b="1" dirty="0"/>
              <a:t>PETROLEUM (OIL) AND NATURAL 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05000"/>
            <a:ext cx="4191000" cy="4495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Heat and pressure cause </a:t>
            </a:r>
            <a:r>
              <a:rPr lang="en-US" b="1" dirty="0">
                <a:solidFill>
                  <a:srgbClr val="FF0000"/>
                </a:solidFill>
              </a:rPr>
              <a:t>chemical change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Environmental</a:t>
            </a:r>
            <a:r>
              <a:rPr lang="en-US" dirty="0"/>
              <a:t> concerns include oil spills.</a:t>
            </a:r>
          </a:p>
          <a:p>
            <a:pPr>
              <a:lnSpc>
                <a:spcPct val="120000"/>
              </a:lnSpc>
            </a:pPr>
            <a:r>
              <a:rPr lang="en-US" dirty="0"/>
              <a:t>Oil </a:t>
            </a:r>
            <a:r>
              <a:rPr lang="en-US" b="1" dirty="0">
                <a:solidFill>
                  <a:srgbClr val="FF0000"/>
                </a:solidFill>
              </a:rPr>
              <a:t>burns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cleaner</a:t>
            </a:r>
            <a:r>
              <a:rPr lang="en-US" dirty="0"/>
              <a:t> than other fossil fuels – less CO</a:t>
            </a:r>
            <a:r>
              <a:rPr lang="en-US" baseline="-25000" dirty="0"/>
              <a:t>2</a:t>
            </a:r>
            <a:r>
              <a:rPr lang="en-US" dirty="0"/>
              <a:t>, SO</a:t>
            </a:r>
            <a:r>
              <a:rPr lang="en-US" baseline="-25000" dirty="0"/>
              <a:t>2</a:t>
            </a:r>
            <a:r>
              <a:rPr lang="en-US" dirty="0"/>
              <a:t> and NO</a:t>
            </a:r>
            <a:r>
              <a:rPr lang="en-US" baseline="-25000" dirty="0"/>
              <a:t>x</a:t>
            </a:r>
            <a:r>
              <a:rPr lang="en-US" dirty="0"/>
              <a:t> emissions.</a:t>
            </a:r>
          </a:p>
          <a:p>
            <a:endParaRPr lang="en-US" dirty="0"/>
          </a:p>
        </p:txBody>
      </p:sp>
      <p:pic>
        <p:nvPicPr>
          <p:cNvPr id="18434" name="Picture 2" descr="http://www.artinaid.com/wp-content/uploads/2013/04/Oil-and-Natural-Gas-Formation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752600"/>
            <a:ext cx="4304913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en-US" sz="4000" b="1" dirty="0"/>
              <a:t>PETROLEUM (OIL) AND NATURAL 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05000"/>
            <a:ext cx="41910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Natural gas consists mostly of </a:t>
            </a:r>
            <a:r>
              <a:rPr lang="en-US" b="1" dirty="0">
                <a:solidFill>
                  <a:srgbClr val="FF0000"/>
                </a:solidFill>
              </a:rPr>
              <a:t>methane</a:t>
            </a:r>
            <a:r>
              <a:rPr lang="en-US" dirty="0"/>
              <a:t>, along with some other gases which has </a:t>
            </a:r>
            <a:r>
              <a:rPr lang="en-US" b="1" dirty="0">
                <a:solidFill>
                  <a:srgbClr val="FF0000"/>
                </a:solidFill>
              </a:rPr>
              <a:t>no odor or color.</a:t>
            </a:r>
          </a:p>
          <a:p>
            <a:pPr>
              <a:lnSpc>
                <a:spcPct val="120000"/>
              </a:lnSpc>
            </a:pPr>
            <a:r>
              <a:rPr lang="en-US" dirty="0"/>
              <a:t>Natural gas does not contain carbon monoxide. The by-products of burning natural gas are primarily carbon dioxide and water vapor.</a:t>
            </a:r>
          </a:p>
          <a:p>
            <a:endParaRPr lang="en-US" dirty="0"/>
          </a:p>
        </p:txBody>
      </p:sp>
      <p:pic>
        <p:nvPicPr>
          <p:cNvPr id="18434" name="Picture 2" descr="http://www.artinaid.com/wp-content/uploads/2013/04/Oil-and-Natural-Gas-Formation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752600"/>
            <a:ext cx="4304913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656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>
            <a:normAutofit/>
          </a:bodyPr>
          <a:lstStyle/>
          <a:p>
            <a:r>
              <a:rPr lang="en-US" sz="4000" b="1" dirty="0"/>
              <a:t>OIL AND GAS FORMATION</a:t>
            </a:r>
          </a:p>
        </p:txBody>
      </p:sp>
      <p:pic>
        <p:nvPicPr>
          <p:cNvPr id="2050" name="Picture 2" descr="http://www.agiweb.org/education/energy/images/gasforma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8329301" cy="3276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04800" y="4419600"/>
            <a:ext cx="27432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Tiny sea plants and animals died and were buried on the ocean floor.  Over time, they were covered by layers of silt and sand.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35950" y="4419600"/>
            <a:ext cx="2667000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Over millions of years, the remains were buried deeper and deeper.  The enormous pressure and heat turned them into oil and gas.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13495" y="4429648"/>
            <a:ext cx="272060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Today, we drill down through layers of sand, silt, and rock to reach the rock formations that contain oil and gas deposits.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4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LOCATING GAS AND OIL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962400" y="1371600"/>
            <a:ext cx="4679272" cy="498653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/>
              <a:t> conditions must be present for reservoirs to form:</a:t>
            </a:r>
          </a:p>
          <a:p>
            <a:pPr marL="457200" indent="-457200">
              <a:buAutoNum type="arabicPeriod"/>
            </a:pPr>
            <a:r>
              <a:rPr lang="en-US" dirty="0"/>
              <a:t>Hydrocarbon material </a:t>
            </a:r>
            <a:r>
              <a:rPr lang="en-US" b="1" dirty="0">
                <a:solidFill>
                  <a:srgbClr val="FF0000"/>
                </a:solidFill>
              </a:rPr>
              <a:t>buried deep enough</a:t>
            </a:r>
            <a:r>
              <a:rPr lang="en-US" dirty="0"/>
              <a:t> for heat and pressure to have transformed it over a </a:t>
            </a:r>
            <a:r>
              <a:rPr lang="en-US" b="1" dirty="0">
                <a:solidFill>
                  <a:srgbClr val="FF0000"/>
                </a:solidFill>
              </a:rPr>
              <a:t>long period</a:t>
            </a:r>
            <a:r>
              <a:rPr lang="en-US" dirty="0"/>
              <a:t> of time.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Porous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permeable</a:t>
            </a:r>
            <a:r>
              <a:rPr lang="en-US" dirty="0"/>
              <a:t> reservoir </a:t>
            </a:r>
            <a:r>
              <a:rPr lang="en-US" b="1" dirty="0">
                <a:solidFill>
                  <a:srgbClr val="FF0000"/>
                </a:solidFill>
              </a:rPr>
              <a:t>rock</a:t>
            </a:r>
            <a:r>
              <a:rPr lang="en-US" dirty="0"/>
              <a:t> to accumulate in.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Non-porous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non-permeable</a:t>
            </a:r>
            <a:r>
              <a:rPr lang="en-US" dirty="0"/>
              <a:t> cap rock that </a:t>
            </a:r>
            <a:r>
              <a:rPr lang="en-US" b="1" dirty="0">
                <a:solidFill>
                  <a:srgbClr val="FF0000"/>
                </a:solidFill>
              </a:rPr>
              <a:t>seals</a:t>
            </a:r>
            <a:r>
              <a:rPr lang="en-US" dirty="0"/>
              <a:t> the deposit.</a:t>
            </a:r>
          </a:p>
        </p:txBody>
      </p:sp>
      <p:pic>
        <p:nvPicPr>
          <p:cNvPr id="1026" name="Picture 2" descr="http://geology.com/articles/oil-and-gas-investments/natural-gas-and-oil-draw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3619500" cy="2895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587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96962"/>
          </a:xfrm>
        </p:spPr>
        <p:txBody>
          <a:bodyPr>
            <a:normAutofit/>
          </a:bodyPr>
          <a:lstStyle/>
          <a:p>
            <a:r>
              <a:rPr lang="en-US" sz="4000" b="1" dirty="0"/>
              <a:t>FOSSIL FUEL RESERVES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715000"/>
            <a:ext cx="85344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Because the United States has so much in </a:t>
            </a:r>
            <a:r>
              <a:rPr lang="en-US" sz="2800" b="1" dirty="0">
                <a:solidFill>
                  <a:srgbClr val="FF0000"/>
                </a:solidFill>
              </a:rPr>
              <a:t>coal</a:t>
            </a:r>
            <a:r>
              <a:rPr lang="en-US" sz="2800" dirty="0"/>
              <a:t> reserves, it is </a:t>
            </a:r>
            <a:r>
              <a:rPr lang="en-US" sz="2800" b="1" dirty="0">
                <a:solidFill>
                  <a:srgbClr val="FF0000"/>
                </a:solidFill>
              </a:rPr>
              <a:t>inexpensive</a:t>
            </a:r>
            <a:r>
              <a:rPr lang="en-US" sz="2800" dirty="0"/>
              <a:t> and widely used!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5384"/>
            <a:ext cx="5824537" cy="463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en-US" sz="4000" b="1" dirty="0"/>
              <a:t>ENERGY USE IN THE UNITED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905000"/>
            <a:ext cx="3657600" cy="434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U. S. Energy Consumption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Petroleum</a:t>
            </a:r>
            <a:r>
              <a:rPr lang="en-US" dirty="0"/>
              <a:t> 37%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Natural Gas </a:t>
            </a:r>
            <a:r>
              <a:rPr lang="en-US" dirty="0"/>
              <a:t>25%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Coal</a:t>
            </a:r>
            <a:r>
              <a:rPr lang="en-US" dirty="0"/>
              <a:t> 21%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Nuclear</a:t>
            </a:r>
            <a:r>
              <a:rPr lang="en-US" dirty="0"/>
              <a:t> 9%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Renewable</a:t>
            </a:r>
            <a:r>
              <a:rPr lang="en-US" dirty="0"/>
              <a:t> 8%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Hydropower, wood, biofuels, biomass waste, wind, geothermal, solar</a:t>
            </a:r>
          </a:p>
        </p:txBody>
      </p:sp>
      <p:pic>
        <p:nvPicPr>
          <p:cNvPr id="21506" name="Picture 2" descr="http://www.earthlyissues.com/images/role_of_renewables_in_us_energy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4920" y="1600200"/>
            <a:ext cx="5502880" cy="3809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028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en-US" sz="3600" b="1" dirty="0"/>
              <a:t>CONCERNS OVER USING FOSSIL FUELS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19600" cy="51054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Obtaining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Processing</a:t>
            </a:r>
          </a:p>
          <a:p>
            <a:pPr lvl="1"/>
            <a:r>
              <a:rPr lang="en-US" dirty="0"/>
              <a:t>Land disruption from mining</a:t>
            </a:r>
          </a:p>
          <a:p>
            <a:pPr lvl="1"/>
            <a:r>
              <a:rPr lang="en-US" dirty="0"/>
              <a:t>Oil Spills contaminate waterways</a:t>
            </a:r>
          </a:p>
          <a:p>
            <a:pPr lvl="1"/>
            <a:r>
              <a:rPr lang="en-US" dirty="0"/>
              <a:t>Groundwater contamination </a:t>
            </a:r>
          </a:p>
          <a:p>
            <a:r>
              <a:rPr lang="en-US" b="1" dirty="0">
                <a:solidFill>
                  <a:srgbClr val="FF0000"/>
                </a:solidFill>
              </a:rPr>
              <a:t>Combustion</a:t>
            </a:r>
          </a:p>
          <a:p>
            <a:pPr lvl="1"/>
            <a:r>
              <a:rPr lang="en-US" dirty="0"/>
              <a:t>Coal ash contaminates land and surface water.</a:t>
            </a:r>
          </a:p>
          <a:p>
            <a:pPr lvl="1"/>
            <a:r>
              <a:rPr lang="en-US" dirty="0"/>
              <a:t>Air pollution - CO</a:t>
            </a:r>
            <a:r>
              <a:rPr lang="en-US" sz="1600" dirty="0"/>
              <a:t>2</a:t>
            </a:r>
            <a:r>
              <a:rPr lang="en-US" dirty="0"/>
              <a:t>, VOCs, SO</a:t>
            </a:r>
            <a:r>
              <a:rPr lang="en-US" sz="1600" dirty="0"/>
              <a:t>2</a:t>
            </a:r>
            <a:r>
              <a:rPr lang="en-US" dirty="0"/>
              <a:t> and NO</a:t>
            </a:r>
            <a:r>
              <a:rPr lang="en-US" sz="2000" dirty="0"/>
              <a:t>x</a:t>
            </a:r>
            <a:r>
              <a:rPr lang="en-US" dirty="0"/>
              <a:t> – from emissions</a:t>
            </a:r>
          </a:p>
          <a:p>
            <a:pPr lvl="2"/>
            <a:r>
              <a:rPr lang="en-US" sz="2000" dirty="0"/>
              <a:t>Greenhouse gases</a:t>
            </a:r>
          </a:p>
          <a:p>
            <a:pPr lvl="1"/>
            <a:endParaRPr lang="en-US" dirty="0"/>
          </a:p>
        </p:txBody>
      </p:sp>
      <p:pic>
        <p:nvPicPr>
          <p:cNvPr id="38914" name="Picture 2" descr="http://www.lhsc.on.ca/_images/pro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057400"/>
            <a:ext cx="3524250" cy="3012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3733800" cy="4191000"/>
          </a:xfrm>
        </p:spPr>
        <p:txBody>
          <a:bodyPr/>
          <a:lstStyle/>
          <a:p>
            <a:pPr>
              <a:buNone/>
            </a:pPr>
            <a:r>
              <a:rPr lang="en-US" dirty="0"/>
              <a:t>Which energy resource is considered the most inexpensive:</a:t>
            </a:r>
          </a:p>
          <a:p>
            <a:pPr marL="457200" indent="-457200">
              <a:buAutoNum type="alphaUcPeriod"/>
            </a:pPr>
            <a:r>
              <a:rPr lang="en-US" dirty="0"/>
              <a:t>Oil</a:t>
            </a:r>
          </a:p>
          <a:p>
            <a:pPr marL="457200" indent="-457200">
              <a:buAutoNum type="alphaUcPeriod"/>
            </a:pPr>
            <a:r>
              <a:rPr lang="en-US" dirty="0"/>
              <a:t>Coal</a:t>
            </a:r>
          </a:p>
          <a:p>
            <a:pPr marL="457200" indent="-457200">
              <a:buAutoNum type="alphaUcPeriod"/>
            </a:pPr>
            <a:r>
              <a:rPr lang="en-US" dirty="0"/>
              <a:t>Natural Gas</a:t>
            </a:r>
          </a:p>
          <a:p>
            <a:pPr marL="457200" indent="-457200">
              <a:buAutoNum type="alphaUcPeriod"/>
            </a:pPr>
            <a:r>
              <a:rPr lang="en-US" dirty="0"/>
              <a:t>Nuclear</a:t>
            </a:r>
          </a:p>
        </p:txBody>
      </p:sp>
      <p:pic>
        <p:nvPicPr>
          <p:cNvPr id="40962" name="Picture 2" descr="http://www.wifinotes.com/energy1/images/What%20is%20non-renewable%20energ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209800"/>
            <a:ext cx="2590800" cy="303847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57200" y="3657600"/>
            <a:ext cx="15240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5334000"/>
            <a:ext cx="35052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However, since natural gas has become so cheap, it may soon pass coal.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219200"/>
          </a:xfrm>
        </p:spPr>
        <p:txBody>
          <a:bodyPr>
            <a:noAutofit/>
          </a:bodyPr>
          <a:lstStyle/>
          <a:p>
            <a:r>
              <a:rPr lang="en-US" sz="3600" b="1" dirty="0"/>
              <a:t>LAB:  EXPLORING GRADES OF COAL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6019800"/>
            <a:ext cx="7543800" cy="45720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Draw and Describe - Answer Questions</a:t>
            </a: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838200" y="2971800"/>
          <a:ext cx="68834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name="Document" r:id="rId3" imgW="6083076" imgH="2628803" progId="Word.Document.12">
                  <p:embed/>
                </p:oleObj>
              </mc:Choice>
              <mc:Fallback>
                <p:oleObj name="Document" r:id="rId3" imgW="6083076" imgH="262880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971800"/>
                        <a:ext cx="6883400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14400" y="1676400"/>
            <a:ext cx="1398392" cy="1219200"/>
          </a:xfrm>
          <a:prstGeom prst="roundRect">
            <a:avLst>
              <a:gd name="adj" fmla="val 10000"/>
            </a:avLst>
          </a:prstGeom>
          <a:blipFill rotWithShape="1">
            <a:blip r:embed="rId5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ounded Rectangle 6"/>
          <p:cNvSpPr/>
          <p:nvPr/>
        </p:nvSpPr>
        <p:spPr>
          <a:xfrm>
            <a:off x="2590800" y="1676400"/>
            <a:ext cx="1398392" cy="1219200"/>
          </a:xfrm>
          <a:prstGeom prst="roundRect">
            <a:avLst>
              <a:gd name="adj" fmla="val 10000"/>
            </a:avLst>
          </a:prstGeom>
          <a:blipFill rotWithShape="1">
            <a:blip r:embed="rId6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554"/>
              <a:satOff val="99"/>
              <a:lumOff val="-72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ounded Rectangle 7"/>
          <p:cNvSpPr/>
          <p:nvPr/>
        </p:nvSpPr>
        <p:spPr>
          <a:xfrm>
            <a:off x="4343400" y="1676400"/>
            <a:ext cx="1398392" cy="1219200"/>
          </a:xfrm>
          <a:prstGeom prst="roundRect">
            <a:avLst>
              <a:gd name="adj" fmla="val 10000"/>
            </a:avLst>
          </a:prstGeom>
          <a:blipFill rotWithShape="1">
            <a:blip r:embed="rId7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1108"/>
              <a:satOff val="197"/>
              <a:lumOff val="-144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ounded Rectangle 8"/>
          <p:cNvSpPr/>
          <p:nvPr/>
        </p:nvSpPr>
        <p:spPr>
          <a:xfrm>
            <a:off x="6172200" y="1676400"/>
            <a:ext cx="1398392" cy="1219200"/>
          </a:xfrm>
          <a:prstGeom prst="roundRect">
            <a:avLst>
              <a:gd name="adj" fmla="val 10000"/>
            </a:avLst>
          </a:prstGeom>
          <a:blipFill rotWithShape="1">
            <a:blip r:embed="rId8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1663"/>
              <a:satOff val="296"/>
              <a:lumOff val="-216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Review #29 due tomorrow.</a:t>
            </a:r>
          </a:p>
          <a:p>
            <a:r>
              <a:rPr lang="en-US" sz="2800" dirty="0"/>
              <a:t>Coal lab due by Tuesday.</a:t>
            </a:r>
          </a:p>
        </p:txBody>
      </p:sp>
    </p:spTree>
    <p:extLst>
      <p:ext uri="{BB962C8B-B14F-4D97-AF65-F5344CB8AC3E}">
        <p14:creationId xmlns:p14="http://schemas.microsoft.com/office/powerpoint/2010/main" val="2608501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327</TotalTime>
  <Words>967</Words>
  <Application>Microsoft Office PowerPoint</Application>
  <PresentationFormat>On-screen Show (4:3)</PresentationFormat>
  <Paragraphs>138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Oriel</vt:lpstr>
      <vt:lpstr>Document</vt:lpstr>
      <vt:lpstr>DO NOW</vt:lpstr>
      <vt:lpstr>REVIEW </vt:lpstr>
      <vt:lpstr>ENERGY RESOURCES: Fossil Fuels</vt:lpstr>
      <vt:lpstr>NEED FOR ENERGY</vt:lpstr>
      <vt:lpstr>NEED FOR ENERGY</vt:lpstr>
      <vt:lpstr>TYPES OF  ENERGY RESOURCES</vt:lpstr>
      <vt:lpstr>WHERE DOES OUR ENERGY COME FROM?</vt:lpstr>
      <vt:lpstr>Fossil Fuels</vt:lpstr>
      <vt:lpstr>COAL FORMATION</vt:lpstr>
      <vt:lpstr>Coal Formation</vt:lpstr>
      <vt:lpstr>PowerPoint Presentation</vt:lpstr>
      <vt:lpstr>Coal Formation</vt:lpstr>
      <vt:lpstr>COAL GENERATES ELECTRICITY</vt:lpstr>
      <vt:lpstr>COAL RANK</vt:lpstr>
      <vt:lpstr>PETROLEUM (OIL) AND NATURAL GAS</vt:lpstr>
      <vt:lpstr>PETROLEUM (OIL) AND NATURAL GAS</vt:lpstr>
      <vt:lpstr>PETROLEUM (OIL) AND NATURAL GAS</vt:lpstr>
      <vt:lpstr>OIL AND GAS FORMATION</vt:lpstr>
      <vt:lpstr>LOCATING GAS AND OIL</vt:lpstr>
      <vt:lpstr>FOSSIL FUEL RESERVES</vt:lpstr>
      <vt:lpstr>ENERGY USE IN THE UNITED STATES</vt:lpstr>
      <vt:lpstr>CONCERNS OVER USING FOSSIL FUELS</vt:lpstr>
      <vt:lpstr>REVIEW</vt:lpstr>
      <vt:lpstr>LAB:  EXPLORING GRADES OF COAL</vt:lpstr>
      <vt:lpstr>TO DO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NONRENEWABLE ENERGY RESOURCES</dc:title>
  <dc:creator>dgovernor</dc:creator>
  <cp:lastModifiedBy>JCBOE</cp:lastModifiedBy>
  <cp:revision>40</cp:revision>
  <dcterms:created xsi:type="dcterms:W3CDTF">2013-09-09T20:45:53Z</dcterms:created>
  <dcterms:modified xsi:type="dcterms:W3CDTF">2017-04-18T11:53:51Z</dcterms:modified>
</cp:coreProperties>
</file>