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52" r:id="rId2"/>
    <p:sldId id="280" r:id="rId3"/>
    <p:sldId id="358" r:id="rId4"/>
    <p:sldId id="357" r:id="rId5"/>
    <p:sldId id="284" r:id="rId6"/>
    <p:sldId id="283" r:id="rId7"/>
    <p:sldId id="287" r:id="rId8"/>
    <p:sldId id="361" r:id="rId9"/>
    <p:sldId id="359" r:id="rId10"/>
    <p:sldId id="294" r:id="rId11"/>
    <p:sldId id="288" r:id="rId12"/>
    <p:sldId id="291" r:id="rId13"/>
    <p:sldId id="299" r:id="rId14"/>
    <p:sldId id="285" r:id="rId15"/>
    <p:sldId id="360" r:id="rId1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Gill Sans MT" pitchFamily="34" charset="0"/>
        <a:ea typeface="+mn-ea"/>
        <a:cs typeface="Arial" charset="0"/>
      </a:defRPr>
    </a:lvl1pPr>
    <a:lvl2pPr marL="457200" algn="l" rtl="0" fontAlgn="base">
      <a:spcBef>
        <a:spcPct val="0"/>
      </a:spcBef>
      <a:spcAft>
        <a:spcPct val="0"/>
      </a:spcAft>
      <a:defRPr kern="1200">
        <a:solidFill>
          <a:schemeClr val="tx1"/>
        </a:solidFill>
        <a:latin typeface="Gill Sans MT" pitchFamily="34" charset="0"/>
        <a:ea typeface="+mn-ea"/>
        <a:cs typeface="Arial" charset="0"/>
      </a:defRPr>
    </a:lvl2pPr>
    <a:lvl3pPr marL="914400" algn="l" rtl="0" fontAlgn="base">
      <a:spcBef>
        <a:spcPct val="0"/>
      </a:spcBef>
      <a:spcAft>
        <a:spcPct val="0"/>
      </a:spcAft>
      <a:defRPr kern="1200">
        <a:solidFill>
          <a:schemeClr val="tx1"/>
        </a:solidFill>
        <a:latin typeface="Gill Sans MT" pitchFamily="34" charset="0"/>
        <a:ea typeface="+mn-ea"/>
        <a:cs typeface="Arial" charset="0"/>
      </a:defRPr>
    </a:lvl3pPr>
    <a:lvl4pPr marL="1371600" algn="l" rtl="0" fontAlgn="base">
      <a:spcBef>
        <a:spcPct val="0"/>
      </a:spcBef>
      <a:spcAft>
        <a:spcPct val="0"/>
      </a:spcAft>
      <a:defRPr kern="1200">
        <a:solidFill>
          <a:schemeClr val="tx1"/>
        </a:solidFill>
        <a:latin typeface="Gill Sans MT" pitchFamily="34" charset="0"/>
        <a:ea typeface="+mn-ea"/>
        <a:cs typeface="Arial" charset="0"/>
      </a:defRPr>
    </a:lvl4pPr>
    <a:lvl5pPr marL="1828800" algn="l" rtl="0" fontAlgn="base">
      <a:spcBef>
        <a:spcPct val="0"/>
      </a:spcBef>
      <a:spcAft>
        <a:spcPct val="0"/>
      </a:spcAft>
      <a:defRPr kern="1200">
        <a:solidFill>
          <a:schemeClr val="tx1"/>
        </a:solidFill>
        <a:latin typeface="Gill Sans MT" pitchFamily="34" charset="0"/>
        <a:ea typeface="+mn-ea"/>
        <a:cs typeface="Arial" charset="0"/>
      </a:defRPr>
    </a:lvl5pPr>
    <a:lvl6pPr marL="2286000" algn="l" defTabSz="914400" rtl="0" eaLnBrk="1" latinLnBrk="0" hangingPunct="1">
      <a:defRPr kern="1200">
        <a:solidFill>
          <a:schemeClr val="tx1"/>
        </a:solidFill>
        <a:latin typeface="Gill Sans MT" pitchFamily="34" charset="0"/>
        <a:ea typeface="+mn-ea"/>
        <a:cs typeface="Arial" charset="0"/>
      </a:defRPr>
    </a:lvl6pPr>
    <a:lvl7pPr marL="2743200" algn="l" defTabSz="914400" rtl="0" eaLnBrk="1" latinLnBrk="0" hangingPunct="1">
      <a:defRPr kern="1200">
        <a:solidFill>
          <a:schemeClr val="tx1"/>
        </a:solidFill>
        <a:latin typeface="Gill Sans MT" pitchFamily="34" charset="0"/>
        <a:ea typeface="+mn-ea"/>
        <a:cs typeface="Arial" charset="0"/>
      </a:defRPr>
    </a:lvl7pPr>
    <a:lvl8pPr marL="3200400" algn="l" defTabSz="914400" rtl="0" eaLnBrk="1" latinLnBrk="0" hangingPunct="1">
      <a:defRPr kern="1200">
        <a:solidFill>
          <a:schemeClr val="tx1"/>
        </a:solidFill>
        <a:latin typeface="Gill Sans MT" pitchFamily="34" charset="0"/>
        <a:ea typeface="+mn-ea"/>
        <a:cs typeface="Arial" charset="0"/>
      </a:defRPr>
    </a:lvl8pPr>
    <a:lvl9pPr marL="3657600" algn="l" defTabSz="914400" rtl="0" eaLnBrk="1" latinLnBrk="0" hangingPunct="1">
      <a:defRPr kern="1200">
        <a:solidFill>
          <a:schemeClr val="tx1"/>
        </a:solidFill>
        <a:latin typeface="Gill Sans MT"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2605" autoAdjust="0"/>
    <p:restoredTop sz="94637" autoAdjust="0"/>
  </p:normalViewPr>
  <p:slideViewPr>
    <p:cSldViewPr>
      <p:cViewPr varScale="1">
        <p:scale>
          <a:sx n="101" d="100"/>
          <a:sy n="101" d="100"/>
        </p:scale>
        <p:origin x="1380" y="108"/>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a:p>
        </p:txBody>
      </p:sp>
      <p:sp>
        <p:nvSpPr>
          <p:cNvPr id="5" name="Oval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a:p>
        </p:txBody>
      </p:sp>
      <p:sp>
        <p:nvSpPr>
          <p:cNvPr id="14" name="Title 13"/>
          <p:cNvSpPr>
            <a:spLocks noGrp="1"/>
          </p:cNvSpPr>
          <p:nvPr>
            <p:ph type="ctrTitle"/>
          </p:nvPr>
        </p:nvSpPr>
        <p:spPr>
          <a:xfrm>
            <a:off x="1432560" y="359898"/>
            <a:ext cx="7406640" cy="1472184"/>
          </a:xfrm>
        </p:spPr>
        <p:txBody>
          <a:bodyPr anchor="b"/>
          <a:lstStyle>
            <a:lvl1pPr algn="l">
              <a:defRPr/>
            </a:lvl1pPr>
            <a:extLst/>
          </a:lstStyle>
          <a:p>
            <a:r>
              <a:rPr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6" name="Date Placeholder 6"/>
          <p:cNvSpPr>
            <a:spLocks noGrp="1"/>
          </p:cNvSpPr>
          <p:nvPr>
            <p:ph type="dt" sz="half" idx="10"/>
          </p:nvPr>
        </p:nvSpPr>
        <p:spPr/>
        <p:txBody>
          <a:bodyPr/>
          <a:lstStyle>
            <a:lvl1pPr>
              <a:defRPr/>
            </a:lvl1pPr>
            <a:extLst/>
          </a:lstStyle>
          <a:p>
            <a:pPr>
              <a:defRPr/>
            </a:pPr>
            <a:fld id="{E0C3684D-5E73-43D6-8D26-0AE2A4B8714F}" type="datetimeFigureOut">
              <a:rPr lang="en-US"/>
              <a:pPr>
                <a:defRPr/>
              </a:pPr>
              <a:t>2/24/2017</a:t>
            </a:fld>
            <a:endParaRPr lang="en-US"/>
          </a:p>
        </p:txBody>
      </p:sp>
      <p:sp>
        <p:nvSpPr>
          <p:cNvPr id="7" name="Footer Placeholder 19"/>
          <p:cNvSpPr>
            <a:spLocks noGrp="1"/>
          </p:cNvSpPr>
          <p:nvPr>
            <p:ph type="ftr" sz="quarter" idx="11"/>
          </p:nvPr>
        </p:nvSpPr>
        <p:spPr/>
        <p:txBody>
          <a:bodyPr/>
          <a:lstStyle>
            <a:lvl1pPr>
              <a:defRPr/>
            </a:lvl1pPr>
            <a:extLst/>
          </a:lstStyle>
          <a:p>
            <a:pPr>
              <a:defRPr/>
            </a:pPr>
            <a:endParaRPr lang="en-US"/>
          </a:p>
        </p:txBody>
      </p:sp>
      <p:sp>
        <p:nvSpPr>
          <p:cNvPr id="8" name="Slide Number Placeholder 9"/>
          <p:cNvSpPr>
            <a:spLocks noGrp="1"/>
          </p:cNvSpPr>
          <p:nvPr>
            <p:ph type="sldNum" sz="quarter" idx="12"/>
          </p:nvPr>
        </p:nvSpPr>
        <p:spPr/>
        <p:txBody>
          <a:bodyPr/>
          <a:lstStyle>
            <a:lvl1pPr>
              <a:defRPr/>
            </a:lvl1pPr>
            <a:extLst/>
          </a:lstStyle>
          <a:p>
            <a:pPr>
              <a:defRPr/>
            </a:pPr>
            <a:fld id="{D381A0A9-7410-48C8-B7B4-10F11B9E2F5E}" type="slidenum">
              <a:rPr lang="en-US"/>
              <a:pPr>
                <a:defRPr/>
              </a:pPr>
              <a:t>‹#›</a:t>
            </a:fld>
            <a:endParaRPr lang="en-US"/>
          </a:p>
        </p:txBody>
      </p:sp>
    </p:spTree>
    <p:extLst>
      <p:ext uri="{BB962C8B-B14F-4D97-AF65-F5344CB8AC3E}">
        <p14:creationId xmlns:p14="http://schemas.microsoft.com/office/powerpoint/2010/main" val="3795853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3"/>
          <p:cNvSpPr>
            <a:spLocks noGrp="1"/>
          </p:cNvSpPr>
          <p:nvPr>
            <p:ph type="dt" sz="half" idx="10"/>
          </p:nvPr>
        </p:nvSpPr>
        <p:spPr/>
        <p:txBody>
          <a:bodyPr/>
          <a:lstStyle>
            <a:lvl1pPr>
              <a:defRPr/>
            </a:lvl1pPr>
          </a:lstStyle>
          <a:p>
            <a:pPr>
              <a:defRPr/>
            </a:pPr>
            <a:fld id="{30695C50-CB25-4381-A881-EF01AB102363}" type="datetimeFigureOut">
              <a:rPr lang="en-US"/>
              <a:pPr>
                <a:defRPr/>
              </a:pPr>
              <a:t>2/24/2017</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2D6735E2-5BD6-4369-A41C-6A8FA1C6B42D}" type="slidenum">
              <a:rPr lang="en-US"/>
              <a:pPr>
                <a:defRPr/>
              </a:pPr>
              <a:t>‹#›</a:t>
            </a:fld>
            <a:endParaRPr lang="en-US"/>
          </a:p>
        </p:txBody>
      </p:sp>
    </p:spTree>
    <p:extLst>
      <p:ext uri="{BB962C8B-B14F-4D97-AF65-F5344CB8AC3E}">
        <p14:creationId xmlns:p14="http://schemas.microsoft.com/office/powerpoint/2010/main" val="162795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Oval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a:p>
        </p:txBody>
      </p:sp>
      <p:sp>
        <p:nvSpPr>
          <p:cNvPr id="7" name="Oval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8" name="Date Placeholder 3"/>
          <p:cNvSpPr>
            <a:spLocks noGrp="1"/>
          </p:cNvSpPr>
          <p:nvPr>
            <p:ph type="dt" sz="half" idx="10"/>
          </p:nvPr>
        </p:nvSpPr>
        <p:spPr/>
        <p:txBody>
          <a:bodyPr/>
          <a:lstStyle>
            <a:lvl1pPr>
              <a:defRPr/>
            </a:lvl1pPr>
            <a:extLst/>
          </a:lstStyle>
          <a:p>
            <a:pPr>
              <a:defRPr/>
            </a:pPr>
            <a:fld id="{07632D7B-5F6E-4885-B66B-A0F9D9D92467}" type="datetimeFigureOut">
              <a:rPr lang="en-US"/>
              <a:pPr>
                <a:defRPr/>
              </a:pPr>
              <a:t>2/24/2017</a:t>
            </a:fld>
            <a:endParaRPr lang="en-US"/>
          </a:p>
        </p:txBody>
      </p:sp>
      <p:sp>
        <p:nvSpPr>
          <p:cNvPr id="9" name="Footer Placeholder 4"/>
          <p:cNvSpPr>
            <a:spLocks noGrp="1"/>
          </p:cNvSpPr>
          <p:nvPr>
            <p:ph type="ftr" sz="quarter" idx="11"/>
          </p:nvPr>
        </p:nvSpPr>
        <p:spPr/>
        <p:txBody>
          <a:bodyPr/>
          <a:lstStyle>
            <a:lvl1pPr>
              <a:defRPr/>
            </a:lvl1pPr>
            <a:extLst/>
          </a:lstStyle>
          <a:p>
            <a:pPr>
              <a:defRPr/>
            </a:pPr>
            <a:endParaRPr lang="en-US"/>
          </a:p>
        </p:txBody>
      </p:sp>
      <p:sp>
        <p:nvSpPr>
          <p:cNvPr id="10" name="Slide Number Placeholder 5"/>
          <p:cNvSpPr>
            <a:spLocks noGrp="1"/>
          </p:cNvSpPr>
          <p:nvPr>
            <p:ph type="sldNum" sz="quarter" idx="12"/>
          </p:nvPr>
        </p:nvSpPr>
        <p:spPr/>
        <p:txBody>
          <a:bodyPr/>
          <a:lstStyle>
            <a:lvl1pPr>
              <a:defRPr/>
            </a:lvl1pPr>
            <a:extLst/>
          </a:lstStyle>
          <a:p>
            <a:pPr>
              <a:defRPr/>
            </a:pPr>
            <a:fld id="{4FE5186A-00F3-4806-B8F0-46EC4A953A34}" type="slidenum">
              <a:rPr lang="en-US"/>
              <a:pPr>
                <a:defRPr/>
              </a:pPr>
              <a:t>‹#›</a:t>
            </a:fld>
            <a:endParaRPr lang="en-US"/>
          </a:p>
        </p:txBody>
      </p:sp>
    </p:spTree>
    <p:extLst>
      <p:ext uri="{BB962C8B-B14F-4D97-AF65-F5344CB8AC3E}">
        <p14:creationId xmlns:p14="http://schemas.microsoft.com/office/powerpoint/2010/main" val="2478157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23"/>
          <p:cNvSpPr>
            <a:spLocks noGrp="1"/>
          </p:cNvSpPr>
          <p:nvPr>
            <p:ph type="dt" sz="half" idx="10"/>
          </p:nvPr>
        </p:nvSpPr>
        <p:spPr/>
        <p:txBody>
          <a:bodyPr/>
          <a:lstStyle>
            <a:lvl1pPr>
              <a:defRPr/>
            </a:lvl1pPr>
          </a:lstStyle>
          <a:p>
            <a:pPr>
              <a:defRPr/>
            </a:pPr>
            <a:fld id="{A8B8C94B-1AC2-44D9-BC7E-51FA5CBE3AB0}" type="datetimeFigureOut">
              <a:rPr lang="en-US"/>
              <a:pPr>
                <a:defRPr/>
              </a:pPr>
              <a:t>2/24/2017</a:t>
            </a:fld>
            <a:endParaRPr lang="en-US"/>
          </a:p>
        </p:txBody>
      </p:sp>
      <p:sp>
        <p:nvSpPr>
          <p:cNvPr id="6" name="Footer Placeholder 9"/>
          <p:cNvSpPr>
            <a:spLocks noGrp="1"/>
          </p:cNvSpPr>
          <p:nvPr>
            <p:ph type="ftr" sz="quarter" idx="11"/>
          </p:nvPr>
        </p:nvSpPr>
        <p:spPr/>
        <p:txBody>
          <a:bodyPr/>
          <a:lstStyle>
            <a:lvl1pPr>
              <a:defRPr/>
            </a:lvl1pPr>
          </a:lstStyle>
          <a:p>
            <a:pPr>
              <a:defRPr/>
            </a:pPr>
            <a:endParaRPr lang="en-US"/>
          </a:p>
        </p:txBody>
      </p:sp>
      <p:sp>
        <p:nvSpPr>
          <p:cNvPr id="7" name="Slide Number Placeholder 21"/>
          <p:cNvSpPr>
            <a:spLocks noGrp="1"/>
          </p:cNvSpPr>
          <p:nvPr>
            <p:ph type="sldNum" sz="quarter" idx="12"/>
          </p:nvPr>
        </p:nvSpPr>
        <p:spPr/>
        <p:txBody>
          <a:bodyPr/>
          <a:lstStyle>
            <a:lvl1pPr>
              <a:defRPr/>
            </a:lvl1pPr>
          </a:lstStyle>
          <a:p>
            <a:pPr>
              <a:defRPr/>
            </a:pPr>
            <a:fld id="{4D7BE282-6453-4F1E-B1B8-624424DCB40B}" type="slidenum">
              <a:rPr lang="en-US"/>
              <a:pPr>
                <a:defRPr/>
              </a:pPr>
              <a:t>‹#›</a:t>
            </a:fld>
            <a:endParaRPr lang="en-US"/>
          </a:p>
        </p:txBody>
      </p:sp>
    </p:spTree>
    <p:extLst>
      <p:ext uri="{BB962C8B-B14F-4D97-AF65-F5344CB8AC3E}">
        <p14:creationId xmlns:p14="http://schemas.microsoft.com/office/powerpoint/2010/main" val="623639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lstStyle>
            <a:lvl1pPr algn="ctr">
              <a:defRPr sz="4500" b="1" cap="none" baseline="0"/>
            </a:lvl1pPr>
            <a:extLst/>
          </a:lstStyle>
          <a:p>
            <a:r>
              <a:rPr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extLst/>
          </a:lstStyle>
          <a:p>
            <a:pPr>
              <a:defRPr/>
            </a:pPr>
            <a:fld id="{20693660-8AA6-435C-8554-BCADBF13FA9E}" type="datetimeFigureOut">
              <a:rPr lang="en-US"/>
              <a:pPr>
                <a:defRPr/>
              </a:pPr>
              <a:t>2/24/2017</a:t>
            </a:fld>
            <a:endParaRPr lang="en-US"/>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FA8C2DFF-50A2-4D49-B8A5-A3E85B8DC5DB}" type="slidenum">
              <a:rPr lang="en-US"/>
              <a:pPr>
                <a:defRPr/>
              </a:pPr>
              <a:t>‹#›</a:t>
            </a:fld>
            <a:endParaRPr lang="en-US"/>
          </a:p>
        </p:txBody>
      </p:sp>
    </p:spTree>
    <p:extLst>
      <p:ext uri="{BB962C8B-B14F-4D97-AF65-F5344CB8AC3E}">
        <p14:creationId xmlns:p14="http://schemas.microsoft.com/office/powerpoint/2010/main" val="4265364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lang="en-US"/>
              <a:t>Click to edit Master title style</a:t>
            </a:r>
          </a:p>
        </p:txBody>
      </p:sp>
      <p:sp>
        <p:nvSpPr>
          <p:cNvPr id="3" name="Date Placeholder 23"/>
          <p:cNvSpPr>
            <a:spLocks noGrp="1"/>
          </p:cNvSpPr>
          <p:nvPr>
            <p:ph type="dt" sz="half" idx="10"/>
          </p:nvPr>
        </p:nvSpPr>
        <p:spPr/>
        <p:txBody>
          <a:bodyPr/>
          <a:lstStyle>
            <a:lvl1pPr>
              <a:defRPr/>
            </a:lvl1pPr>
          </a:lstStyle>
          <a:p>
            <a:pPr>
              <a:defRPr/>
            </a:pPr>
            <a:fld id="{EA6AF991-9F89-4BBD-9FBB-A9827038C503}" type="datetimeFigureOut">
              <a:rPr lang="en-US"/>
              <a:pPr>
                <a:defRPr/>
              </a:pPr>
              <a:t>2/24/2017</a:t>
            </a:fld>
            <a:endParaRPr lang="en-US"/>
          </a:p>
        </p:txBody>
      </p:sp>
      <p:sp>
        <p:nvSpPr>
          <p:cNvPr id="4" name="Footer Placeholder 9"/>
          <p:cNvSpPr>
            <a:spLocks noGrp="1"/>
          </p:cNvSpPr>
          <p:nvPr>
            <p:ph type="ftr" sz="quarter" idx="11"/>
          </p:nvPr>
        </p:nvSpPr>
        <p:spPr/>
        <p:txBody>
          <a:bodyPr/>
          <a:lstStyle>
            <a:lvl1pPr>
              <a:defRPr/>
            </a:lvl1pPr>
          </a:lstStyle>
          <a:p>
            <a:pPr>
              <a:defRPr/>
            </a:pPr>
            <a:endParaRPr lang="en-US"/>
          </a:p>
        </p:txBody>
      </p:sp>
      <p:sp>
        <p:nvSpPr>
          <p:cNvPr id="5" name="Slide Number Placeholder 21"/>
          <p:cNvSpPr>
            <a:spLocks noGrp="1"/>
          </p:cNvSpPr>
          <p:nvPr>
            <p:ph type="sldNum" sz="quarter" idx="12"/>
          </p:nvPr>
        </p:nvSpPr>
        <p:spPr/>
        <p:txBody>
          <a:bodyPr/>
          <a:lstStyle>
            <a:lvl1pPr>
              <a:defRPr/>
            </a:lvl1pPr>
          </a:lstStyle>
          <a:p>
            <a:pPr>
              <a:defRPr/>
            </a:pPr>
            <a:fld id="{DD072313-93E5-4653-859E-765DC5D86657}" type="slidenum">
              <a:rPr lang="en-US"/>
              <a:pPr>
                <a:defRPr/>
              </a:pPr>
              <a:t>‹#›</a:t>
            </a:fld>
            <a:endParaRPr lang="en-US"/>
          </a:p>
        </p:txBody>
      </p:sp>
    </p:spTree>
    <p:extLst>
      <p:ext uri="{BB962C8B-B14F-4D97-AF65-F5344CB8AC3E}">
        <p14:creationId xmlns:p14="http://schemas.microsoft.com/office/powerpoint/2010/main" val="1991419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Rectangle 2"/>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Date Placeholder 1"/>
          <p:cNvSpPr>
            <a:spLocks noGrp="1"/>
          </p:cNvSpPr>
          <p:nvPr>
            <p:ph type="dt" sz="half" idx="10"/>
          </p:nvPr>
        </p:nvSpPr>
        <p:spPr/>
        <p:txBody>
          <a:bodyPr/>
          <a:lstStyle>
            <a:lvl1pPr>
              <a:defRPr/>
            </a:lvl1pPr>
            <a:extLst/>
          </a:lstStyle>
          <a:p>
            <a:pPr>
              <a:defRPr/>
            </a:pPr>
            <a:fld id="{F49E80BC-4A47-4A48-92BA-F8B98EBF99BB}" type="datetimeFigureOut">
              <a:rPr lang="en-US"/>
              <a:pPr>
                <a:defRPr/>
              </a:pPr>
              <a:t>2/24/2017</a:t>
            </a:fld>
            <a:endParaRPr lang="en-US"/>
          </a:p>
        </p:txBody>
      </p:sp>
      <p:sp>
        <p:nvSpPr>
          <p:cNvPr id="5" name="Footer Placeholder 2"/>
          <p:cNvSpPr>
            <a:spLocks noGrp="1"/>
          </p:cNvSpPr>
          <p:nvPr>
            <p:ph type="ftr" sz="quarter" idx="11"/>
          </p:nvPr>
        </p:nvSpPr>
        <p:spPr/>
        <p:txBody>
          <a:bodyPr/>
          <a:lstStyle>
            <a:lvl1pPr>
              <a:defRPr/>
            </a:lvl1pPr>
            <a:extLst/>
          </a:lstStyle>
          <a:p>
            <a:pPr>
              <a:defRPr/>
            </a:pPr>
            <a:endParaRPr lang="en-US"/>
          </a:p>
        </p:txBody>
      </p:sp>
      <p:sp>
        <p:nvSpPr>
          <p:cNvPr id="6" name="Slide Number Placeholder 3"/>
          <p:cNvSpPr>
            <a:spLocks noGrp="1"/>
          </p:cNvSpPr>
          <p:nvPr>
            <p:ph type="sldNum" sz="quarter" idx="12"/>
          </p:nvPr>
        </p:nvSpPr>
        <p:spPr/>
        <p:txBody>
          <a:bodyPr/>
          <a:lstStyle>
            <a:lvl1pPr>
              <a:defRPr/>
            </a:lvl1pPr>
            <a:extLst/>
          </a:lstStyle>
          <a:p>
            <a:pPr>
              <a:defRPr/>
            </a:pPr>
            <a:fld id="{4EFCE0AC-9869-4569-A2FC-A7C14144A13A}" type="slidenum">
              <a:rPr lang="en-US"/>
              <a:pPr>
                <a:defRPr/>
              </a:pPr>
              <a:t>‹#›</a:t>
            </a:fld>
            <a:endParaRPr lang="en-US"/>
          </a:p>
        </p:txBody>
      </p:sp>
    </p:spTree>
    <p:extLst>
      <p:ext uri="{BB962C8B-B14F-4D97-AF65-F5344CB8AC3E}">
        <p14:creationId xmlns:p14="http://schemas.microsoft.com/office/powerpoint/2010/main" val="127145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extLst/>
          </a:lstStyle>
          <a:p>
            <a:pPr>
              <a:defRPr/>
            </a:pPr>
            <a:fld id="{820A464B-5913-4B30-9774-34F9641A9B5C}" type="datetimeFigureOut">
              <a:rPr lang="en-US"/>
              <a:pPr>
                <a:defRPr/>
              </a:pPr>
              <a:t>2/24/2017</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5C66C11C-54A7-4AB0-89E4-05DED2ACFA94}" type="slidenum">
              <a:rPr lang="en-US"/>
              <a:pPr>
                <a:defRPr/>
              </a:pPr>
              <a:t>‹#›</a:t>
            </a:fld>
            <a:endParaRPr lang="en-US"/>
          </a:p>
        </p:txBody>
      </p:sp>
    </p:spTree>
    <p:extLst>
      <p:ext uri="{BB962C8B-B14F-4D97-AF65-F5344CB8AC3E}">
        <p14:creationId xmlns:p14="http://schemas.microsoft.com/office/powerpoint/2010/main" val="2853006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p>
            <a:pPr indent="-283464" fontAlgn="auto">
              <a:lnSpc>
                <a:spcPts val="3000"/>
              </a:lnSpc>
              <a:spcBef>
                <a:spcPts val="600"/>
              </a:spcBef>
              <a:spcAft>
                <a:spcPts val="0"/>
              </a:spcAft>
              <a:buClr>
                <a:schemeClr val="accent1"/>
              </a:buClr>
              <a:buSzPct val="80000"/>
              <a:buFont typeface="Wingdings 2"/>
              <a:buNone/>
              <a:defRPr/>
            </a:pPr>
            <a:endParaRPr lang="en-US" sz="3200">
              <a:latin typeface="+mn-lt"/>
              <a:cs typeface="+mn-cs"/>
            </a:endParaRPr>
          </a:p>
        </p:txBody>
      </p:sp>
      <p:sp>
        <p:nvSpPr>
          <p:cNvPr id="6" name="Flowchart: Process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lowchart: Process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a:t>Click to edit Master title style</a:t>
            </a: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n-US" noProof="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a:t>Click to edit Master text styles</a:t>
            </a:r>
          </a:p>
        </p:txBody>
      </p:sp>
      <p:sp>
        <p:nvSpPr>
          <p:cNvPr id="8" name="Date Placeholder 4"/>
          <p:cNvSpPr>
            <a:spLocks noGrp="1"/>
          </p:cNvSpPr>
          <p:nvPr>
            <p:ph type="dt" sz="half" idx="10"/>
          </p:nvPr>
        </p:nvSpPr>
        <p:spPr/>
        <p:txBody>
          <a:bodyPr/>
          <a:lstStyle>
            <a:lvl1pPr>
              <a:defRPr/>
            </a:lvl1pPr>
            <a:extLst/>
          </a:lstStyle>
          <a:p>
            <a:pPr>
              <a:defRPr/>
            </a:pPr>
            <a:fld id="{FCE5435D-E114-4FE7-8184-B6618100E9B4}" type="datetimeFigureOut">
              <a:rPr lang="en-US"/>
              <a:pPr>
                <a:defRPr/>
              </a:pPr>
              <a:t>2/24/2017</a:t>
            </a:fld>
            <a:endParaRPr lang="en-US"/>
          </a:p>
        </p:txBody>
      </p:sp>
      <p:sp>
        <p:nvSpPr>
          <p:cNvPr id="9" name="Footer Placeholder 5"/>
          <p:cNvSpPr>
            <a:spLocks noGrp="1"/>
          </p:cNvSpPr>
          <p:nvPr>
            <p:ph type="ftr" sz="quarter" idx="11"/>
          </p:nvPr>
        </p:nvSpPr>
        <p:spPr/>
        <p:txBody>
          <a:bodyPr/>
          <a:lstStyle>
            <a:lvl1pPr>
              <a:defRPr/>
            </a:lvl1pPr>
            <a:extLst/>
          </a:lstStyle>
          <a:p>
            <a:pPr>
              <a:defRPr/>
            </a:pPr>
            <a:endParaRPr lang="en-US"/>
          </a:p>
        </p:txBody>
      </p:sp>
      <p:sp>
        <p:nvSpPr>
          <p:cNvPr id="10" name="Slide Number Placeholder 6"/>
          <p:cNvSpPr>
            <a:spLocks noGrp="1"/>
          </p:cNvSpPr>
          <p:nvPr>
            <p:ph type="sldNum" sz="quarter" idx="12"/>
          </p:nvPr>
        </p:nvSpPr>
        <p:spPr/>
        <p:txBody>
          <a:bodyPr/>
          <a:lstStyle>
            <a:lvl1pPr>
              <a:defRPr/>
            </a:lvl1pPr>
            <a:extLst/>
          </a:lstStyle>
          <a:p>
            <a:pPr>
              <a:defRPr/>
            </a:pPr>
            <a:fld id="{82FBD3EB-DD8E-496C-87C3-3B3F034B054C}" type="slidenum">
              <a:rPr lang="en-US"/>
              <a:pPr>
                <a:defRPr/>
              </a:pPr>
              <a:t>‹#›</a:t>
            </a:fld>
            <a:endParaRPr lang="en-US"/>
          </a:p>
        </p:txBody>
      </p:sp>
    </p:spTree>
    <p:extLst>
      <p:ext uri="{BB962C8B-B14F-4D97-AF65-F5344CB8AC3E}">
        <p14:creationId xmlns:p14="http://schemas.microsoft.com/office/powerpoint/2010/main" val="651077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3"/>
          <p:cNvSpPr>
            <a:spLocks noGrp="1"/>
          </p:cNvSpPr>
          <p:nvPr>
            <p:ph type="dt" sz="half" idx="10"/>
          </p:nvPr>
        </p:nvSpPr>
        <p:spPr/>
        <p:txBody>
          <a:bodyPr/>
          <a:lstStyle>
            <a:lvl1pPr>
              <a:defRPr/>
            </a:lvl1pPr>
          </a:lstStyle>
          <a:p>
            <a:pPr>
              <a:defRPr/>
            </a:pPr>
            <a:fld id="{46082D5F-992E-4E31-82BD-FA21728870B6}" type="datetimeFigureOut">
              <a:rPr lang="en-US"/>
              <a:pPr>
                <a:defRPr/>
              </a:pPr>
              <a:t>2/24/2017</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B4DAD3D7-BAE8-4607-AD3B-CFA103F8F166}" type="slidenum">
              <a:rPr lang="en-US"/>
              <a:pPr>
                <a:defRPr/>
              </a:pPr>
              <a:t>‹#›</a:t>
            </a:fld>
            <a:endParaRPr lang="en-US"/>
          </a:p>
        </p:txBody>
      </p:sp>
    </p:spTree>
    <p:extLst>
      <p:ext uri="{BB962C8B-B14F-4D97-AF65-F5344CB8AC3E}">
        <p14:creationId xmlns:p14="http://schemas.microsoft.com/office/powerpoint/2010/main" val="3116900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3"/>
          <p:cNvSpPr>
            <a:spLocks noGrp="1"/>
          </p:cNvSpPr>
          <p:nvPr>
            <p:ph type="dt" sz="half" idx="10"/>
          </p:nvPr>
        </p:nvSpPr>
        <p:spPr/>
        <p:txBody>
          <a:bodyPr/>
          <a:lstStyle>
            <a:lvl1pPr>
              <a:defRPr/>
            </a:lvl1pPr>
          </a:lstStyle>
          <a:p>
            <a:pPr>
              <a:defRPr/>
            </a:pPr>
            <a:fld id="{525862BB-0589-43E2-85C9-75E6DB1100AC}" type="datetimeFigureOut">
              <a:rPr lang="en-US"/>
              <a:pPr>
                <a:defRPr/>
              </a:pPr>
              <a:t>2/24/2017</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15EBE865-1DCD-487F-BBBE-2ED485570CC4}" type="slidenum">
              <a:rPr lang="en-US"/>
              <a:pPr>
                <a:defRPr/>
              </a:pPr>
              <a:t>‹#›</a:t>
            </a:fld>
            <a:endParaRPr lang="en-US"/>
          </a:p>
        </p:txBody>
      </p:sp>
    </p:spTree>
    <p:extLst>
      <p:ext uri="{BB962C8B-B14F-4D97-AF65-F5344CB8AC3E}">
        <p14:creationId xmlns:p14="http://schemas.microsoft.com/office/powerpoint/2010/main" val="2880425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Oval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ectangle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itle Placeholder 4"/>
          <p:cNvSpPr>
            <a:spLocks noGrp="1"/>
          </p:cNvSpPr>
          <p:nvPr>
            <p:ph type="title"/>
          </p:nvPr>
        </p:nvSpPr>
        <p:spPr>
          <a:xfrm>
            <a:off x="1435100" y="274638"/>
            <a:ext cx="7499350" cy="1143000"/>
          </a:xfrm>
          <a:prstGeom prst="rect">
            <a:avLst/>
          </a:prstGeom>
        </p:spPr>
        <p:txBody>
          <a:bodyPr anchor="ctr">
            <a:normAutofit/>
          </a:bodyPr>
          <a:lstStyle/>
          <a:p>
            <a:r>
              <a:rPr lang="en-US"/>
              <a:t>Click to edit Master title style</a:t>
            </a:r>
          </a:p>
        </p:txBody>
      </p:sp>
      <p:sp>
        <p:nvSpPr>
          <p:cNvPr id="1033" name="Text Placeholder 8"/>
          <p:cNvSpPr>
            <a:spLocks noGrp="1"/>
          </p:cNvSpPr>
          <p:nvPr>
            <p:ph type="body" idx="1"/>
          </p:nvPr>
        </p:nvSpPr>
        <p:spPr bwMode="auto">
          <a:xfrm>
            <a:off x="1435100" y="1447800"/>
            <a:ext cx="74993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fontAlgn="auto" latinLnBrk="0" hangingPunct="1">
              <a:spcBef>
                <a:spcPts val="0"/>
              </a:spcBef>
              <a:spcAft>
                <a:spcPts val="0"/>
              </a:spcAft>
              <a:defRPr kumimoji="0" sz="1200">
                <a:solidFill>
                  <a:schemeClr val="bg2">
                    <a:shade val="50000"/>
                    <a:satMod val="200000"/>
                  </a:schemeClr>
                </a:solidFill>
                <a:latin typeface="+mn-lt"/>
                <a:cs typeface="+mn-cs"/>
              </a:defRPr>
            </a:lvl1pPr>
            <a:extLst/>
          </a:lstStyle>
          <a:p>
            <a:pPr>
              <a:defRPr/>
            </a:pPr>
            <a:fld id="{21E3D2F2-6B28-4EF6-A940-313B1586CF59}" type="datetimeFigureOut">
              <a:rPr lang="en-US"/>
              <a:pPr>
                <a:defRPr/>
              </a:pPr>
              <a:t>2/24/2017</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endParaRPr lang="en-US"/>
          </a:p>
        </p:txBody>
      </p:sp>
      <p:sp>
        <p:nvSpPr>
          <p:cNvPr id="22" name="Slide Number Placeholder 21"/>
          <p:cNvSpPr>
            <a:spLocks noGrp="1"/>
          </p:cNvSpPr>
          <p:nvPr>
            <p:ph type="sldNum" sz="quarter" idx="4"/>
          </p:nvPr>
        </p:nvSpPr>
        <p:spPr>
          <a:xfrm>
            <a:off x="8613775" y="6305550"/>
            <a:ext cx="457200" cy="476250"/>
          </a:xfrm>
          <a:prstGeom prst="rect">
            <a:avLst/>
          </a:prstGeom>
        </p:spPr>
        <p:txBody>
          <a:bodyPr anchor="b"/>
          <a:lstStyle>
            <a:lvl1pPr algn="ctr"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fld id="{43DEF5CB-509D-43B9-9142-CEA644487DA5}" type="slidenum">
              <a:rPr lang="en-US"/>
              <a:pPr>
                <a:defRPr/>
              </a:pPr>
              <a:t>‹#›</a:t>
            </a:fld>
            <a:endParaRPr lang="en-US"/>
          </a:p>
        </p:txBody>
      </p:sp>
      <p:sp>
        <p:nvSpPr>
          <p:cNvPr id="15" name="Rectangle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802" r:id="rId1"/>
    <p:sldLayoutId id="2147483797" r:id="rId2"/>
    <p:sldLayoutId id="2147483803" r:id="rId3"/>
    <p:sldLayoutId id="2147483798" r:id="rId4"/>
    <p:sldLayoutId id="2147483804" r:id="rId5"/>
    <p:sldLayoutId id="2147483799" r:id="rId6"/>
    <p:sldLayoutId id="2147483805" r:id="rId7"/>
    <p:sldLayoutId id="2147483806" r:id="rId8"/>
    <p:sldLayoutId id="2147483807" r:id="rId9"/>
    <p:sldLayoutId id="2147483800" r:id="rId10"/>
    <p:sldLayoutId id="2147483801" r:id="rId11"/>
  </p:sldLayoutIdLst>
  <p:txStyles>
    <p:title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p:titleStyle>
    <p:body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DO NOW</a:t>
            </a:r>
          </a:p>
        </p:txBody>
      </p:sp>
      <p:sp>
        <p:nvSpPr>
          <p:cNvPr id="3" name="Content Placeholder 2"/>
          <p:cNvSpPr>
            <a:spLocks noGrp="1"/>
          </p:cNvSpPr>
          <p:nvPr>
            <p:ph idx="1"/>
          </p:nvPr>
        </p:nvSpPr>
        <p:spPr/>
        <p:txBody>
          <a:bodyPr/>
          <a:lstStyle/>
          <a:p>
            <a:r>
              <a:rPr lang="en-US" dirty="0"/>
              <a:t>Pick up notes.</a:t>
            </a:r>
          </a:p>
          <a:p>
            <a:r>
              <a:rPr lang="en-US" dirty="0"/>
              <a:t>Get out Boyle’s, Charles’, and Gay-Lussac’s handout.</a:t>
            </a:r>
          </a:p>
          <a:p>
            <a:r>
              <a:rPr lang="en-US" dirty="0"/>
              <a:t>Turn in Gas Pressure lab – each person turns in his/her own.</a:t>
            </a:r>
          </a:p>
          <a:p>
            <a:r>
              <a:rPr lang="en-US" dirty="0"/>
              <a:t>Big Chill Project Due TOMORROW!</a:t>
            </a:r>
          </a:p>
          <a:p>
            <a:endParaRPr lang="en-US" dirty="0"/>
          </a:p>
        </p:txBody>
      </p:sp>
    </p:spTree>
    <p:extLst>
      <p:ext uri="{BB962C8B-B14F-4D97-AF65-F5344CB8AC3E}">
        <p14:creationId xmlns:p14="http://schemas.microsoft.com/office/powerpoint/2010/main" val="166206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3434313" y="2809875"/>
            <a:ext cx="5362575" cy="2066925"/>
          </a:xfrm>
          <a:prstGeom prst="rect">
            <a:avLst/>
          </a:prstGeom>
        </p:spPr>
      </p:pic>
      <p:sp>
        <p:nvSpPr>
          <p:cNvPr id="2" name="Title 1"/>
          <p:cNvSpPr>
            <a:spLocks noGrp="1"/>
          </p:cNvSpPr>
          <p:nvPr>
            <p:ph type="title"/>
          </p:nvPr>
        </p:nvSpPr>
        <p:spPr/>
        <p:txBody>
          <a:bodyPr/>
          <a:lstStyle/>
          <a:p>
            <a:pPr eaLnBrk="1" fontAlgn="auto" hangingPunct="1">
              <a:spcAft>
                <a:spcPts val="0"/>
              </a:spcAft>
              <a:defRPr/>
            </a:pPr>
            <a:r>
              <a:rPr lang="en-US" b="1" dirty="0">
                <a:solidFill>
                  <a:schemeClr val="tx2">
                    <a:satMod val="130000"/>
                  </a:schemeClr>
                </a:solidFill>
              </a:rPr>
              <a:t>AVOGADRO’S PRINCIPLE</a:t>
            </a:r>
          </a:p>
        </p:txBody>
      </p:sp>
      <p:sp>
        <p:nvSpPr>
          <p:cNvPr id="4" name="Rectangle 3"/>
          <p:cNvSpPr/>
          <p:nvPr/>
        </p:nvSpPr>
        <p:spPr>
          <a:xfrm>
            <a:off x="1627738" y="4648200"/>
            <a:ext cx="7054158" cy="21336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766118" y="4833283"/>
            <a:ext cx="7030770" cy="1938992"/>
          </a:xfrm>
          <a:prstGeom prst="rect">
            <a:avLst/>
          </a:prstGeom>
          <a:noFill/>
        </p:spPr>
        <p:txBody>
          <a:bodyPr wrap="square" rtlCol="0">
            <a:spAutoFit/>
          </a:bodyPr>
          <a:lstStyle/>
          <a:p>
            <a:r>
              <a:rPr lang="en-US" sz="2400" dirty="0"/>
              <a:t>Volume: 	    22.4L	    22.4L	   22.4L</a:t>
            </a:r>
          </a:p>
          <a:p>
            <a:r>
              <a:rPr lang="en-US" sz="2400" dirty="0"/>
              <a:t>Mass:		   39.95g	   32.00g	   28.02g</a:t>
            </a:r>
          </a:p>
          <a:p>
            <a:r>
              <a:rPr lang="en-US" sz="2400" dirty="0"/>
              <a:t>Quantity:	   1 mol	   1 mol	   1 mol</a:t>
            </a:r>
          </a:p>
          <a:p>
            <a:r>
              <a:rPr lang="en-US" sz="2400" dirty="0"/>
              <a:t>Pressure:	   1 </a:t>
            </a:r>
            <a:r>
              <a:rPr lang="en-US" sz="2400" dirty="0" err="1"/>
              <a:t>atm</a:t>
            </a:r>
            <a:r>
              <a:rPr lang="en-US" sz="2400" dirty="0"/>
              <a:t>	   1 </a:t>
            </a:r>
            <a:r>
              <a:rPr lang="en-US" sz="2400" dirty="0" err="1"/>
              <a:t>atm</a:t>
            </a:r>
            <a:r>
              <a:rPr lang="en-US" sz="2400" dirty="0"/>
              <a:t>	   1 </a:t>
            </a:r>
            <a:r>
              <a:rPr lang="en-US" sz="2400" dirty="0" err="1"/>
              <a:t>atm</a:t>
            </a:r>
            <a:endParaRPr lang="en-US" sz="2400" dirty="0"/>
          </a:p>
          <a:p>
            <a:r>
              <a:rPr lang="en-US" sz="2400" dirty="0"/>
              <a:t>Temperature:	    273K	    273K	    273K</a:t>
            </a:r>
          </a:p>
        </p:txBody>
      </p:sp>
      <p:sp>
        <p:nvSpPr>
          <p:cNvPr id="5" name="Rectangle 4"/>
          <p:cNvSpPr/>
          <p:nvPr/>
        </p:nvSpPr>
        <p:spPr>
          <a:xfrm>
            <a:off x="1219200" y="1365091"/>
            <a:ext cx="7577688" cy="1569660"/>
          </a:xfrm>
          <a:prstGeom prst="rect">
            <a:avLst/>
          </a:prstGeom>
        </p:spPr>
        <p:txBody>
          <a:bodyPr wrap="square">
            <a:spAutoFit/>
          </a:bodyPr>
          <a:lstStyle/>
          <a:p>
            <a:pPr marL="365760" indent="-283464" eaLnBrk="1" fontAlgn="auto" hangingPunct="1">
              <a:spcAft>
                <a:spcPts val="0"/>
              </a:spcAft>
              <a:buFont typeface="Wingdings 2"/>
              <a:buChar char=""/>
              <a:defRPr/>
            </a:pPr>
            <a:r>
              <a:rPr lang="en-US" sz="2400" dirty="0"/>
              <a:t>Particles of different gases </a:t>
            </a:r>
            <a:r>
              <a:rPr lang="en-US" sz="2400" b="1" dirty="0">
                <a:solidFill>
                  <a:srgbClr val="FF0000"/>
                </a:solidFill>
              </a:rPr>
              <a:t>vary greatly in sizes</a:t>
            </a:r>
            <a:r>
              <a:rPr lang="en-US" sz="2400" dirty="0"/>
              <a:t>. Since the gas particles are so far apart, </a:t>
            </a:r>
            <a:r>
              <a:rPr lang="en-US" sz="2400" b="1" dirty="0">
                <a:solidFill>
                  <a:srgbClr val="FF0000"/>
                </a:solidFill>
              </a:rPr>
              <a:t>size is not a factor </a:t>
            </a:r>
            <a:r>
              <a:rPr lang="en-US" sz="2400" dirty="0"/>
              <a:t>when determining volume if you are talking about a fixed number of particles.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b="1" dirty="0">
                <a:solidFill>
                  <a:schemeClr val="tx2">
                    <a:satMod val="130000"/>
                  </a:schemeClr>
                </a:solidFill>
              </a:rPr>
              <a:t>AVOGADROS’S PRINCIPLE</a:t>
            </a:r>
          </a:p>
        </p:txBody>
      </p:sp>
      <p:sp>
        <p:nvSpPr>
          <p:cNvPr id="3" name="Content Placeholder 2"/>
          <p:cNvSpPr>
            <a:spLocks noGrp="1"/>
          </p:cNvSpPr>
          <p:nvPr>
            <p:ph idx="1"/>
          </p:nvPr>
        </p:nvSpPr>
        <p:spPr/>
        <p:txBody>
          <a:bodyPr>
            <a:normAutofit/>
          </a:bodyPr>
          <a:lstStyle/>
          <a:p>
            <a:r>
              <a:rPr lang="en-US" sz="2800" b="1" dirty="0"/>
              <a:t>The Law:</a:t>
            </a:r>
            <a:r>
              <a:rPr lang="en-US" sz="2800" dirty="0"/>
              <a:t> Avogadro’s Principle states that equal volumes of gases at the same temperature and same pressure contain equal number of particles.  In gas law problems, moles is designated by an</a:t>
            </a:r>
            <a:r>
              <a:rPr lang="en-US" sz="2800" b="1" dirty="0">
                <a:solidFill>
                  <a:srgbClr val="FF0000"/>
                </a:solidFill>
              </a:rPr>
              <a:t> “n”.  </a:t>
            </a:r>
            <a:r>
              <a:rPr lang="en-US" sz="2800" dirty="0"/>
              <a:t>One mole of a gas has a volume of </a:t>
            </a:r>
            <a:r>
              <a:rPr lang="en-US" sz="2800" b="1" dirty="0">
                <a:solidFill>
                  <a:srgbClr val="FF0000"/>
                </a:solidFill>
              </a:rPr>
              <a:t>22.4L</a:t>
            </a:r>
            <a:r>
              <a:rPr lang="en-US" sz="2800" dirty="0"/>
              <a:t> (dm</a:t>
            </a:r>
            <a:r>
              <a:rPr lang="en-US" sz="2800" baseline="30000" dirty="0"/>
              <a:t>3</a:t>
            </a:r>
            <a:r>
              <a:rPr lang="en-US" sz="2800" dirty="0"/>
              <a:t>) at STP which is standard temperature and pressure.  </a:t>
            </a:r>
            <a:r>
              <a:rPr lang="en-US" sz="2800" i="1" dirty="0"/>
              <a:t>It also has 6.02 x 10</a:t>
            </a:r>
            <a:r>
              <a:rPr lang="en-US" sz="2800" i="1" baseline="30000" dirty="0"/>
              <a:t>23 </a:t>
            </a:r>
            <a:r>
              <a:rPr lang="en-US" sz="2800" i="1" dirty="0"/>
              <a:t>particles of that gas.</a:t>
            </a:r>
          </a:p>
          <a:p>
            <a:endParaRPr lang="en-US" sz="2800" i="1" dirty="0"/>
          </a:p>
          <a:p>
            <a:pPr marL="82550" indent="0" algn="ctr">
              <a:buNone/>
            </a:pPr>
            <a:r>
              <a:rPr lang="en-US" b="1" dirty="0">
                <a:solidFill>
                  <a:srgbClr val="FF0000"/>
                </a:solidFill>
              </a:rPr>
              <a:t>V</a:t>
            </a:r>
            <a:r>
              <a:rPr lang="en-US" b="1" baseline="-25000" dirty="0">
                <a:solidFill>
                  <a:srgbClr val="FF0000"/>
                </a:solidFill>
              </a:rPr>
              <a:t>1</a:t>
            </a:r>
            <a:r>
              <a:rPr lang="en-US" b="1" dirty="0">
                <a:solidFill>
                  <a:srgbClr val="FF0000"/>
                </a:solidFill>
              </a:rPr>
              <a:t>n</a:t>
            </a:r>
            <a:r>
              <a:rPr lang="en-US" b="1" baseline="-25000" dirty="0">
                <a:solidFill>
                  <a:srgbClr val="FF0000"/>
                </a:solidFill>
              </a:rPr>
              <a:t>2</a:t>
            </a:r>
            <a:r>
              <a:rPr lang="en-US" b="1" dirty="0">
                <a:solidFill>
                  <a:srgbClr val="FF0000"/>
                </a:solidFill>
              </a:rPr>
              <a:t> = V</a:t>
            </a:r>
            <a:r>
              <a:rPr lang="en-US" b="1" baseline="-25000" dirty="0">
                <a:solidFill>
                  <a:srgbClr val="FF0000"/>
                </a:solidFill>
              </a:rPr>
              <a:t>2</a:t>
            </a:r>
            <a:r>
              <a:rPr lang="en-US" b="1" dirty="0">
                <a:solidFill>
                  <a:srgbClr val="FF0000"/>
                </a:solidFill>
              </a:rPr>
              <a:t>n</a:t>
            </a:r>
            <a:r>
              <a:rPr lang="en-US" b="1" baseline="-25000" dirty="0">
                <a:solidFill>
                  <a:srgbClr val="FF0000"/>
                </a:solidFill>
              </a:rPr>
              <a:t>1</a:t>
            </a:r>
            <a:endParaRPr lang="en-US" b="1" dirty="0">
              <a:solidFill>
                <a:srgbClr val="FF0000"/>
              </a:solidFill>
            </a:endParaRPr>
          </a:p>
          <a:p>
            <a:pPr marL="82550" indent="0">
              <a:buNone/>
            </a:pPr>
            <a:endParaRPr lang="en-US" sz="2800" i="1" dirty="0"/>
          </a:p>
        </p:txBody>
      </p:sp>
    </p:spTree>
    <p:extLst>
      <p:ext uri="{BB962C8B-B14F-4D97-AF65-F5344CB8AC3E}">
        <p14:creationId xmlns:p14="http://schemas.microsoft.com/office/powerpoint/2010/main" val="575474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tx2">
                    <a:satMod val="130000"/>
                  </a:schemeClr>
                </a:solidFill>
              </a:rPr>
              <a:t>AVOGADROS’S PRINCIPLE</a:t>
            </a:r>
            <a:endParaRPr lang="en-US" dirty="0"/>
          </a:p>
        </p:txBody>
      </p:sp>
      <p:sp>
        <p:nvSpPr>
          <p:cNvPr id="3" name="Content Placeholder 2"/>
          <p:cNvSpPr>
            <a:spLocks noGrp="1"/>
          </p:cNvSpPr>
          <p:nvPr>
            <p:ph idx="1"/>
          </p:nvPr>
        </p:nvSpPr>
        <p:spPr/>
        <p:txBody>
          <a:bodyPr/>
          <a:lstStyle/>
          <a:p>
            <a:pPr marL="82550" indent="0">
              <a:buNone/>
            </a:pPr>
            <a:r>
              <a:rPr lang="en-US" b="1" dirty="0"/>
              <a:t>Practice:</a:t>
            </a:r>
          </a:p>
          <a:p>
            <a:pPr marL="82550" indent="0">
              <a:buNone/>
            </a:pPr>
            <a:r>
              <a:rPr lang="en-US" sz="2800" dirty="0"/>
              <a:t>The volume of a sample of gas is 2.0L.  There are 10.0mol of the gas.  What will the new volume of the gas be if the moles of gas are raised to 25.0mol?</a:t>
            </a:r>
          </a:p>
          <a:p>
            <a:pPr marL="82550" indent="0">
              <a:buNone/>
            </a:pPr>
            <a:r>
              <a:rPr lang="en-US" dirty="0"/>
              <a:t>V</a:t>
            </a:r>
            <a:r>
              <a:rPr lang="en-US" baseline="-25000" dirty="0"/>
              <a:t>1</a:t>
            </a:r>
            <a:r>
              <a:rPr lang="en-US" dirty="0"/>
              <a:t> = 		V</a:t>
            </a:r>
            <a:r>
              <a:rPr lang="en-US" baseline="-25000" dirty="0"/>
              <a:t>1</a:t>
            </a:r>
            <a:r>
              <a:rPr lang="en-US" dirty="0"/>
              <a:t>n</a:t>
            </a:r>
            <a:r>
              <a:rPr lang="en-US" baseline="-25000" dirty="0"/>
              <a:t>2</a:t>
            </a:r>
            <a:r>
              <a:rPr lang="en-US" dirty="0"/>
              <a:t> = V</a:t>
            </a:r>
            <a:r>
              <a:rPr lang="en-US" baseline="-25000" dirty="0"/>
              <a:t>2</a:t>
            </a:r>
            <a:r>
              <a:rPr lang="en-US" dirty="0"/>
              <a:t>n</a:t>
            </a:r>
            <a:r>
              <a:rPr lang="en-US" baseline="-25000" dirty="0"/>
              <a:t>1</a:t>
            </a:r>
            <a:endParaRPr lang="en-US" dirty="0"/>
          </a:p>
          <a:p>
            <a:pPr marL="82550" indent="0">
              <a:buNone/>
            </a:pPr>
            <a:r>
              <a:rPr lang="en-US" dirty="0"/>
              <a:t>n</a:t>
            </a:r>
            <a:r>
              <a:rPr lang="en-US" baseline="-25000" dirty="0"/>
              <a:t>1</a:t>
            </a:r>
            <a:r>
              <a:rPr lang="en-US" dirty="0"/>
              <a:t> = </a:t>
            </a:r>
          </a:p>
          <a:p>
            <a:pPr marL="82550" indent="0">
              <a:buNone/>
            </a:pPr>
            <a:r>
              <a:rPr lang="en-US" dirty="0"/>
              <a:t>V</a:t>
            </a:r>
            <a:r>
              <a:rPr lang="en-US" baseline="-25000" dirty="0"/>
              <a:t>2</a:t>
            </a:r>
            <a:r>
              <a:rPr lang="en-US" dirty="0"/>
              <a:t> = </a:t>
            </a:r>
          </a:p>
          <a:p>
            <a:pPr marL="82550" indent="0">
              <a:buNone/>
            </a:pPr>
            <a:r>
              <a:rPr lang="en-US" dirty="0"/>
              <a:t>n</a:t>
            </a:r>
            <a:r>
              <a:rPr lang="en-US" baseline="-25000" dirty="0"/>
              <a:t>2</a:t>
            </a:r>
            <a:r>
              <a:rPr lang="en-US" dirty="0"/>
              <a:t> =</a:t>
            </a:r>
          </a:p>
        </p:txBody>
      </p:sp>
    </p:spTree>
    <p:extLst>
      <p:ext uri="{BB962C8B-B14F-4D97-AF65-F5344CB8AC3E}">
        <p14:creationId xmlns:p14="http://schemas.microsoft.com/office/powerpoint/2010/main" val="2287042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eaLnBrk="1" fontAlgn="auto" hangingPunct="1">
              <a:spcAft>
                <a:spcPts val="0"/>
              </a:spcAft>
              <a:defRPr/>
            </a:pPr>
            <a:r>
              <a:rPr lang="en-US" sz="4400" b="1" dirty="0">
                <a:solidFill>
                  <a:schemeClr val="tx2">
                    <a:satMod val="130000"/>
                  </a:schemeClr>
                </a:solidFill>
              </a:rPr>
              <a:t>DALTON’S LAW OF PARTIAL PRESSURES</a:t>
            </a:r>
          </a:p>
        </p:txBody>
      </p:sp>
      <p:pic>
        <p:nvPicPr>
          <p:cNvPr id="3993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1475" y="1722437"/>
            <a:ext cx="7086600" cy="513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b="1" dirty="0">
                <a:solidFill>
                  <a:schemeClr val="tx2">
                    <a:satMod val="130000"/>
                  </a:schemeClr>
                </a:solidFill>
              </a:rPr>
              <a:t>DALTON’S LAW OF PARTIAL PRESSURES  </a:t>
            </a:r>
          </a:p>
        </p:txBody>
      </p:sp>
      <p:sp>
        <p:nvSpPr>
          <p:cNvPr id="3" name="Content Placeholder 2"/>
          <p:cNvSpPr>
            <a:spLocks noGrp="1"/>
          </p:cNvSpPr>
          <p:nvPr>
            <p:ph idx="1"/>
          </p:nvPr>
        </p:nvSpPr>
        <p:spPr>
          <a:xfrm>
            <a:off x="1447800" y="1600200"/>
            <a:ext cx="7499350" cy="4648200"/>
          </a:xfrm>
        </p:spPr>
        <p:txBody>
          <a:bodyPr>
            <a:normAutofit fontScale="70000" lnSpcReduction="20000"/>
          </a:bodyPr>
          <a:lstStyle/>
          <a:p>
            <a:pPr marL="82296" indent="0" eaLnBrk="1" fontAlgn="auto" hangingPunct="1">
              <a:spcAft>
                <a:spcPts val="0"/>
              </a:spcAft>
              <a:buFont typeface="Wingdings 2"/>
              <a:buNone/>
              <a:defRPr/>
            </a:pPr>
            <a:r>
              <a:rPr lang="en-US" b="1" dirty="0"/>
              <a:t>THE LAW: </a:t>
            </a:r>
            <a:r>
              <a:rPr lang="en-US" dirty="0"/>
              <a:t>The sum of the partial pressures of all components of a gas mixture is equal to the total pressure of the gas mixture.</a:t>
            </a:r>
          </a:p>
          <a:p>
            <a:pPr marL="82296" indent="0" algn="ctr" eaLnBrk="1" fontAlgn="auto" hangingPunct="1">
              <a:spcAft>
                <a:spcPts val="0"/>
              </a:spcAft>
              <a:buFont typeface="Wingdings 2"/>
              <a:buNone/>
              <a:defRPr/>
            </a:pPr>
            <a:r>
              <a:rPr lang="en-US" dirty="0"/>
              <a:t>	</a:t>
            </a:r>
          </a:p>
          <a:p>
            <a:pPr marL="82296" indent="0" algn="ctr" eaLnBrk="1" fontAlgn="auto" hangingPunct="1">
              <a:spcAft>
                <a:spcPts val="0"/>
              </a:spcAft>
              <a:buFont typeface="Wingdings 2"/>
              <a:buNone/>
              <a:defRPr/>
            </a:pPr>
            <a:r>
              <a:rPr lang="en-US" sz="4000" b="1" dirty="0" err="1"/>
              <a:t>P</a:t>
            </a:r>
            <a:r>
              <a:rPr lang="en-US" sz="4000" b="1" baseline="-25000" dirty="0" err="1"/>
              <a:t>total</a:t>
            </a:r>
            <a:r>
              <a:rPr lang="en-US" sz="4000" b="1" dirty="0"/>
              <a:t> = P</a:t>
            </a:r>
            <a:r>
              <a:rPr lang="en-US" sz="4000" b="1" baseline="-25000" dirty="0"/>
              <a:t>1</a:t>
            </a:r>
            <a:r>
              <a:rPr lang="en-US" sz="4000" b="1" dirty="0"/>
              <a:t>  +  P</a:t>
            </a:r>
            <a:r>
              <a:rPr lang="en-US" sz="4000" b="1" baseline="-25000" dirty="0"/>
              <a:t>2</a:t>
            </a:r>
            <a:r>
              <a:rPr lang="en-US" sz="4000" b="1" dirty="0"/>
              <a:t>  +  P</a:t>
            </a:r>
            <a:r>
              <a:rPr lang="en-US" sz="4000" b="1" baseline="-25000" dirty="0"/>
              <a:t>3</a:t>
            </a:r>
            <a:r>
              <a:rPr lang="en-US" sz="4000" b="1" dirty="0"/>
              <a:t>  +  P</a:t>
            </a:r>
            <a:r>
              <a:rPr lang="en-US" sz="4000" b="1" baseline="-25000" dirty="0"/>
              <a:t>4</a:t>
            </a:r>
            <a:r>
              <a:rPr lang="en-US" sz="4000" b="1" dirty="0"/>
              <a:t>  +.....</a:t>
            </a:r>
          </a:p>
          <a:p>
            <a:pPr marL="365760" indent="-283464" eaLnBrk="1" fontAlgn="auto" hangingPunct="1">
              <a:spcAft>
                <a:spcPts val="0"/>
              </a:spcAft>
              <a:buFont typeface="Wingdings 2"/>
              <a:buChar char=""/>
              <a:defRPr/>
            </a:pPr>
            <a:endParaRPr lang="en-US" dirty="0"/>
          </a:p>
          <a:p>
            <a:pPr marL="82296" indent="0" eaLnBrk="1" fontAlgn="auto" hangingPunct="1">
              <a:spcAft>
                <a:spcPts val="0"/>
              </a:spcAft>
              <a:buFont typeface="Wingdings 2"/>
              <a:buNone/>
              <a:defRPr/>
            </a:pPr>
            <a:r>
              <a:rPr lang="en-US" b="1" dirty="0"/>
              <a:t>PRACTICE (Easy Type):</a:t>
            </a:r>
            <a:endParaRPr lang="en-US" dirty="0"/>
          </a:p>
          <a:p>
            <a:pPr marL="82296" indent="0" eaLnBrk="1" fontAlgn="auto" hangingPunct="1">
              <a:spcAft>
                <a:spcPts val="0"/>
              </a:spcAft>
              <a:buFont typeface="Wingdings 2"/>
              <a:buNone/>
              <a:defRPr/>
            </a:pPr>
            <a:r>
              <a:rPr lang="en-US" dirty="0"/>
              <a:t>What is the atmospheric pressure if the partial pressures of nitrogen, oxygen, and argon are 604.5mm Hg, 162.8mm Hg, and 0.500mm Hg, respectively?</a:t>
            </a:r>
          </a:p>
          <a:p>
            <a:pPr marL="82296" indent="0" eaLnBrk="1" fontAlgn="auto" hangingPunct="1">
              <a:spcAft>
                <a:spcPts val="0"/>
              </a:spcAft>
              <a:buFont typeface="Wingdings 2"/>
              <a:buNone/>
              <a:defRPr/>
            </a:pPr>
            <a:endParaRPr lang="en-US" dirty="0"/>
          </a:p>
          <a:p>
            <a:pPr marL="82296" indent="0" eaLnBrk="1" fontAlgn="auto" hangingPunct="1">
              <a:spcAft>
                <a:spcPts val="0"/>
              </a:spcAft>
              <a:buFont typeface="Wingdings 2"/>
              <a:buNone/>
              <a:defRPr/>
            </a:pPr>
            <a:r>
              <a:rPr lang="en-US" dirty="0" err="1"/>
              <a:t>P</a:t>
            </a:r>
            <a:r>
              <a:rPr lang="en-US" baseline="-25000" dirty="0" err="1"/>
              <a:t>total</a:t>
            </a:r>
            <a:r>
              <a:rPr lang="en-US" dirty="0"/>
              <a:t> = P</a:t>
            </a:r>
            <a:r>
              <a:rPr lang="en-US" baseline="-25000" dirty="0"/>
              <a:t>1</a:t>
            </a:r>
            <a:r>
              <a:rPr lang="en-US" dirty="0"/>
              <a:t>  +  P</a:t>
            </a:r>
            <a:r>
              <a:rPr lang="en-US" baseline="-25000" dirty="0"/>
              <a:t>2</a:t>
            </a:r>
            <a:r>
              <a:rPr lang="en-US" dirty="0"/>
              <a:t>  +  P</a:t>
            </a:r>
            <a:r>
              <a:rPr lang="en-US" baseline="-25000" dirty="0"/>
              <a:t>3</a:t>
            </a:r>
            <a:r>
              <a:rPr lang="en-US" dirty="0"/>
              <a:t> </a:t>
            </a:r>
          </a:p>
          <a:p>
            <a:pPr marL="82296" indent="0" eaLnBrk="1" fontAlgn="auto" hangingPunct="1">
              <a:spcAft>
                <a:spcPts val="0"/>
              </a:spcAft>
              <a:buFont typeface="Wingdings 2"/>
              <a:buNone/>
              <a:defRPr/>
            </a:pPr>
            <a:r>
              <a:rPr lang="en-US" dirty="0" err="1"/>
              <a:t>P</a:t>
            </a:r>
            <a:r>
              <a:rPr lang="en-US" baseline="-25000" dirty="0" err="1"/>
              <a:t>total</a:t>
            </a:r>
            <a:r>
              <a:rPr lang="en-US" dirty="0"/>
              <a:t> =  </a:t>
            </a:r>
          </a:p>
          <a:p>
            <a:pPr marL="365760" indent="-283464" eaLnBrk="1" fontAlgn="auto" hangingPunct="1">
              <a:spcAft>
                <a:spcPts val="0"/>
              </a:spcAft>
              <a:buFont typeface="Wingdings 2"/>
              <a:buChar char=""/>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7" dur="500"/>
                                        <p:tgtEl>
                                          <p:spTgt spid="3">
                                            <p:txEl>
                                              <p:pRg st="4" end="4"/>
                                            </p:txEl>
                                          </p:spTgt>
                                        </p:tgtEl>
                                      </p:cBhvr>
                                    </p:animEffect>
                                  </p:childTnLst>
                                </p:cTn>
                              </p:par>
                              <p:par>
                                <p:cTn id="18" presetID="14" presetClass="entr" presetSubtype="1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0" dur="500"/>
                                        <p:tgtEl>
                                          <p:spTgt spid="3">
                                            <p:txEl>
                                              <p:pRg st="5" end="5"/>
                                            </p:txEl>
                                          </p:spTgt>
                                        </p:tgtEl>
                                      </p:cBhvr>
                                    </p:animEffect>
                                  </p:childTnLst>
                                </p:cTn>
                              </p:par>
                              <p:par>
                                <p:cTn id="21" presetID="14" presetClass="entr" presetSubtype="1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randombar(horizontal)">
                                      <p:cBhvr>
                                        <p:cTn id="23" dur="500"/>
                                        <p:tgtEl>
                                          <p:spTgt spid="3">
                                            <p:txEl>
                                              <p:pRg st="7" end="7"/>
                                            </p:txEl>
                                          </p:spTgt>
                                        </p:tgtEl>
                                      </p:cBhvr>
                                    </p:animEffect>
                                  </p:childTnLst>
                                </p:cTn>
                              </p:par>
                              <p:par>
                                <p:cTn id="24" presetID="14" presetClass="entr" presetSubtype="10" fill="hold" nodeType="with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Effect transition="in" filter="randombar(horizontal)">
                                      <p:cBhvr>
                                        <p:cTn id="26"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0" y="3200400"/>
            <a:ext cx="5105400" cy="182880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pPr eaLnBrk="1" fontAlgn="auto" hangingPunct="1">
              <a:spcAft>
                <a:spcPts val="0"/>
              </a:spcAft>
              <a:defRPr/>
            </a:pPr>
            <a:r>
              <a:rPr lang="en-US" b="1" dirty="0">
                <a:solidFill>
                  <a:schemeClr val="tx2">
                    <a:satMod val="130000"/>
                  </a:schemeClr>
                </a:solidFill>
              </a:rPr>
              <a:t>COMBINING THE LAWS</a:t>
            </a:r>
          </a:p>
        </p:txBody>
      </p:sp>
      <p:sp>
        <p:nvSpPr>
          <p:cNvPr id="45059" name="Content Placeholder 2"/>
          <p:cNvSpPr>
            <a:spLocks noGrp="1"/>
          </p:cNvSpPr>
          <p:nvPr>
            <p:ph idx="1"/>
          </p:nvPr>
        </p:nvSpPr>
        <p:spPr>
          <a:xfrm>
            <a:off x="1435100" y="1417638"/>
            <a:ext cx="7499350" cy="5059362"/>
          </a:xfrm>
        </p:spPr>
        <p:txBody>
          <a:bodyPr/>
          <a:lstStyle/>
          <a:p>
            <a:pPr marL="80963" indent="0" algn="ctr" eaLnBrk="1" hangingPunct="1">
              <a:buFont typeface="Wingdings 2" pitchFamily="18" charset="2"/>
              <a:buNone/>
            </a:pPr>
            <a:r>
              <a:rPr lang="en-US" dirty="0"/>
              <a:t>From the Boyle’s, Charles’, and Gay-Lussac’s laws, we can derive the </a:t>
            </a:r>
          </a:p>
          <a:p>
            <a:pPr marL="80963" indent="0" algn="ctr" eaLnBrk="1" hangingPunct="1">
              <a:buFont typeface="Wingdings 2" pitchFamily="18" charset="2"/>
              <a:buNone/>
            </a:pPr>
            <a:r>
              <a:rPr lang="en-US" b="1" dirty="0"/>
              <a:t>Combined</a:t>
            </a:r>
            <a:r>
              <a:rPr lang="en-US" dirty="0"/>
              <a:t> </a:t>
            </a:r>
            <a:r>
              <a:rPr lang="en-US" b="1" dirty="0"/>
              <a:t>Gas Law: </a:t>
            </a:r>
          </a:p>
          <a:p>
            <a:pPr marL="80963" indent="0" algn="ctr" eaLnBrk="1" hangingPunct="1">
              <a:buNone/>
            </a:pPr>
            <a:endParaRPr lang="en-US" b="1" dirty="0"/>
          </a:p>
          <a:p>
            <a:pPr marL="80963" indent="0" algn="ctr" eaLnBrk="1" hangingPunct="1">
              <a:buNone/>
            </a:pPr>
            <a:r>
              <a:rPr lang="en-US" sz="4400" b="1" dirty="0">
                <a:solidFill>
                  <a:srgbClr val="FF0000"/>
                </a:solidFill>
              </a:rPr>
              <a:t>P</a:t>
            </a:r>
            <a:r>
              <a:rPr lang="en-US" sz="4400" b="1" baseline="-25000" dirty="0">
                <a:solidFill>
                  <a:srgbClr val="FF0000"/>
                </a:solidFill>
              </a:rPr>
              <a:t>1</a:t>
            </a:r>
            <a:r>
              <a:rPr lang="en-US" sz="4400" b="1" dirty="0">
                <a:solidFill>
                  <a:srgbClr val="FF0000"/>
                </a:solidFill>
              </a:rPr>
              <a:t>V</a:t>
            </a:r>
            <a:r>
              <a:rPr lang="en-US" sz="4400" b="1" baseline="-25000" dirty="0">
                <a:solidFill>
                  <a:srgbClr val="FF0000"/>
                </a:solidFill>
              </a:rPr>
              <a:t>1</a:t>
            </a:r>
            <a:r>
              <a:rPr lang="en-US" sz="4400" b="1" dirty="0">
                <a:solidFill>
                  <a:srgbClr val="FF0000"/>
                </a:solidFill>
              </a:rPr>
              <a:t>T</a:t>
            </a:r>
            <a:r>
              <a:rPr lang="en-US" sz="4400" b="1" baseline="-25000" dirty="0">
                <a:solidFill>
                  <a:srgbClr val="FF0000"/>
                </a:solidFill>
              </a:rPr>
              <a:t>2</a:t>
            </a:r>
            <a:r>
              <a:rPr lang="en-US" sz="4400" b="1" dirty="0">
                <a:solidFill>
                  <a:srgbClr val="FF0000"/>
                </a:solidFill>
              </a:rPr>
              <a:t> =  P</a:t>
            </a:r>
            <a:r>
              <a:rPr lang="en-US" sz="4400" b="1" baseline="-25000" dirty="0">
                <a:solidFill>
                  <a:srgbClr val="FF0000"/>
                </a:solidFill>
              </a:rPr>
              <a:t>2</a:t>
            </a:r>
            <a:r>
              <a:rPr lang="en-US" sz="4400" b="1" dirty="0">
                <a:solidFill>
                  <a:srgbClr val="FF0000"/>
                </a:solidFill>
              </a:rPr>
              <a:t>V</a:t>
            </a:r>
            <a:r>
              <a:rPr lang="en-US" sz="4400" b="1" baseline="-25000" dirty="0">
                <a:solidFill>
                  <a:srgbClr val="FF0000"/>
                </a:solidFill>
              </a:rPr>
              <a:t>2 </a:t>
            </a:r>
            <a:r>
              <a:rPr lang="en-US" sz="4400" b="1" dirty="0">
                <a:solidFill>
                  <a:srgbClr val="FF0000"/>
                </a:solidFill>
              </a:rPr>
              <a:t>T</a:t>
            </a:r>
            <a:r>
              <a:rPr lang="en-US" sz="4400" b="1" baseline="-25000" dirty="0">
                <a:solidFill>
                  <a:srgbClr val="FF0000"/>
                </a:solidFill>
              </a:rPr>
              <a:t>1 </a:t>
            </a:r>
            <a:r>
              <a:rPr lang="en-US" sz="4400" dirty="0"/>
              <a:t>	</a:t>
            </a:r>
          </a:p>
          <a:p>
            <a:pPr marL="80963" indent="0" eaLnBrk="1" hangingPunct="1">
              <a:buFont typeface="Wingdings 2" pitchFamily="18" charset="2"/>
              <a:buNone/>
            </a:pPr>
            <a:r>
              <a:rPr lang="en-US" sz="4400" dirty="0"/>
              <a:t>	         	   </a:t>
            </a:r>
            <a:r>
              <a:rPr lang="en-US" dirty="0"/>
              <a:t> </a:t>
            </a:r>
          </a:p>
          <a:p>
            <a:pPr marL="2055813" indent="-1974850" eaLnBrk="1" hangingPunct="1">
              <a:buFont typeface="Wingdings 2" pitchFamily="18" charset="2"/>
              <a:buNone/>
            </a:pPr>
            <a:r>
              <a:rPr lang="en-US" dirty="0"/>
              <a:t>Mnemonic:</a:t>
            </a:r>
            <a:r>
              <a:rPr lang="en-US" i="1" dirty="0"/>
              <a:t> </a:t>
            </a:r>
            <a:r>
              <a:rPr lang="en-US" b="1" i="1" dirty="0">
                <a:solidFill>
                  <a:schemeClr val="accent1">
                    <a:lumMod val="75000"/>
                  </a:schemeClr>
                </a:solidFill>
              </a:rPr>
              <a:t>P</a:t>
            </a:r>
            <a:r>
              <a:rPr lang="en-US" i="1" dirty="0"/>
              <a:t>otato and </a:t>
            </a:r>
            <a:r>
              <a:rPr lang="en-US" b="1" i="1" dirty="0">
                <a:solidFill>
                  <a:schemeClr val="accent1">
                    <a:lumMod val="75000"/>
                  </a:schemeClr>
                </a:solidFill>
              </a:rPr>
              <a:t>V</a:t>
            </a:r>
            <a:r>
              <a:rPr lang="en-US" i="1" dirty="0"/>
              <a:t>egetable on top of the </a:t>
            </a:r>
            <a:r>
              <a:rPr lang="en-US" b="1" i="1" dirty="0">
                <a:solidFill>
                  <a:schemeClr val="accent1">
                    <a:lumMod val="75000"/>
                  </a:schemeClr>
                </a:solidFill>
              </a:rPr>
              <a:t>T</a:t>
            </a:r>
            <a:r>
              <a:rPr lang="en-US" i="1" dirty="0"/>
              <a:t>able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barn(inVertical)">
                                      <p:cBhvr>
                                        <p:cTn id="7" dur="500"/>
                                        <p:tgtEl>
                                          <p:spTgt spid="45059">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45059">
                                            <p:txEl>
                                              <p:pRg st="1" end="1"/>
                                            </p:txEl>
                                          </p:spTgt>
                                        </p:tgtEl>
                                        <p:attrNameLst>
                                          <p:attrName>style.visibility</p:attrName>
                                        </p:attrNameLst>
                                      </p:cBhvr>
                                      <p:to>
                                        <p:strVal val="visible"/>
                                      </p:to>
                                    </p:set>
                                    <p:animEffect transition="in" filter="barn(inVertical)">
                                      <p:cBhvr>
                                        <p:cTn id="10" dur="500"/>
                                        <p:tgtEl>
                                          <p:spTgt spid="4505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45059">
                                            <p:txEl>
                                              <p:pRg st="3" end="3"/>
                                            </p:txEl>
                                          </p:spTgt>
                                        </p:tgtEl>
                                        <p:attrNameLst>
                                          <p:attrName>style.visibility</p:attrName>
                                        </p:attrNameLst>
                                      </p:cBhvr>
                                      <p:to>
                                        <p:strVal val="visible"/>
                                      </p:to>
                                    </p:set>
                                    <p:animEffect transition="in" filter="randombar(horizontal)">
                                      <p:cBhvr>
                                        <p:cTn id="15" dur="500"/>
                                        <p:tgtEl>
                                          <p:spTgt spid="45059">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45059">
                                            <p:txEl>
                                              <p:pRg st="5" end="5"/>
                                            </p:txEl>
                                          </p:spTgt>
                                        </p:tgtEl>
                                        <p:attrNameLst>
                                          <p:attrName>style.visibility</p:attrName>
                                        </p:attrNameLst>
                                      </p:cBhvr>
                                      <p:to>
                                        <p:strVal val="visible"/>
                                      </p:to>
                                    </p:set>
                                    <p:animEffect transition="in" filter="randombar(horizontal)">
                                      <p:cBhvr>
                                        <p:cTn id="20" dur="500"/>
                                        <p:tgtEl>
                                          <p:spTgt spid="4505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209435" y="838200"/>
            <a:ext cx="7145547" cy="5410200"/>
          </a:xfrm>
          <a:prstGeom prst="rect">
            <a:avLst/>
          </a:prstGeom>
        </p:spPr>
      </p:pic>
    </p:spTree>
    <p:extLst>
      <p:ext uri="{BB962C8B-B14F-4D97-AF65-F5344CB8AC3E}">
        <p14:creationId xmlns:p14="http://schemas.microsoft.com/office/powerpoint/2010/main" val="436513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b="1" dirty="0">
                <a:solidFill>
                  <a:schemeClr val="tx2">
                    <a:satMod val="130000"/>
                  </a:schemeClr>
                </a:solidFill>
              </a:rPr>
              <a:t>COMBINED GAS LAW</a:t>
            </a:r>
          </a:p>
        </p:txBody>
      </p:sp>
      <p:sp>
        <p:nvSpPr>
          <p:cNvPr id="46083" name="Content Placeholder 2"/>
          <p:cNvSpPr>
            <a:spLocks noGrp="1"/>
          </p:cNvSpPr>
          <p:nvPr>
            <p:ph idx="1"/>
          </p:nvPr>
        </p:nvSpPr>
        <p:spPr/>
        <p:txBody>
          <a:bodyPr/>
          <a:lstStyle/>
          <a:p>
            <a:pPr marL="80963" indent="0" eaLnBrk="1" hangingPunct="1">
              <a:lnSpc>
                <a:spcPct val="80000"/>
              </a:lnSpc>
              <a:buNone/>
            </a:pPr>
            <a:r>
              <a:rPr lang="en-US" sz="2800" b="1" dirty="0"/>
              <a:t>WHY? </a:t>
            </a:r>
            <a:r>
              <a:rPr lang="en-US" sz="2800" dirty="0"/>
              <a:t>Laboratory experiments are almost always made at pressures and temperatures other than the standard. Because this affects volume, it is necessary to correct the laboratory volumes of gases for both temperatures and pressures.</a:t>
            </a:r>
          </a:p>
          <a:p>
            <a:pPr marL="80963" indent="0" eaLnBrk="1" hangingPunct="1">
              <a:lnSpc>
                <a:spcPct val="80000"/>
              </a:lnSpc>
              <a:buNone/>
            </a:pPr>
            <a:endParaRPr lang="en-US" sz="2800" dirty="0"/>
          </a:p>
          <a:p>
            <a:pPr marL="80963" indent="0" algn="ctr" eaLnBrk="1" hangingPunct="1">
              <a:lnSpc>
                <a:spcPct val="80000"/>
              </a:lnSpc>
              <a:buNone/>
            </a:pPr>
            <a:r>
              <a:rPr lang="en-US" sz="2800" b="1" dirty="0"/>
              <a:t>STANDARDS</a:t>
            </a:r>
          </a:p>
          <a:p>
            <a:pPr marL="80963" indent="0" eaLnBrk="1" hangingPunct="1">
              <a:lnSpc>
                <a:spcPct val="80000"/>
              </a:lnSpc>
              <a:buNone/>
            </a:pPr>
            <a:r>
              <a:rPr lang="en-US" sz="2800" dirty="0"/>
              <a:t>Temperature = </a:t>
            </a:r>
            <a:r>
              <a:rPr lang="en-US" sz="2800" b="1" dirty="0">
                <a:solidFill>
                  <a:srgbClr val="FF0000"/>
                </a:solidFill>
              </a:rPr>
              <a:t>0°</a:t>
            </a:r>
            <a:r>
              <a:rPr lang="en-US" sz="2800" dirty="0"/>
              <a:t>C = </a:t>
            </a:r>
            <a:r>
              <a:rPr lang="en-US" sz="2800" b="1" dirty="0">
                <a:solidFill>
                  <a:srgbClr val="FF0000"/>
                </a:solidFill>
              </a:rPr>
              <a:t>273</a:t>
            </a:r>
            <a:r>
              <a:rPr lang="en-US" sz="2800" dirty="0"/>
              <a:t>K</a:t>
            </a:r>
          </a:p>
          <a:p>
            <a:pPr marL="80963" indent="0" eaLnBrk="1" hangingPunct="1">
              <a:lnSpc>
                <a:spcPct val="80000"/>
              </a:lnSpc>
              <a:buNone/>
            </a:pPr>
            <a:r>
              <a:rPr lang="en-US" sz="2800" dirty="0"/>
              <a:t>Pressure = </a:t>
            </a:r>
            <a:r>
              <a:rPr lang="en-US" sz="2800" b="1" dirty="0">
                <a:solidFill>
                  <a:srgbClr val="FF0000"/>
                </a:solidFill>
              </a:rPr>
              <a:t>1.00</a:t>
            </a:r>
            <a:r>
              <a:rPr lang="en-US" sz="2800" dirty="0"/>
              <a:t>atm = </a:t>
            </a:r>
            <a:r>
              <a:rPr lang="en-US" sz="2800" b="1" dirty="0">
                <a:solidFill>
                  <a:srgbClr val="FF0000"/>
                </a:solidFill>
              </a:rPr>
              <a:t>101.3</a:t>
            </a:r>
            <a:r>
              <a:rPr lang="en-US" sz="2800" dirty="0"/>
              <a:t>kPa </a:t>
            </a:r>
          </a:p>
          <a:p>
            <a:pPr marL="80963" indent="0" eaLnBrk="1" hangingPunct="1">
              <a:lnSpc>
                <a:spcPct val="80000"/>
              </a:lnSpc>
              <a:buNone/>
            </a:pPr>
            <a:r>
              <a:rPr lang="en-US" sz="2800" dirty="0"/>
              <a:t>	     = </a:t>
            </a:r>
            <a:r>
              <a:rPr lang="en-US" sz="2800" b="1" dirty="0">
                <a:solidFill>
                  <a:srgbClr val="FF0000"/>
                </a:solidFill>
              </a:rPr>
              <a:t>760.0</a:t>
            </a:r>
            <a:r>
              <a:rPr lang="en-US" sz="2800" dirty="0"/>
              <a:t>mmHg = </a:t>
            </a:r>
            <a:r>
              <a:rPr lang="en-US" sz="2800" b="1" dirty="0">
                <a:solidFill>
                  <a:srgbClr val="FF0000"/>
                </a:solidFill>
              </a:rPr>
              <a:t>760.0</a:t>
            </a:r>
            <a:r>
              <a:rPr lang="en-US" sz="2800" dirty="0"/>
              <a:t>torr</a:t>
            </a:r>
          </a:p>
          <a:p>
            <a:pPr marL="80963" indent="0" eaLnBrk="1" hangingPunct="1">
              <a:lnSpc>
                <a:spcPct val="80000"/>
              </a:lnSpc>
              <a:buNone/>
            </a:pPr>
            <a:r>
              <a:rPr lang="en-US" sz="2800" dirty="0"/>
              <a:t>Volume = </a:t>
            </a:r>
            <a:r>
              <a:rPr lang="en-US" sz="2800" b="1" dirty="0">
                <a:solidFill>
                  <a:srgbClr val="FF0000"/>
                </a:solidFill>
              </a:rPr>
              <a:t>22.4</a:t>
            </a:r>
            <a:r>
              <a:rPr lang="en-US" sz="2800" dirty="0"/>
              <a:t>L @STP</a:t>
            </a:r>
          </a:p>
        </p:txBody>
      </p:sp>
    </p:spTree>
    <p:extLst>
      <p:ext uri="{BB962C8B-B14F-4D97-AF65-F5344CB8AC3E}">
        <p14:creationId xmlns:p14="http://schemas.microsoft.com/office/powerpoint/2010/main" val="453685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down)">
                                      <p:cBhvr>
                                        <p:cTn id="7" dur="500"/>
                                        <p:tgtEl>
                                          <p:spTgt spid="460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6083">
                                            <p:txEl>
                                              <p:pRg st="2" end="2"/>
                                            </p:txEl>
                                          </p:spTgt>
                                        </p:tgtEl>
                                        <p:attrNameLst>
                                          <p:attrName>style.visibility</p:attrName>
                                        </p:attrNameLst>
                                      </p:cBhvr>
                                      <p:to>
                                        <p:strVal val="visible"/>
                                      </p:to>
                                    </p:set>
                                    <p:animEffect transition="in" filter="barn(inVertical)">
                                      <p:cBhvr>
                                        <p:cTn id="12" dur="500"/>
                                        <p:tgtEl>
                                          <p:spTgt spid="4608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6083">
                                            <p:txEl>
                                              <p:pRg st="3" end="3"/>
                                            </p:txEl>
                                          </p:spTgt>
                                        </p:tgtEl>
                                        <p:attrNameLst>
                                          <p:attrName>style.visibility</p:attrName>
                                        </p:attrNameLst>
                                      </p:cBhvr>
                                      <p:to>
                                        <p:strVal val="visible"/>
                                      </p:to>
                                    </p:set>
                                    <p:animEffect transition="in" filter="barn(inVertical)">
                                      <p:cBhvr>
                                        <p:cTn id="17" dur="500"/>
                                        <p:tgtEl>
                                          <p:spTgt spid="4608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6083">
                                            <p:txEl>
                                              <p:pRg st="4" end="4"/>
                                            </p:txEl>
                                          </p:spTgt>
                                        </p:tgtEl>
                                        <p:attrNameLst>
                                          <p:attrName>style.visibility</p:attrName>
                                        </p:attrNameLst>
                                      </p:cBhvr>
                                      <p:to>
                                        <p:strVal val="visible"/>
                                      </p:to>
                                    </p:set>
                                    <p:animEffect transition="in" filter="barn(inVertical)">
                                      <p:cBhvr>
                                        <p:cTn id="22" dur="500"/>
                                        <p:tgtEl>
                                          <p:spTgt spid="4608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6083">
                                            <p:txEl>
                                              <p:pRg st="5" end="5"/>
                                            </p:txEl>
                                          </p:spTgt>
                                        </p:tgtEl>
                                        <p:attrNameLst>
                                          <p:attrName>style.visibility</p:attrName>
                                        </p:attrNameLst>
                                      </p:cBhvr>
                                      <p:to>
                                        <p:strVal val="visible"/>
                                      </p:to>
                                    </p:set>
                                    <p:animEffect transition="in" filter="barn(inVertical)">
                                      <p:cBhvr>
                                        <p:cTn id="27" dur="500"/>
                                        <p:tgtEl>
                                          <p:spTgt spid="4608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46083">
                                            <p:txEl>
                                              <p:pRg st="6" end="6"/>
                                            </p:txEl>
                                          </p:spTgt>
                                        </p:tgtEl>
                                        <p:attrNameLst>
                                          <p:attrName>style.visibility</p:attrName>
                                        </p:attrNameLst>
                                      </p:cBhvr>
                                      <p:to>
                                        <p:strVal val="visible"/>
                                      </p:to>
                                    </p:set>
                                    <p:animEffect transition="in" filter="barn(inVertical)">
                                      <p:cBhvr>
                                        <p:cTn id="32" dur="500"/>
                                        <p:tgtEl>
                                          <p:spTgt spid="460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b="1" dirty="0">
                <a:solidFill>
                  <a:schemeClr val="tx2">
                    <a:satMod val="130000"/>
                  </a:schemeClr>
                </a:solidFill>
              </a:rPr>
              <a:t>STANDARDS</a:t>
            </a:r>
          </a:p>
        </p:txBody>
      </p:sp>
      <p:sp>
        <p:nvSpPr>
          <p:cNvPr id="3" name="Content Placeholder 2"/>
          <p:cNvSpPr>
            <a:spLocks noGrp="1"/>
          </p:cNvSpPr>
          <p:nvPr>
            <p:ph idx="1"/>
          </p:nvPr>
        </p:nvSpPr>
        <p:spPr>
          <a:xfrm>
            <a:off x="1435100" y="1447800"/>
            <a:ext cx="7785100" cy="4800600"/>
          </a:xfrm>
        </p:spPr>
        <p:txBody>
          <a:bodyPr>
            <a:normAutofit fontScale="85000" lnSpcReduction="20000"/>
          </a:bodyPr>
          <a:lstStyle/>
          <a:p>
            <a:pPr marL="82296" indent="0" eaLnBrk="1" fontAlgn="auto" hangingPunct="1">
              <a:spcAft>
                <a:spcPts val="0"/>
              </a:spcAft>
              <a:buFont typeface="Wingdings 2"/>
              <a:buNone/>
              <a:defRPr/>
            </a:pPr>
            <a:r>
              <a:rPr lang="en-US" sz="4400" dirty="0"/>
              <a:t>T = 0°C = 273 K    </a:t>
            </a:r>
            <a:r>
              <a:rPr lang="en-US" sz="4400" dirty="0">
                <a:solidFill>
                  <a:srgbClr val="FF0000"/>
                </a:solidFill>
              </a:rPr>
              <a:t>memorize</a:t>
            </a:r>
          </a:p>
          <a:p>
            <a:pPr marL="82296" indent="0" eaLnBrk="1" fontAlgn="auto" hangingPunct="1">
              <a:spcAft>
                <a:spcPts val="0"/>
              </a:spcAft>
              <a:buNone/>
              <a:defRPr/>
            </a:pPr>
            <a:r>
              <a:rPr lang="en-US" sz="4400" dirty="0"/>
              <a:t>V = 22.4 L (at STP) </a:t>
            </a:r>
            <a:r>
              <a:rPr lang="en-US" sz="4400" dirty="0">
                <a:solidFill>
                  <a:srgbClr val="FF0000"/>
                </a:solidFill>
              </a:rPr>
              <a:t>memorize</a:t>
            </a:r>
          </a:p>
          <a:p>
            <a:pPr marL="82296" indent="0" eaLnBrk="1" fontAlgn="auto" hangingPunct="1">
              <a:spcAft>
                <a:spcPts val="0"/>
              </a:spcAft>
              <a:buFont typeface="Wingdings 2"/>
              <a:buNone/>
              <a:defRPr/>
            </a:pPr>
            <a:endParaRPr lang="en-US" sz="4400" dirty="0"/>
          </a:p>
          <a:p>
            <a:pPr marL="82296" indent="0" eaLnBrk="1" fontAlgn="auto" hangingPunct="1">
              <a:spcAft>
                <a:spcPts val="0"/>
              </a:spcAft>
              <a:buFont typeface="Wingdings 2"/>
              <a:buNone/>
              <a:defRPr/>
            </a:pPr>
            <a:r>
              <a:rPr lang="en-US" sz="4400" dirty="0"/>
              <a:t>P = 1.00 </a:t>
            </a:r>
            <a:r>
              <a:rPr lang="en-US" sz="4400" dirty="0" err="1"/>
              <a:t>atm</a:t>
            </a:r>
            <a:r>
              <a:rPr lang="en-US" sz="4400" dirty="0"/>
              <a:t> = 101.3 </a:t>
            </a:r>
            <a:r>
              <a:rPr lang="en-US" sz="4400" dirty="0" err="1"/>
              <a:t>kPa</a:t>
            </a:r>
            <a:r>
              <a:rPr lang="en-US" sz="4400" dirty="0"/>
              <a:t> </a:t>
            </a:r>
          </a:p>
          <a:p>
            <a:pPr marL="82296" indent="0" eaLnBrk="1" fontAlgn="auto" hangingPunct="1">
              <a:spcAft>
                <a:spcPts val="0"/>
              </a:spcAft>
              <a:buFont typeface="Wingdings 2"/>
              <a:buNone/>
              <a:defRPr/>
            </a:pPr>
            <a:r>
              <a:rPr lang="en-US" sz="4400" dirty="0"/>
              <a:t>  = 760.0 mm Hg = 760.0 </a:t>
            </a:r>
            <a:r>
              <a:rPr lang="en-US" sz="4400" dirty="0" err="1"/>
              <a:t>torr</a:t>
            </a:r>
            <a:endParaRPr lang="en-US" sz="4400" dirty="0"/>
          </a:p>
          <a:p>
            <a:pPr marL="82296" indent="0" eaLnBrk="1" fontAlgn="auto" hangingPunct="1">
              <a:spcAft>
                <a:spcPts val="0"/>
              </a:spcAft>
              <a:buFont typeface="Wingdings 2"/>
              <a:buNone/>
              <a:defRPr/>
            </a:pPr>
            <a:endParaRPr lang="en-US" sz="4400" dirty="0"/>
          </a:p>
          <a:p>
            <a:pPr marL="82296" indent="0" algn="ctr" eaLnBrk="1" fontAlgn="auto" hangingPunct="1">
              <a:spcAft>
                <a:spcPts val="0"/>
              </a:spcAft>
              <a:buFont typeface="Wingdings 2"/>
              <a:buNone/>
              <a:defRPr/>
            </a:pPr>
            <a:r>
              <a:rPr lang="en-US" sz="4400" i="1" dirty="0"/>
              <a:t>Remember </a:t>
            </a:r>
            <a:r>
              <a:rPr lang="en-US" sz="4400" i="1" dirty="0" err="1"/>
              <a:t>kPa</a:t>
            </a:r>
            <a:r>
              <a:rPr lang="en-US" sz="4400" i="1" dirty="0"/>
              <a:t> and 22.4L have limited significant figures.</a:t>
            </a:r>
          </a:p>
          <a:p>
            <a:pPr marL="82296" indent="0" eaLnBrk="1" fontAlgn="auto" hangingPunct="1">
              <a:spcAft>
                <a:spcPts val="0"/>
              </a:spcAft>
              <a:buFont typeface="Wingdings 2"/>
              <a:buNone/>
              <a:defRPr/>
            </a:pPr>
            <a:r>
              <a:rPr lang="en-US" dirty="0"/>
              <a:t> </a:t>
            </a:r>
          </a:p>
          <a:p>
            <a:pPr marL="365760" indent="-283464" eaLnBrk="1" fontAlgn="auto" hangingPunct="1">
              <a:spcAft>
                <a:spcPts val="0"/>
              </a:spcAft>
              <a:buFont typeface="Wingdings 2"/>
              <a:buChar char=""/>
              <a:defRPr/>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b="1" dirty="0">
                <a:solidFill>
                  <a:schemeClr val="tx2">
                    <a:satMod val="130000"/>
                  </a:schemeClr>
                </a:solidFill>
              </a:rPr>
              <a:t>COMBINED GAS LAW</a:t>
            </a:r>
          </a:p>
        </p:txBody>
      </p:sp>
      <p:sp>
        <p:nvSpPr>
          <p:cNvPr id="46083" name="Content Placeholder 2"/>
          <p:cNvSpPr>
            <a:spLocks noGrp="1"/>
          </p:cNvSpPr>
          <p:nvPr>
            <p:ph idx="1"/>
          </p:nvPr>
        </p:nvSpPr>
        <p:spPr/>
        <p:txBody>
          <a:bodyPr/>
          <a:lstStyle/>
          <a:p>
            <a:pPr marL="80963" indent="0" eaLnBrk="1" hangingPunct="1">
              <a:lnSpc>
                <a:spcPct val="80000"/>
              </a:lnSpc>
              <a:buFont typeface="Wingdings 2" pitchFamily="18" charset="2"/>
              <a:buNone/>
            </a:pPr>
            <a:r>
              <a:rPr lang="en-US" sz="2500" b="1" dirty="0"/>
              <a:t>PRACTICE:</a:t>
            </a:r>
            <a:endParaRPr lang="en-US" sz="2500" dirty="0"/>
          </a:p>
          <a:p>
            <a:pPr marL="80963" indent="0" eaLnBrk="1" hangingPunct="1">
              <a:lnSpc>
                <a:spcPct val="80000"/>
              </a:lnSpc>
              <a:buFont typeface="Wingdings 2" pitchFamily="18" charset="2"/>
              <a:buNone/>
            </a:pPr>
            <a:r>
              <a:rPr lang="en-US" sz="2500" dirty="0"/>
              <a:t>The volume of a gas measured at 75.6kPa pressure and 60.0°C is to be corrected to correspond to the volume it would occupy at STP.  The measured volume of the gas is 0.0100L.</a:t>
            </a:r>
          </a:p>
          <a:p>
            <a:pPr marL="80963" indent="0" eaLnBrk="1" hangingPunct="1">
              <a:lnSpc>
                <a:spcPct val="80000"/>
              </a:lnSpc>
              <a:buFont typeface="Wingdings 2" pitchFamily="18" charset="2"/>
              <a:buNone/>
            </a:pPr>
            <a:r>
              <a:rPr lang="en-US" sz="2500" dirty="0"/>
              <a:t> </a:t>
            </a:r>
          </a:p>
          <a:p>
            <a:pPr marL="80963" indent="0" eaLnBrk="1" hangingPunct="1">
              <a:lnSpc>
                <a:spcPct val="80000"/>
              </a:lnSpc>
              <a:buNone/>
            </a:pPr>
            <a:r>
              <a:rPr lang="en-US" sz="2500" dirty="0"/>
              <a:t>P</a:t>
            </a:r>
            <a:r>
              <a:rPr lang="en-US" sz="2500" baseline="-25000" dirty="0"/>
              <a:t>1  </a:t>
            </a:r>
            <a:r>
              <a:rPr lang="en-US" sz="2500" dirty="0"/>
              <a:t>= 75.6 </a:t>
            </a:r>
            <a:r>
              <a:rPr lang="en-US" sz="2500" dirty="0" err="1"/>
              <a:t>kPa</a:t>
            </a:r>
            <a:r>
              <a:rPr lang="en-US" sz="2500" dirty="0"/>
              <a:t>	      P</a:t>
            </a:r>
            <a:r>
              <a:rPr lang="en-US" sz="2500" baseline="-25000" dirty="0"/>
              <a:t>2</a:t>
            </a:r>
            <a:r>
              <a:rPr lang="en-US" sz="2500" dirty="0"/>
              <a:t>  =  101.3 </a:t>
            </a:r>
            <a:r>
              <a:rPr lang="en-US" sz="2500" dirty="0" err="1"/>
              <a:t>kPa</a:t>
            </a:r>
            <a:r>
              <a:rPr lang="en-US" sz="2500" dirty="0"/>
              <a:t>	     </a:t>
            </a:r>
            <a:r>
              <a:rPr lang="en-US" sz="2500" u="sng" dirty="0"/>
              <a:t>P</a:t>
            </a:r>
            <a:r>
              <a:rPr lang="en-US" sz="2500" u="sng" baseline="-25000" dirty="0"/>
              <a:t>1</a:t>
            </a:r>
            <a:r>
              <a:rPr lang="en-US" sz="2500" u="sng" dirty="0"/>
              <a:t>V</a:t>
            </a:r>
            <a:r>
              <a:rPr lang="en-US" sz="2500" u="sng" baseline="-25000" dirty="0"/>
              <a:t>1</a:t>
            </a:r>
            <a:r>
              <a:rPr lang="en-US" sz="2500" dirty="0"/>
              <a:t>T</a:t>
            </a:r>
            <a:r>
              <a:rPr lang="en-US" sz="2500" baseline="-25000" dirty="0"/>
              <a:t>2</a:t>
            </a:r>
            <a:r>
              <a:rPr lang="en-US" sz="2500" dirty="0"/>
              <a:t>=  </a:t>
            </a:r>
            <a:r>
              <a:rPr lang="en-US" sz="2500" u="sng" dirty="0"/>
              <a:t>P</a:t>
            </a:r>
            <a:r>
              <a:rPr lang="en-US" sz="2500" u="sng" baseline="-25000" dirty="0"/>
              <a:t>2</a:t>
            </a:r>
            <a:r>
              <a:rPr lang="en-US" sz="2500" u="sng" dirty="0"/>
              <a:t>V</a:t>
            </a:r>
            <a:r>
              <a:rPr lang="en-US" sz="2500" u="sng" baseline="-25000" dirty="0"/>
              <a:t>2</a:t>
            </a:r>
            <a:r>
              <a:rPr lang="en-US" sz="2500" dirty="0"/>
              <a:t> T</a:t>
            </a:r>
            <a:r>
              <a:rPr lang="en-US" sz="2500" baseline="-25000" dirty="0"/>
              <a:t>1</a:t>
            </a:r>
            <a:endParaRPr lang="en-US" sz="2500" dirty="0"/>
          </a:p>
          <a:p>
            <a:pPr marL="80963" indent="0" eaLnBrk="1" hangingPunct="1">
              <a:lnSpc>
                <a:spcPct val="80000"/>
              </a:lnSpc>
              <a:buFont typeface="Wingdings 2" pitchFamily="18" charset="2"/>
              <a:buNone/>
            </a:pPr>
            <a:r>
              <a:rPr lang="en-US" sz="2500" dirty="0"/>
              <a:t>V</a:t>
            </a:r>
            <a:r>
              <a:rPr lang="en-US" sz="2500" baseline="-25000" dirty="0"/>
              <a:t>1</a:t>
            </a:r>
            <a:r>
              <a:rPr lang="en-US" sz="2500" dirty="0"/>
              <a:t> = 0.0100 L      V</a:t>
            </a:r>
            <a:r>
              <a:rPr lang="en-US" sz="2500" baseline="-25000" dirty="0"/>
              <a:t>2</a:t>
            </a:r>
            <a:r>
              <a:rPr lang="en-US" sz="2500" dirty="0"/>
              <a:t>  = ?			  	    </a:t>
            </a:r>
          </a:p>
          <a:p>
            <a:pPr marL="80963" indent="0" eaLnBrk="1" hangingPunct="1">
              <a:lnSpc>
                <a:spcPct val="80000"/>
              </a:lnSpc>
              <a:buFont typeface="Wingdings 2" pitchFamily="18" charset="2"/>
              <a:buNone/>
            </a:pPr>
            <a:r>
              <a:rPr lang="en-US" sz="2500" dirty="0"/>
              <a:t>T</a:t>
            </a:r>
            <a:r>
              <a:rPr lang="en-US" sz="2500" baseline="-25000" dirty="0"/>
              <a:t>1 </a:t>
            </a:r>
            <a:r>
              <a:rPr lang="en-US" sz="2500" dirty="0"/>
              <a:t> =  333.0K	      T</a:t>
            </a:r>
            <a:r>
              <a:rPr lang="en-US" sz="2500" baseline="-25000" dirty="0"/>
              <a:t>2</a:t>
            </a:r>
            <a:r>
              <a:rPr lang="en-US" sz="2500" dirty="0"/>
              <a:t>  =  273 K</a:t>
            </a:r>
          </a:p>
          <a:p>
            <a:pPr marL="80963" indent="0" eaLnBrk="1" hangingPunct="1">
              <a:lnSpc>
                <a:spcPct val="80000"/>
              </a:lnSpc>
              <a:buFont typeface="Wingdings 2" pitchFamily="18" charset="2"/>
              <a:buNone/>
            </a:pPr>
            <a:r>
              <a:rPr lang="en-US" sz="2500" dirty="0"/>
              <a:t>					</a:t>
            </a:r>
          </a:p>
          <a:p>
            <a:pPr marL="80963" indent="0" eaLnBrk="1" hangingPunct="1">
              <a:lnSpc>
                <a:spcPct val="80000"/>
              </a:lnSpc>
              <a:buFont typeface="Wingdings 2" pitchFamily="18" charset="2"/>
              <a:buNone/>
            </a:pPr>
            <a:r>
              <a:rPr lang="en-US" sz="2500" dirty="0"/>
              <a:t> V</a:t>
            </a:r>
            <a:r>
              <a:rPr lang="en-US" sz="2500" baseline="-25000" dirty="0"/>
              <a:t>2</a:t>
            </a:r>
            <a:r>
              <a:rPr lang="en-US" sz="2500" dirty="0"/>
              <a:t>  =  </a:t>
            </a:r>
            <a:r>
              <a:rPr lang="en-US" sz="2500" u="sng" dirty="0"/>
              <a:t>P</a:t>
            </a:r>
            <a:r>
              <a:rPr lang="en-US" sz="2500" u="sng" baseline="-25000" dirty="0"/>
              <a:t>1</a:t>
            </a:r>
            <a:r>
              <a:rPr lang="en-US" sz="2500" u="sng" dirty="0"/>
              <a:t>V</a:t>
            </a:r>
            <a:r>
              <a:rPr lang="en-US" sz="2500" u="sng" baseline="-25000" dirty="0"/>
              <a:t>1</a:t>
            </a:r>
            <a:r>
              <a:rPr lang="en-US" sz="2500" u="sng" dirty="0"/>
              <a:t>T</a:t>
            </a:r>
            <a:r>
              <a:rPr lang="en-US" sz="2500" u="sng" baseline="-25000" dirty="0"/>
              <a:t>2</a:t>
            </a:r>
            <a:r>
              <a:rPr lang="en-US" sz="2500" dirty="0"/>
              <a:t>  = ___________________________</a:t>
            </a:r>
          </a:p>
          <a:p>
            <a:pPr marL="80963" indent="0" eaLnBrk="1" hangingPunct="1">
              <a:lnSpc>
                <a:spcPct val="80000"/>
              </a:lnSpc>
              <a:buFont typeface="Wingdings 2" pitchFamily="18" charset="2"/>
              <a:buNone/>
            </a:pPr>
            <a:r>
              <a:rPr lang="en-US" sz="2500" dirty="0"/>
              <a:t>	   T</a:t>
            </a:r>
            <a:r>
              <a:rPr lang="en-US" sz="2500" baseline="-25000" dirty="0"/>
              <a:t>1</a:t>
            </a:r>
            <a:r>
              <a:rPr lang="en-US" sz="2500" dirty="0"/>
              <a:t>P</a:t>
            </a:r>
            <a:r>
              <a:rPr lang="en-US" sz="2500" baseline="-25000" dirty="0"/>
              <a:t>2		</a:t>
            </a:r>
            <a:endParaRPr lang="en-US" sz="2500" dirty="0"/>
          </a:p>
          <a:p>
            <a:pPr marL="80963" indent="0" eaLnBrk="1" hangingPunct="1">
              <a:lnSpc>
                <a:spcPct val="80000"/>
              </a:lnSpc>
            </a:pPr>
            <a:endParaRPr lang="en-US" sz="25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barn(inVertical)">
                                      <p:cBhvr>
                                        <p:cTn id="7" dur="500"/>
                                        <p:tgtEl>
                                          <p:spTgt spid="4608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46083">
                                            <p:txEl>
                                              <p:pRg st="1" end="1"/>
                                            </p:txEl>
                                          </p:spTgt>
                                        </p:tgtEl>
                                        <p:attrNameLst>
                                          <p:attrName>style.visibility</p:attrName>
                                        </p:attrNameLst>
                                      </p:cBhvr>
                                      <p:to>
                                        <p:strVal val="visible"/>
                                      </p:to>
                                    </p:set>
                                    <p:animEffect transition="in" filter="barn(inVertical)">
                                      <p:cBhvr>
                                        <p:cTn id="10" dur="500"/>
                                        <p:tgtEl>
                                          <p:spTgt spid="4608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46083">
                                            <p:txEl>
                                              <p:pRg st="3" end="3"/>
                                            </p:txEl>
                                          </p:spTgt>
                                        </p:tgtEl>
                                        <p:attrNameLst>
                                          <p:attrName>style.visibility</p:attrName>
                                        </p:attrNameLst>
                                      </p:cBhvr>
                                      <p:to>
                                        <p:strVal val="visible"/>
                                      </p:to>
                                    </p:set>
                                    <p:animEffect transition="in" filter="barn(inVertical)">
                                      <p:cBhvr>
                                        <p:cTn id="15" dur="500"/>
                                        <p:tgtEl>
                                          <p:spTgt spid="46083">
                                            <p:txEl>
                                              <p:pRg st="3" end="3"/>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46083">
                                            <p:txEl>
                                              <p:pRg st="4" end="4"/>
                                            </p:txEl>
                                          </p:spTgt>
                                        </p:tgtEl>
                                        <p:attrNameLst>
                                          <p:attrName>style.visibility</p:attrName>
                                        </p:attrNameLst>
                                      </p:cBhvr>
                                      <p:to>
                                        <p:strVal val="visible"/>
                                      </p:to>
                                    </p:set>
                                    <p:animEffect transition="in" filter="barn(inVertical)">
                                      <p:cBhvr>
                                        <p:cTn id="18" dur="500"/>
                                        <p:tgtEl>
                                          <p:spTgt spid="46083">
                                            <p:txEl>
                                              <p:pRg st="4" end="4"/>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46083">
                                            <p:txEl>
                                              <p:pRg st="5" end="5"/>
                                            </p:txEl>
                                          </p:spTgt>
                                        </p:tgtEl>
                                        <p:attrNameLst>
                                          <p:attrName>style.visibility</p:attrName>
                                        </p:attrNameLst>
                                      </p:cBhvr>
                                      <p:to>
                                        <p:strVal val="visible"/>
                                      </p:to>
                                    </p:set>
                                    <p:animEffect transition="in" filter="barn(inVertical)">
                                      <p:cBhvr>
                                        <p:cTn id="21" dur="500"/>
                                        <p:tgtEl>
                                          <p:spTgt spid="46083">
                                            <p:txEl>
                                              <p:pRg st="5" end="5"/>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46083">
                                            <p:txEl>
                                              <p:pRg st="6" end="6"/>
                                            </p:txEl>
                                          </p:spTgt>
                                        </p:tgtEl>
                                        <p:attrNameLst>
                                          <p:attrName>style.visibility</p:attrName>
                                        </p:attrNameLst>
                                      </p:cBhvr>
                                      <p:to>
                                        <p:strVal val="visible"/>
                                      </p:to>
                                    </p:set>
                                    <p:animEffect transition="in" filter="barn(inVertical)">
                                      <p:cBhvr>
                                        <p:cTn id="24" dur="500"/>
                                        <p:tgtEl>
                                          <p:spTgt spid="46083">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46083">
                                            <p:txEl>
                                              <p:pRg st="7" end="7"/>
                                            </p:txEl>
                                          </p:spTgt>
                                        </p:tgtEl>
                                        <p:attrNameLst>
                                          <p:attrName>style.visibility</p:attrName>
                                        </p:attrNameLst>
                                      </p:cBhvr>
                                      <p:to>
                                        <p:strVal val="visible"/>
                                      </p:to>
                                    </p:set>
                                    <p:animEffect transition="in" filter="barn(inVertical)">
                                      <p:cBhvr>
                                        <p:cTn id="29" dur="500"/>
                                        <p:tgtEl>
                                          <p:spTgt spid="46083">
                                            <p:txEl>
                                              <p:pRg st="7" end="7"/>
                                            </p:txEl>
                                          </p:spTgt>
                                        </p:tgtEl>
                                      </p:cBhvr>
                                    </p:animEffect>
                                  </p:childTnLst>
                                </p:cTn>
                              </p:par>
                              <p:par>
                                <p:cTn id="30" presetID="16" presetClass="entr" presetSubtype="21" fill="hold" nodeType="withEffect">
                                  <p:stCondLst>
                                    <p:cond delay="0"/>
                                  </p:stCondLst>
                                  <p:childTnLst>
                                    <p:set>
                                      <p:cBhvr>
                                        <p:cTn id="31" dur="1" fill="hold">
                                          <p:stCondLst>
                                            <p:cond delay="0"/>
                                          </p:stCondLst>
                                        </p:cTn>
                                        <p:tgtEl>
                                          <p:spTgt spid="46083">
                                            <p:txEl>
                                              <p:pRg st="8" end="8"/>
                                            </p:txEl>
                                          </p:spTgt>
                                        </p:tgtEl>
                                        <p:attrNameLst>
                                          <p:attrName>style.visibility</p:attrName>
                                        </p:attrNameLst>
                                      </p:cBhvr>
                                      <p:to>
                                        <p:strVal val="visible"/>
                                      </p:to>
                                    </p:set>
                                    <p:animEffect transition="in" filter="barn(inVertical)">
                                      <p:cBhvr>
                                        <p:cTn id="32" dur="500"/>
                                        <p:tgtEl>
                                          <p:spTgt spid="4608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b="1" dirty="0">
                <a:solidFill>
                  <a:schemeClr val="tx2">
                    <a:satMod val="130000"/>
                  </a:schemeClr>
                </a:solidFill>
              </a:rPr>
              <a:t>COMBINED GAS LAW</a:t>
            </a:r>
          </a:p>
        </p:txBody>
      </p:sp>
      <p:sp>
        <p:nvSpPr>
          <p:cNvPr id="48131" name="Content Placeholder 2"/>
          <p:cNvSpPr>
            <a:spLocks noGrp="1"/>
          </p:cNvSpPr>
          <p:nvPr>
            <p:ph idx="1"/>
          </p:nvPr>
        </p:nvSpPr>
        <p:spPr/>
        <p:txBody>
          <a:bodyPr/>
          <a:lstStyle/>
          <a:p>
            <a:pPr marL="80963" indent="0" eaLnBrk="1" hangingPunct="1">
              <a:buFont typeface="Wingdings 2" pitchFamily="18" charset="2"/>
              <a:buNone/>
            </a:pPr>
            <a:r>
              <a:rPr lang="en-US" sz="2800" b="1" dirty="0"/>
              <a:t>PRACTICE:</a:t>
            </a:r>
          </a:p>
          <a:p>
            <a:pPr marL="80963" indent="0" eaLnBrk="1" hangingPunct="1">
              <a:buFont typeface="Wingdings 2" pitchFamily="18" charset="2"/>
              <a:buNone/>
            </a:pPr>
            <a:r>
              <a:rPr lang="en-US" sz="2800" dirty="0"/>
              <a:t>Correct the volume for a gas at 7.51dm</a:t>
            </a:r>
            <a:r>
              <a:rPr lang="en-US" sz="2800" baseline="30000" dirty="0"/>
              <a:t>3</a:t>
            </a:r>
            <a:r>
              <a:rPr lang="en-US" sz="2800" dirty="0"/>
              <a:t> at 5.0°C and 59.9kPa to STP.</a:t>
            </a:r>
          </a:p>
          <a:p>
            <a:pPr marL="82550" indent="0">
              <a:buNone/>
            </a:pPr>
            <a:r>
              <a:rPr lang="en-US" sz="2800" dirty="0"/>
              <a:t>P</a:t>
            </a:r>
            <a:r>
              <a:rPr lang="en-US" sz="2800" baseline="-25000" dirty="0"/>
              <a:t>1  </a:t>
            </a:r>
            <a:r>
              <a:rPr lang="en-US" sz="2800" dirty="0"/>
              <a:t>=	</a:t>
            </a:r>
          </a:p>
          <a:p>
            <a:pPr marL="82550" indent="0">
              <a:buNone/>
            </a:pPr>
            <a:r>
              <a:rPr lang="en-US" sz="2800" dirty="0"/>
              <a:t>V</a:t>
            </a:r>
            <a:r>
              <a:rPr lang="en-US" sz="2800" baseline="-25000" dirty="0"/>
              <a:t>1</a:t>
            </a:r>
            <a:r>
              <a:rPr lang="en-US" sz="2800" dirty="0"/>
              <a:t> =		  </a:t>
            </a:r>
          </a:p>
          <a:p>
            <a:pPr marL="82550" indent="0">
              <a:buNone/>
            </a:pPr>
            <a:r>
              <a:rPr lang="en-US" sz="2800" dirty="0"/>
              <a:t>T</a:t>
            </a:r>
            <a:r>
              <a:rPr lang="en-US" sz="2800" baseline="-25000" dirty="0"/>
              <a:t>1 </a:t>
            </a:r>
            <a:r>
              <a:rPr lang="en-US" sz="2800" dirty="0"/>
              <a:t> =  </a:t>
            </a:r>
          </a:p>
          <a:p>
            <a:pPr marL="82550" indent="0">
              <a:buNone/>
            </a:pPr>
            <a:r>
              <a:rPr lang="en-US" sz="2800" dirty="0"/>
              <a:t>P</a:t>
            </a:r>
            <a:r>
              <a:rPr lang="en-US" sz="2800" baseline="-25000" dirty="0"/>
              <a:t>2</a:t>
            </a:r>
            <a:r>
              <a:rPr lang="en-US" sz="2800" dirty="0"/>
              <a:t>  =  </a:t>
            </a:r>
          </a:p>
          <a:p>
            <a:pPr marL="82550" indent="0">
              <a:buNone/>
            </a:pPr>
            <a:r>
              <a:rPr lang="en-US" sz="2800" dirty="0"/>
              <a:t>V</a:t>
            </a:r>
            <a:r>
              <a:rPr lang="en-US" sz="2800" baseline="-25000" dirty="0"/>
              <a:t>2</a:t>
            </a:r>
            <a:r>
              <a:rPr lang="en-US" sz="2800" dirty="0"/>
              <a:t>  =	</a:t>
            </a:r>
          </a:p>
          <a:p>
            <a:pPr marL="82550" indent="0">
              <a:buNone/>
            </a:pPr>
            <a:r>
              <a:rPr lang="en-US" sz="2800" dirty="0"/>
              <a:t>T</a:t>
            </a:r>
            <a:r>
              <a:rPr lang="en-US" sz="2800" baseline="-25000" dirty="0"/>
              <a:t>2</a:t>
            </a:r>
            <a:r>
              <a:rPr lang="en-US" sz="2800" dirty="0"/>
              <a:t>  =  </a:t>
            </a:r>
          </a:p>
          <a:p>
            <a:pPr marL="80963" indent="0" eaLnBrk="1" hangingPunct="1">
              <a:buFont typeface="Wingdings 2" pitchFamily="18" charset="2"/>
              <a:buNone/>
            </a:pPr>
            <a:endParaRPr lang="en-US" sz="2800" dirty="0"/>
          </a:p>
          <a:p>
            <a:pPr marL="80963" indent="0" eaLnBrk="1" hangingPunct="1">
              <a:buFont typeface="Wingdings 2" pitchFamily="18" charset="2"/>
              <a:buNone/>
            </a:pPr>
            <a:endParaRPr lang="en-US" dirty="0"/>
          </a:p>
          <a:p>
            <a:pPr marL="80963" indent="0" eaLnBrk="1" hangingPunct="1">
              <a:buFont typeface="Wingdings 2" pitchFamily="18" charset="2"/>
              <a:buNone/>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auto">
          <a:xfrm>
            <a:off x="1435100" y="274638"/>
            <a:ext cx="7499350" cy="1477962"/>
          </a:xfrm>
        </p:spPr>
        <p:txBody>
          <a:bodyPr vert="horz" wrap="square" lIns="91440" tIns="45720" rIns="91440" bIns="45720" numCol="1" anchorCtr="0" compatLnSpc="1">
            <a:prstTxWarp prst="textNoShape">
              <a:avLst/>
            </a:prstTxWarp>
            <a:noAutofit/>
          </a:bodyPr>
          <a:lstStyle/>
          <a:p>
            <a:pPr eaLnBrk="1" hangingPunct="1">
              <a:defRPr/>
            </a:pPr>
            <a:r>
              <a:rPr lang="en-US" sz="4000" b="1" dirty="0">
                <a:effectLst>
                  <a:outerShdw blurRad="38100" dist="38100" dir="2700000" algn="tl">
                    <a:srgbClr val="C0C0C0"/>
                  </a:outerShdw>
                </a:effectLst>
              </a:rPr>
              <a:t>DALTON’S LAW OF PARTIAL PRESSURES  </a:t>
            </a:r>
          </a:p>
        </p:txBody>
      </p:sp>
      <p:pic>
        <p:nvPicPr>
          <p:cNvPr id="41987"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09800" y="1752600"/>
            <a:ext cx="5680075" cy="4800600"/>
          </a:xfr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4425" y="152400"/>
            <a:ext cx="7639050" cy="1143000"/>
          </a:xfrm>
        </p:spPr>
        <p:txBody>
          <a:bodyPr>
            <a:noAutofit/>
          </a:bodyPr>
          <a:lstStyle/>
          <a:p>
            <a:pPr eaLnBrk="1" fontAlgn="auto" hangingPunct="1">
              <a:spcAft>
                <a:spcPts val="0"/>
              </a:spcAft>
              <a:defRPr/>
            </a:pPr>
            <a:r>
              <a:rPr lang="en-US" sz="4000" b="1" dirty="0">
                <a:solidFill>
                  <a:schemeClr val="tx2">
                    <a:satMod val="130000"/>
                  </a:schemeClr>
                </a:solidFill>
              </a:rPr>
              <a:t>DALTON’S LAW OF PARTIAL PRESSURES </a:t>
            </a:r>
          </a:p>
        </p:txBody>
      </p:sp>
      <p:sp>
        <p:nvSpPr>
          <p:cNvPr id="43011" name="Content Placeholder 2"/>
          <p:cNvSpPr>
            <a:spLocks noGrp="1"/>
          </p:cNvSpPr>
          <p:nvPr>
            <p:ph idx="1"/>
          </p:nvPr>
        </p:nvSpPr>
        <p:spPr>
          <a:xfrm>
            <a:off x="1114425" y="1524000"/>
            <a:ext cx="8001000" cy="5181600"/>
          </a:xfrm>
        </p:spPr>
        <p:txBody>
          <a:bodyPr/>
          <a:lstStyle/>
          <a:p>
            <a:pPr marL="80963" indent="0" eaLnBrk="1" hangingPunct="1">
              <a:lnSpc>
                <a:spcPct val="80000"/>
              </a:lnSpc>
              <a:buFont typeface="Wingdings 2" pitchFamily="18" charset="2"/>
              <a:buNone/>
            </a:pPr>
            <a:r>
              <a:rPr lang="en-US" sz="2500" b="1" dirty="0"/>
              <a:t>PRACTICE </a:t>
            </a:r>
            <a:r>
              <a:rPr lang="en-US" sz="2500" b="1"/>
              <a:t>(Combined too!)</a:t>
            </a:r>
            <a:endParaRPr lang="en-US" sz="2500" dirty="0"/>
          </a:p>
          <a:p>
            <a:pPr marL="80963" indent="0" eaLnBrk="1" hangingPunct="1">
              <a:lnSpc>
                <a:spcPct val="80000"/>
              </a:lnSpc>
              <a:buFont typeface="Wingdings 2" pitchFamily="18" charset="2"/>
              <a:buNone/>
            </a:pPr>
            <a:r>
              <a:rPr lang="en-US" sz="2400" dirty="0"/>
              <a:t>A quantity of oxygen gas is collected over water at 8</a:t>
            </a:r>
            <a:r>
              <a:rPr lang="en-US" sz="2400" dirty="0">
                <a:sym typeface="Symbol" pitchFamily="18" charset="2"/>
              </a:rPr>
              <a:t></a:t>
            </a:r>
            <a:r>
              <a:rPr lang="en-US" sz="2400" dirty="0"/>
              <a:t>C in a 0.353L vessel.  The pressure is 84.5kPa.  What volume would the DRY oxygen gas occupy at standard atmospheric pressure (101.3kPa) and 8</a:t>
            </a:r>
            <a:r>
              <a:rPr lang="en-US" sz="2400" dirty="0">
                <a:sym typeface="Symbol" pitchFamily="18" charset="2"/>
              </a:rPr>
              <a:t></a:t>
            </a:r>
            <a:r>
              <a:rPr lang="en-US" sz="2400" dirty="0"/>
              <a:t>C.  (The dry gas pressure of water at 8</a:t>
            </a:r>
            <a:r>
              <a:rPr lang="en-US" sz="2400" dirty="0">
                <a:sym typeface="Symbol" pitchFamily="18" charset="2"/>
              </a:rPr>
              <a:t></a:t>
            </a:r>
            <a:r>
              <a:rPr lang="en-US" sz="2400" dirty="0"/>
              <a:t>C is 1.1kPa)</a:t>
            </a:r>
            <a:endParaRPr lang="en-US" sz="2500" dirty="0"/>
          </a:p>
          <a:p>
            <a:pPr marL="80963" indent="0" eaLnBrk="1" hangingPunct="1">
              <a:lnSpc>
                <a:spcPct val="80000"/>
              </a:lnSpc>
              <a:buFont typeface="Wingdings 2" pitchFamily="18" charset="2"/>
              <a:buNone/>
            </a:pPr>
            <a:r>
              <a:rPr lang="en-US" sz="2500" dirty="0"/>
              <a:t>T</a:t>
            </a:r>
            <a:r>
              <a:rPr lang="en-US" sz="2500" baseline="-25000" dirty="0"/>
              <a:t>1</a:t>
            </a:r>
            <a:r>
              <a:rPr lang="en-US" sz="2500" dirty="0"/>
              <a:t>  =  8ºC					T</a:t>
            </a:r>
            <a:r>
              <a:rPr lang="en-US" sz="2500" baseline="-25000" dirty="0"/>
              <a:t>2</a:t>
            </a:r>
            <a:r>
              <a:rPr lang="en-US" sz="2500" dirty="0"/>
              <a:t> = 8ºC</a:t>
            </a:r>
          </a:p>
          <a:p>
            <a:pPr marL="80963" indent="0" eaLnBrk="1" hangingPunct="1">
              <a:lnSpc>
                <a:spcPct val="80000"/>
              </a:lnSpc>
              <a:buFont typeface="Wingdings 2" pitchFamily="18" charset="2"/>
              <a:buNone/>
            </a:pPr>
            <a:r>
              <a:rPr lang="en-US" sz="2500" dirty="0"/>
              <a:t>V</a:t>
            </a:r>
            <a:r>
              <a:rPr lang="en-US" sz="2500" baseline="-25000" dirty="0"/>
              <a:t>1</a:t>
            </a:r>
            <a:r>
              <a:rPr lang="en-US" sz="2500" dirty="0"/>
              <a:t> = 0.353L					V</a:t>
            </a:r>
            <a:r>
              <a:rPr lang="en-US" sz="2500" baseline="-25000" dirty="0"/>
              <a:t>2</a:t>
            </a:r>
            <a:r>
              <a:rPr lang="en-US" sz="2500" dirty="0"/>
              <a:t> = ?</a:t>
            </a:r>
          </a:p>
          <a:p>
            <a:pPr marL="80963" indent="0" eaLnBrk="1" hangingPunct="1">
              <a:lnSpc>
                <a:spcPct val="80000"/>
              </a:lnSpc>
              <a:buFont typeface="Wingdings 2" pitchFamily="18" charset="2"/>
              <a:buNone/>
            </a:pPr>
            <a:r>
              <a:rPr lang="en-US" sz="2500" b="1" dirty="0">
                <a:solidFill>
                  <a:srgbClr val="FF0000"/>
                </a:solidFill>
              </a:rPr>
              <a:t>P</a:t>
            </a:r>
            <a:r>
              <a:rPr lang="en-US" sz="2500" b="1" baseline="-25000" dirty="0">
                <a:solidFill>
                  <a:srgbClr val="FF0000"/>
                </a:solidFill>
              </a:rPr>
              <a:t>1</a:t>
            </a:r>
            <a:r>
              <a:rPr lang="en-US" sz="2500" b="1" dirty="0">
                <a:solidFill>
                  <a:srgbClr val="FF0000"/>
                </a:solidFill>
              </a:rPr>
              <a:t> = 84.5 </a:t>
            </a:r>
            <a:r>
              <a:rPr lang="en-US" sz="2500" b="1" dirty="0" err="1">
                <a:solidFill>
                  <a:srgbClr val="FF0000"/>
                </a:solidFill>
              </a:rPr>
              <a:t>kPa</a:t>
            </a:r>
            <a:r>
              <a:rPr lang="en-US" sz="2500" b="1" dirty="0">
                <a:solidFill>
                  <a:srgbClr val="FF0000"/>
                </a:solidFill>
              </a:rPr>
              <a:t> – 1.1 </a:t>
            </a:r>
            <a:r>
              <a:rPr lang="en-US" sz="2500" b="1" dirty="0" err="1">
                <a:solidFill>
                  <a:srgbClr val="FF0000"/>
                </a:solidFill>
              </a:rPr>
              <a:t>kPa</a:t>
            </a:r>
            <a:r>
              <a:rPr lang="en-US" sz="2500" b="1" dirty="0">
                <a:solidFill>
                  <a:srgbClr val="FF0000"/>
                </a:solidFill>
              </a:rPr>
              <a:t> = 83.4 </a:t>
            </a:r>
            <a:r>
              <a:rPr lang="en-US" sz="2500" b="1" dirty="0" err="1">
                <a:solidFill>
                  <a:srgbClr val="FF0000"/>
                </a:solidFill>
              </a:rPr>
              <a:t>kPa</a:t>
            </a:r>
            <a:r>
              <a:rPr lang="en-US" sz="2500" dirty="0"/>
              <a:t>	P</a:t>
            </a:r>
            <a:r>
              <a:rPr lang="en-US" sz="2500" baseline="-25000" dirty="0"/>
              <a:t>2</a:t>
            </a:r>
            <a:r>
              <a:rPr lang="en-US" sz="2500" dirty="0"/>
              <a:t> = 101.3kPa</a:t>
            </a:r>
          </a:p>
          <a:p>
            <a:pPr marL="80963" indent="0" eaLnBrk="1" hangingPunct="1">
              <a:lnSpc>
                <a:spcPct val="80000"/>
              </a:lnSpc>
              <a:buFont typeface="Wingdings 2" pitchFamily="18" charset="2"/>
              <a:buNone/>
            </a:pPr>
            <a:r>
              <a:rPr lang="en-US" sz="2400" b="1" i="1" dirty="0">
                <a:solidFill>
                  <a:srgbClr val="7030A0"/>
                </a:solidFill>
              </a:rPr>
              <a:t>You must correct the pressure so that you can have the DRY gas without the water pressure added in.</a:t>
            </a:r>
            <a:endParaRPr lang="en-US" sz="2400" b="1" dirty="0">
              <a:solidFill>
                <a:srgbClr val="7030A0"/>
              </a:solidFill>
            </a:endParaRPr>
          </a:p>
          <a:p>
            <a:pPr marL="80963" indent="0" eaLnBrk="1" hangingPunct="1">
              <a:lnSpc>
                <a:spcPct val="80000"/>
              </a:lnSpc>
              <a:buFont typeface="Wingdings 2" pitchFamily="18" charset="2"/>
              <a:buNone/>
            </a:pPr>
            <a:r>
              <a:rPr lang="en-US" sz="2500" dirty="0"/>
              <a:t> P</a:t>
            </a:r>
            <a:r>
              <a:rPr lang="en-US" sz="2500" baseline="-25000" dirty="0"/>
              <a:t>1</a:t>
            </a:r>
            <a:r>
              <a:rPr lang="en-US" sz="2500" dirty="0"/>
              <a:t>V</a:t>
            </a:r>
            <a:r>
              <a:rPr lang="en-US" sz="2500" baseline="-25000" dirty="0"/>
              <a:t>1</a:t>
            </a:r>
            <a:r>
              <a:rPr lang="en-US" sz="2500" dirty="0"/>
              <a:t> = P</a:t>
            </a:r>
            <a:r>
              <a:rPr lang="en-US" sz="2500" baseline="-25000" dirty="0"/>
              <a:t>2</a:t>
            </a:r>
            <a:r>
              <a:rPr lang="en-US" sz="2500" dirty="0"/>
              <a:t>V</a:t>
            </a:r>
            <a:r>
              <a:rPr lang="en-US" sz="2500" baseline="-25000" dirty="0"/>
              <a:t>2</a:t>
            </a:r>
            <a:r>
              <a:rPr lang="en-US" sz="2500" dirty="0"/>
              <a:t>		V</a:t>
            </a:r>
            <a:r>
              <a:rPr lang="en-US" sz="2500" baseline="-25000" dirty="0"/>
              <a:t>2</a:t>
            </a:r>
            <a:r>
              <a:rPr lang="en-US" sz="2500" dirty="0"/>
              <a:t>  =  </a:t>
            </a:r>
            <a:r>
              <a:rPr lang="en-US" sz="2500" u="sng" dirty="0"/>
              <a:t>P</a:t>
            </a:r>
            <a:r>
              <a:rPr lang="en-US" sz="2500" baseline="-25000" dirty="0"/>
              <a:t>1</a:t>
            </a:r>
            <a:r>
              <a:rPr lang="en-US" sz="2500" u="sng" dirty="0"/>
              <a:t>V</a:t>
            </a:r>
            <a:r>
              <a:rPr lang="en-US" sz="2500" baseline="-25000" dirty="0"/>
              <a:t>1  </a:t>
            </a:r>
            <a:r>
              <a:rPr lang="en-US" sz="2500" dirty="0"/>
              <a:t>= </a:t>
            </a:r>
          </a:p>
          <a:p>
            <a:pPr marL="80963" indent="0" eaLnBrk="1" hangingPunct="1">
              <a:lnSpc>
                <a:spcPct val="80000"/>
              </a:lnSpc>
              <a:buFont typeface="Wingdings 2" pitchFamily="18" charset="2"/>
              <a:buNone/>
            </a:pPr>
            <a:r>
              <a:rPr lang="en-US" sz="2500" dirty="0"/>
              <a:t>			            P</a:t>
            </a:r>
            <a:r>
              <a:rPr lang="en-US" sz="2500" baseline="-25000" dirty="0"/>
              <a:t>2</a:t>
            </a:r>
            <a:endParaRPr lang="en-US" sz="25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randombar(horizontal)">
                                      <p:cBhvr>
                                        <p:cTn id="7" dur="500"/>
                                        <p:tgtEl>
                                          <p:spTgt spid="43011">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43011">
                                            <p:txEl>
                                              <p:pRg st="1" end="1"/>
                                            </p:txEl>
                                          </p:spTgt>
                                        </p:tgtEl>
                                        <p:attrNameLst>
                                          <p:attrName>style.visibility</p:attrName>
                                        </p:attrNameLst>
                                      </p:cBhvr>
                                      <p:to>
                                        <p:strVal val="visible"/>
                                      </p:to>
                                    </p:set>
                                    <p:animEffect transition="in" filter="randombar(horizontal)">
                                      <p:cBhvr>
                                        <p:cTn id="10" dur="500"/>
                                        <p:tgtEl>
                                          <p:spTgt spid="430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TO DO</a:t>
            </a:r>
          </a:p>
        </p:txBody>
      </p:sp>
      <p:sp>
        <p:nvSpPr>
          <p:cNvPr id="3" name="Content Placeholder 2"/>
          <p:cNvSpPr>
            <a:spLocks noGrp="1"/>
          </p:cNvSpPr>
          <p:nvPr>
            <p:ph idx="1"/>
          </p:nvPr>
        </p:nvSpPr>
        <p:spPr/>
        <p:txBody>
          <a:bodyPr/>
          <a:lstStyle/>
          <a:p>
            <a:r>
              <a:rPr lang="en-US" dirty="0"/>
              <a:t>Handout due tomorrow.</a:t>
            </a:r>
          </a:p>
          <a:p>
            <a:r>
              <a:rPr lang="en-US" dirty="0"/>
              <a:t>Big Chill project due tomorrow.  You can bring it in before school.</a:t>
            </a:r>
          </a:p>
          <a:p>
            <a:endParaRPr lang="en-US" dirty="0"/>
          </a:p>
          <a:p>
            <a:r>
              <a:rPr lang="en-US" dirty="0"/>
              <a:t>Playing with Cans and Balloons lab is due Monday.</a:t>
            </a:r>
          </a:p>
        </p:txBody>
      </p:sp>
    </p:spTree>
    <p:extLst>
      <p:ext uri="{BB962C8B-B14F-4D97-AF65-F5344CB8AC3E}">
        <p14:creationId xmlns:p14="http://schemas.microsoft.com/office/powerpoint/2010/main" val="27741317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7706</TotalTime>
  <Words>525</Words>
  <Application>Microsoft Office PowerPoint</Application>
  <PresentationFormat>On-screen Show (4:3)</PresentationFormat>
  <Paragraphs>93</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Gill Sans MT</vt:lpstr>
      <vt:lpstr>Symbol</vt:lpstr>
      <vt:lpstr>Verdana</vt:lpstr>
      <vt:lpstr>Wingdings 2</vt:lpstr>
      <vt:lpstr>Solstice</vt:lpstr>
      <vt:lpstr>DO NOW</vt:lpstr>
      <vt:lpstr>AVOGADRO’S PRINCIPLE</vt:lpstr>
      <vt:lpstr>AVOGADROS’S PRINCIPLE</vt:lpstr>
      <vt:lpstr>AVOGADROS’S PRINCIPLE</vt:lpstr>
      <vt:lpstr>DALTON’S LAW OF PARTIAL PRESSURES</vt:lpstr>
      <vt:lpstr>DALTON’S LAW OF PARTIAL PRESSURES  </vt:lpstr>
      <vt:lpstr>COMBINING THE LAWS</vt:lpstr>
      <vt:lpstr>PowerPoint Presentation</vt:lpstr>
      <vt:lpstr>COMBINED GAS LAW</vt:lpstr>
      <vt:lpstr>STANDARDS</vt:lpstr>
      <vt:lpstr>COMBINED GAS LAW</vt:lpstr>
      <vt:lpstr>COMBINED GAS LAW</vt:lpstr>
      <vt:lpstr>DALTON’S LAW OF PARTIAL PRESSURES  </vt:lpstr>
      <vt:lpstr>DALTON’S LAW OF PARTIAL PRESSURES </vt:lpstr>
      <vt:lpstr>TO DO</vt:lpstr>
    </vt:vector>
  </TitlesOfParts>
  <Company>DeKalb County School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 NOW</dc:title>
  <dc:creator>Nancy Brim</dc:creator>
  <cp:lastModifiedBy>Nancy Brim</cp:lastModifiedBy>
  <cp:revision>118</cp:revision>
  <dcterms:created xsi:type="dcterms:W3CDTF">2011-02-08T17:22:11Z</dcterms:created>
  <dcterms:modified xsi:type="dcterms:W3CDTF">2017-02-25T04:43:21Z</dcterms:modified>
</cp:coreProperties>
</file>