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4"/>
  </p:handoutMasterIdLst>
  <p:sldIdLst>
    <p:sldId id="282" r:id="rId2"/>
    <p:sldId id="267" r:id="rId3"/>
    <p:sldId id="300" r:id="rId4"/>
    <p:sldId id="271" r:id="rId5"/>
    <p:sldId id="272" r:id="rId6"/>
    <p:sldId id="349" r:id="rId7"/>
    <p:sldId id="342" r:id="rId8"/>
    <p:sldId id="278" r:id="rId9"/>
    <p:sldId id="343" r:id="rId10"/>
    <p:sldId id="277" r:id="rId11"/>
    <p:sldId id="279" r:id="rId12"/>
    <p:sldId id="280" r:id="rId13"/>
    <p:sldId id="281" r:id="rId14"/>
    <p:sldId id="283" r:id="rId15"/>
    <p:sldId id="284" r:id="rId16"/>
    <p:sldId id="285" r:id="rId17"/>
    <p:sldId id="286" r:id="rId18"/>
    <p:sldId id="287" r:id="rId19"/>
    <p:sldId id="350" r:id="rId20"/>
    <p:sldId id="351" r:id="rId21"/>
    <p:sldId id="344" r:id="rId22"/>
    <p:sldId id="34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723" autoAdjust="0"/>
    <p:restoredTop sz="94660"/>
  </p:normalViewPr>
  <p:slideViewPr>
    <p:cSldViewPr>
      <p:cViewPr varScale="1">
        <p:scale>
          <a:sx n="101" d="100"/>
          <a:sy n="101" d="100"/>
        </p:scale>
        <p:origin x="7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154DE3C-5596-4DFE-93C2-21A7AA936F38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CF6790-23A1-488E-B32D-B47B12B80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6ACC8-ED7C-4FBD-A496-21D1252B55D4}" type="datetimeFigureOut">
              <a:rPr lang="en-US"/>
              <a:pPr>
                <a:defRPr/>
              </a:pPr>
              <a:t>1/1/2017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A3554-F9BD-4819-A8B5-00A5533CBA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45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53F0-63B4-4776-B812-68EC807FBCC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7924-B14E-4D5B-B72A-8A19B650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4B86589-095D-40B9-9B07-02BC39B802F0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E11EE0-F4F7-4E82-96E2-CA65001FD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94-A53E-4CE9-9491-6BDB76946706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2AA83-7838-4180-A7C4-4491A8A45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9E44-0457-47E9-810B-0CD527D444EC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B034-AB0B-40C6-BA57-D3BCE2425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5FA7-2BE6-49A7-88B3-D58DC64EF72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2B4A-B662-4AD1-8B9C-CF10BA05A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2093C-1A63-4B95-97EC-5540EF75C47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E9B4-CC39-44BD-B503-0501C0CEA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9C8C-4B5D-4791-AA1C-DFD082A4E8C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D2D-0222-4DD7-A835-DC89F3CC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A84CDC-35B9-40A8-BFA6-39E46D72C66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91A5BD-3792-48CB-B073-B3A6B242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2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AC2B-1F05-4866-B395-C44133ED117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C5A3-9F29-4FBB-9A38-E49EDAB46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3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A5EF7-E324-48E7-86FD-74307428BAB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B0017D-E08D-4BED-9CD6-C5A59F89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5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324C26-45E7-4870-8B2F-D8E0295D8C4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56AFFF-4629-45C0-A29F-E23D7E826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60" r:id="rId9"/>
    <p:sldLayoutId id="2147483751" r:id="rId10"/>
    <p:sldLayoutId id="21474837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TEl4jeETVm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7239000" cy="89025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/>
              <a:t>Do now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543800" cy="4846638"/>
          </a:xfrm>
        </p:spPr>
        <p:txBody>
          <a:bodyPr/>
          <a:lstStyle/>
          <a:p>
            <a:pPr eaLnBrk="1" hangingPunct="1"/>
            <a:r>
              <a:rPr lang="en-US" sz="3200" dirty="0"/>
              <a:t>Pick up notes.</a:t>
            </a:r>
          </a:p>
          <a:p>
            <a:pPr eaLnBrk="1" hangingPunct="1"/>
            <a:r>
              <a:rPr lang="en-US" sz="3200" dirty="0"/>
              <a:t>Get out your calculator and green periodic table.</a:t>
            </a:r>
          </a:p>
          <a:p>
            <a:pPr eaLnBrk="1" hangingPunct="1"/>
            <a:r>
              <a:rPr lang="en-US" sz="3200" dirty="0"/>
              <a:t>Lab is due Tuesday.</a:t>
            </a:r>
          </a:p>
          <a:p>
            <a:pPr marL="227013" indent="0" eaLnBrk="1" hangingPunct="1">
              <a:buNone/>
            </a:pPr>
            <a:endParaRPr lang="en-US" sz="3200" dirty="0"/>
          </a:p>
          <a:p>
            <a:pPr marL="0" indent="0" eaLnBrk="1" hangingPunct="1">
              <a:buNone/>
            </a:pPr>
            <a:endParaRPr lang="en-US" sz="3200" dirty="0"/>
          </a:p>
          <a:p>
            <a:pPr eaLnBrk="1" hangingPunct="1">
              <a:buFont typeface="Wingdings 2" pitchFamily="18" charset="2"/>
              <a:buNone/>
            </a:pPr>
            <a:r>
              <a:rPr lang="en-US" sz="3200" dirty="0"/>
              <a:t>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THE MOLE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4"/>
            <a:ext cx="7239000" cy="524827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 The </a:t>
            </a:r>
            <a:r>
              <a:rPr lang="en-US" b="1" dirty="0"/>
              <a:t>MOLE</a:t>
            </a:r>
            <a:r>
              <a:rPr lang="en-US" dirty="0"/>
              <a:t> (</a:t>
            </a:r>
            <a:r>
              <a:rPr lang="en-US" dirty="0" err="1"/>
              <a:t>mol</a:t>
            </a:r>
            <a:r>
              <a:rPr lang="en-US" dirty="0"/>
              <a:t>) is the unit of measurement that describes </a:t>
            </a:r>
            <a:r>
              <a:rPr lang="en-US" b="1" dirty="0">
                <a:solidFill>
                  <a:srgbClr val="FF0000"/>
                </a:solidFill>
              </a:rPr>
              <a:t>the amount of matter in a particular substance.  </a:t>
            </a: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1 mole = 6.0213672 x 10</a:t>
            </a:r>
            <a:r>
              <a:rPr lang="en-US" baseline="30000" dirty="0"/>
              <a:t>23</a:t>
            </a:r>
            <a:r>
              <a:rPr lang="en-US" dirty="0"/>
              <a:t> particles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=</a:t>
            </a:r>
            <a:r>
              <a:rPr lang="en-US" b="1" dirty="0">
                <a:solidFill>
                  <a:schemeClr val="accent2"/>
                </a:solidFill>
              </a:rPr>
              <a:t>  </a:t>
            </a:r>
            <a:r>
              <a:rPr lang="en-US" b="1" dirty="0">
                <a:solidFill>
                  <a:srgbClr val="FF0000"/>
                </a:solidFill>
              </a:rPr>
              <a:t>6.02 x 10</a:t>
            </a:r>
            <a:r>
              <a:rPr lang="en-US" b="1" baseline="30000" dirty="0">
                <a:solidFill>
                  <a:srgbClr val="FF0000"/>
                </a:solidFill>
              </a:rPr>
              <a:t>23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particles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i="1" dirty="0"/>
              <a:t>(particles are atoms, formula units, or molecules)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b="1" dirty="0"/>
              <a:t>Also called Avogadro’s Number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This is a </a:t>
            </a:r>
            <a:r>
              <a:rPr lang="en-US" b="1" dirty="0">
                <a:solidFill>
                  <a:srgbClr val="FF0000"/>
                </a:solidFill>
              </a:rPr>
              <a:t>rounded</a:t>
            </a:r>
            <a:r>
              <a:rPr lang="en-US" dirty="0"/>
              <a:t> number.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Just like a DOZEN describes 12 and a GROSS describes 144.  A mole of eggs is </a:t>
            </a:r>
            <a:r>
              <a:rPr lang="en-US" b="1" dirty="0">
                <a:solidFill>
                  <a:srgbClr val="FF0000"/>
                </a:solidFill>
              </a:rPr>
              <a:t>6.02 x 10</a:t>
            </a:r>
            <a:r>
              <a:rPr lang="en-US" b="1" baseline="30000" dirty="0">
                <a:solidFill>
                  <a:srgbClr val="FF0000"/>
                </a:solidFill>
              </a:rPr>
              <a:t>23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eggs.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MOLE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http://www.youtube.com/watch?v=TEl4jeETVmg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929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THE mole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Disc 4 Chapter 20</a:t>
            </a:r>
          </a:p>
          <a:p>
            <a:pPr eaLnBrk="1" hangingPunct="1"/>
            <a:endParaRPr lang="en-US" dirty="0"/>
          </a:p>
          <a:p>
            <a:pPr marL="0" indent="0" algn="ctr" eaLnBrk="1" hangingPunct="1">
              <a:buNone/>
            </a:pPr>
            <a:r>
              <a:rPr lang="en-US" dirty="0"/>
              <a:t>VISUALIZING MOLES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HOW big is a mole?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The number of milliliters of water in the Pacific Ocean is nearly equal to Avogadro’s number.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 startAt="2"/>
              <a:defRPr/>
            </a:pPr>
            <a:r>
              <a:rPr lang="en-US" dirty="0"/>
              <a:t>An Avogadro’s Number of rice grains would weigh as much the total of all cars if every person on earth owned a million cars.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 startAt="3"/>
              <a:defRPr/>
            </a:pPr>
            <a:r>
              <a:rPr lang="en-US" dirty="0"/>
              <a:t>If there were one mole of people, it would take 120 trillion earths, each with today’s population, to accommodate them.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 startAt="3"/>
              <a:defRPr/>
            </a:pPr>
            <a:r>
              <a:rPr lang="en-US" dirty="0"/>
              <a:t>If grains of sand were laid to cover the entire state of Texas, a mole of sand that covers the state would be have to be 50 feet tall.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 startAt="6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CALCULATING MOLES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looking at a compound of say, AlCl</a:t>
            </a:r>
            <a:r>
              <a:rPr lang="en-US" baseline="-25000" dirty="0"/>
              <a:t>3</a:t>
            </a:r>
            <a:r>
              <a:rPr lang="en-US" dirty="0"/>
              <a:t> we could say the following:</a:t>
            </a:r>
          </a:p>
          <a:p>
            <a:endParaRPr lang="en-US" dirty="0"/>
          </a:p>
          <a:p>
            <a:pPr marL="457200" indent="0">
              <a:buNone/>
            </a:pPr>
            <a:r>
              <a:rPr lang="en-US" dirty="0"/>
              <a:t>“In one mole of AlCl</a:t>
            </a:r>
            <a:r>
              <a:rPr lang="en-US" baseline="-25000" dirty="0"/>
              <a:t>3</a:t>
            </a:r>
            <a:r>
              <a:rPr lang="en-US" dirty="0"/>
              <a:t>, there are one </a:t>
            </a:r>
            <a:r>
              <a:rPr lang="en-US" b="1" dirty="0">
                <a:solidFill>
                  <a:srgbClr val="FF0000"/>
                </a:solidFill>
              </a:rPr>
              <a:t>mole</a:t>
            </a:r>
            <a:r>
              <a:rPr lang="en-US" dirty="0"/>
              <a:t> of Al and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/>
              <a:t> moles of Cl.”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 if there are 3.0 moles of AlCl</a:t>
            </a:r>
            <a:r>
              <a:rPr lang="en-US" baseline="-25000" dirty="0"/>
              <a:t>3</a:t>
            </a:r>
            <a:r>
              <a:rPr lang="en-US" dirty="0"/>
              <a:t>, how many moles of Cl are there?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7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Moles to moles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kinds of problems involve making a comparison of one item to another.</a:t>
            </a:r>
          </a:p>
          <a:p>
            <a:r>
              <a:rPr lang="en-US" b="1" u="sng" dirty="0"/>
              <a:t>You must be able to count atoms.</a:t>
            </a:r>
          </a:p>
          <a:p>
            <a:r>
              <a:rPr lang="en-US" dirty="0"/>
              <a:t>In one formula unit of Ca(OH)</a:t>
            </a:r>
            <a:r>
              <a:rPr lang="en-US" baseline="-25000" dirty="0"/>
              <a:t>2</a:t>
            </a:r>
            <a:r>
              <a:rPr lang="en-US" dirty="0"/>
              <a:t>, there is one atom of Ca, two atoms of O, and two atoms of H.  </a:t>
            </a:r>
          </a:p>
          <a:p>
            <a:r>
              <a:rPr lang="en-US" dirty="0"/>
              <a:t>In one mole of Ca(OH)</a:t>
            </a:r>
            <a:r>
              <a:rPr lang="en-US" baseline="-25000" dirty="0"/>
              <a:t>2</a:t>
            </a:r>
            <a:r>
              <a:rPr lang="en-US" dirty="0"/>
              <a:t>, there is one mole of Ca, two moles of O, and two  moles of H.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88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Moles to moles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467600" cy="484663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How many moles of hydroxide ions are in 2.50 moles of Ca(OH)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u="sng" dirty="0"/>
              <a:t>2.50 </a:t>
            </a:r>
            <a:r>
              <a:rPr lang="en-US" u="sng" dirty="0" err="1"/>
              <a:t>mol</a:t>
            </a:r>
            <a:r>
              <a:rPr lang="en-US" u="sng" dirty="0"/>
              <a:t> Ca(OH)</a:t>
            </a:r>
            <a:r>
              <a:rPr lang="en-US" u="sng" baseline="-25000" dirty="0"/>
              <a:t>2</a:t>
            </a:r>
            <a:r>
              <a:rPr lang="en-US" u="sng" dirty="0"/>
              <a:t>    2 </a:t>
            </a:r>
            <a:r>
              <a:rPr lang="en-US" u="sng" dirty="0" err="1"/>
              <a:t>mol</a:t>
            </a:r>
            <a:r>
              <a:rPr lang="en-US" u="sng" dirty="0"/>
              <a:t> OH</a:t>
            </a:r>
            <a:r>
              <a:rPr lang="en-US" u="sng" baseline="30000" dirty="0"/>
              <a:t>-1</a:t>
            </a:r>
            <a:r>
              <a:rPr lang="en-US" u="sng" dirty="0"/>
              <a:t>	</a:t>
            </a:r>
            <a:r>
              <a:rPr lang="en-US" dirty="0"/>
              <a:t>  = 5.00 </a:t>
            </a:r>
            <a:r>
              <a:rPr lang="en-US" dirty="0" err="1"/>
              <a:t>mol</a:t>
            </a:r>
            <a:r>
              <a:rPr lang="en-US" dirty="0"/>
              <a:t> OH</a:t>
            </a:r>
            <a:r>
              <a:rPr lang="en-US" baseline="30000" dirty="0"/>
              <a:t>-1</a:t>
            </a:r>
            <a:endParaRPr lang="en-US" u="sng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1 </a:t>
            </a:r>
            <a:r>
              <a:rPr lang="en-US" dirty="0" err="1"/>
              <a:t>mol</a:t>
            </a:r>
            <a:r>
              <a:rPr lang="en-US" dirty="0"/>
              <a:t> Ca(OH)</a:t>
            </a:r>
            <a:r>
              <a:rPr lang="en-US" baseline="-25000" dirty="0"/>
              <a:t>2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aseline="-25000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aseline="-25000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b="1" dirty="0"/>
              <a:t>Always start with what you are given.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b="1" dirty="0"/>
              <a:t>Then find the conversion factor that gets you the desired outcome.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124200" y="297180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Moles to moles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/>
              <a:t>2.  Determine the number of moles for carbon, hydrogen and oxygen if you have 3.00 moles of C</a:t>
            </a:r>
            <a:r>
              <a:rPr lang="en-US" baseline="-25000" dirty="0"/>
              <a:t>6</a:t>
            </a:r>
            <a:r>
              <a:rPr lang="en-US" dirty="0"/>
              <a:t>H</a:t>
            </a:r>
            <a:r>
              <a:rPr lang="en-US" baseline="-25000" dirty="0"/>
              <a:t>12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521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The mole and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The mole is a conversion factor that relates the </a:t>
            </a:r>
            <a:r>
              <a:rPr lang="en-US" b="1" dirty="0">
                <a:solidFill>
                  <a:srgbClr val="FF0000"/>
                </a:solidFill>
              </a:rPr>
              <a:t>number</a:t>
            </a:r>
            <a:r>
              <a:rPr lang="en-US" dirty="0"/>
              <a:t> of particles of matter to the matter’s </a:t>
            </a:r>
            <a:r>
              <a:rPr lang="en-US" b="1" dirty="0">
                <a:solidFill>
                  <a:srgbClr val="FF0000"/>
                </a:solidFill>
              </a:rPr>
              <a:t>mass</a:t>
            </a:r>
            <a:r>
              <a:rPr lang="en-US" dirty="0"/>
              <a:t>.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We use the </a:t>
            </a:r>
            <a:r>
              <a:rPr lang="en-US" b="1" dirty="0">
                <a:solidFill>
                  <a:srgbClr val="FF0000"/>
                </a:solidFill>
              </a:rPr>
              <a:t>MOLAR MASS </a:t>
            </a:r>
            <a:r>
              <a:rPr lang="en-US" dirty="0"/>
              <a:t>which comes from the periodic table.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Molar mass = </a:t>
            </a:r>
            <a:r>
              <a:rPr lang="en-US" b="1" dirty="0">
                <a:solidFill>
                  <a:srgbClr val="FF0000"/>
                </a:solidFill>
              </a:rPr>
              <a:t>mass (g) of one mole </a:t>
            </a:r>
            <a:r>
              <a:rPr lang="en-US" dirty="0"/>
              <a:t>of atoms.</a:t>
            </a:r>
          </a:p>
          <a:p>
            <a:r>
              <a:rPr lang="en-US" dirty="0"/>
              <a:t> </a:t>
            </a:r>
            <a:r>
              <a:rPr lang="en-US" dirty="0"/>
              <a:t>We can say that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/>
              <a:t> mole of Na is </a:t>
            </a:r>
            <a:r>
              <a:rPr lang="en-US" b="1" dirty="0">
                <a:solidFill>
                  <a:srgbClr val="FF0000"/>
                </a:solidFill>
              </a:rPr>
              <a:t>22.99g</a:t>
            </a:r>
            <a:r>
              <a:rPr lang="en-US" dirty="0"/>
              <a:t> which is </a:t>
            </a:r>
            <a:r>
              <a:rPr lang="en-US" b="1" dirty="0">
                <a:solidFill>
                  <a:srgbClr val="FF0000"/>
                </a:solidFill>
              </a:rPr>
              <a:t>6.02 x 10</a:t>
            </a:r>
            <a:r>
              <a:rPr lang="en-US" b="1" baseline="30000" dirty="0">
                <a:solidFill>
                  <a:srgbClr val="FF0000"/>
                </a:solidFill>
              </a:rPr>
              <a:t>23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atoms Na.</a:t>
            </a:r>
          </a:p>
          <a:p>
            <a:r>
              <a:rPr lang="en-US" dirty="0"/>
              <a:t>Now you do it for Magnesium.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___________ </a:t>
            </a:r>
            <a:r>
              <a:rPr lang="en-US" dirty="0" err="1"/>
              <a:t>mol</a:t>
            </a:r>
            <a:r>
              <a:rPr lang="en-US" dirty="0"/>
              <a:t> Mg  =  ______________ g Mg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 ____________________ atoms Mg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MOLES AND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725"/>
            <a:ext cx="7620000" cy="484663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We will use dimensional analysis (factor label) to make mole/mass conversions. 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Use the conversion factor:   	</a:t>
            </a:r>
            <a:r>
              <a:rPr lang="en-US" b="1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      atomic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   molecular MASS (</a:t>
            </a:r>
            <a:r>
              <a:rPr lang="en-US" b="1" dirty="0" err="1"/>
              <a:t>amu</a:t>
            </a:r>
            <a:r>
              <a:rPr lang="en-US" b="1" dirty="0"/>
              <a:t>) = </a:t>
            </a:r>
            <a:r>
              <a:rPr lang="en-US" b="1" dirty="0">
                <a:solidFill>
                  <a:srgbClr val="FF0000"/>
                </a:solidFill>
              </a:rPr>
              <a:t>MOLAR (g)  </a:t>
            </a:r>
            <a:r>
              <a:rPr lang="en-US" b="1" dirty="0"/>
              <a:t>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/>
              <a:t> MOLE 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      formula 		       </a:t>
            </a:r>
            <a:r>
              <a:rPr lang="en-US" b="1" dirty="0">
                <a:solidFill>
                  <a:srgbClr val="FF0000"/>
                </a:solidFill>
              </a:rPr>
              <a:t>MASS</a:t>
            </a:r>
            <a:endParaRPr lang="en-US" dirty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i="1" dirty="0"/>
              <a:t>Always start with the number you are given and then find the conversion factor that gets you to the desired outcome.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A.  Calculate the mass in grams of 2.0 moles of Na.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br>
              <a:rPr lang="en-US" dirty="0"/>
            </a:br>
            <a:r>
              <a:rPr lang="en-US" dirty="0"/>
              <a:t>??g  =  </a:t>
            </a:r>
            <a:r>
              <a:rPr lang="en-US" u="sng" dirty="0"/>
              <a:t>2.0 </a:t>
            </a:r>
            <a:r>
              <a:rPr lang="en-US" u="sng" dirty="0" err="1"/>
              <a:t>mol</a:t>
            </a:r>
            <a:r>
              <a:rPr lang="en-US" u="sng" dirty="0"/>
              <a:t> Na    22.99 g Na</a:t>
            </a:r>
            <a:r>
              <a:rPr lang="en-US" dirty="0"/>
              <a:t>	=  		g Na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   1 </a:t>
            </a:r>
            <a:r>
              <a:rPr lang="en-US" dirty="0" err="1"/>
              <a:t>mol</a:t>
            </a:r>
            <a:r>
              <a:rPr lang="en-US" dirty="0"/>
              <a:t> Na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4648200"/>
            <a:ext cx="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09800" y="4648200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889375" y="5181600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B.  Calculate the mass in grams of 0.500 moles of CO</a:t>
            </a:r>
            <a:r>
              <a:rPr lang="en-US" baseline="-25000" dirty="0"/>
              <a:t>2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i="1" dirty="0"/>
              <a:t>You can also calculate the number of moles in a given mass.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 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C.  How many moles are in 50.0 g of H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br>
              <a:rPr lang="en-US" dirty="0"/>
            </a:br>
            <a:r>
              <a:rPr lang="en-US" dirty="0"/>
              <a:t>?? moles = </a:t>
            </a:r>
            <a:r>
              <a:rPr lang="en-US" u="sng" dirty="0"/>
              <a:t>50.0 g H</a:t>
            </a:r>
            <a:r>
              <a:rPr lang="en-US" u="sng" baseline="-25000" dirty="0"/>
              <a:t>2</a:t>
            </a:r>
            <a:r>
              <a:rPr lang="en-US" u="sng" dirty="0"/>
              <a:t>    1 mole H</a:t>
            </a:r>
            <a:r>
              <a:rPr lang="en-US" u="sng" baseline="-25000" dirty="0"/>
              <a:t>2</a:t>
            </a:r>
            <a:r>
              <a:rPr lang="en-US" dirty="0"/>
              <a:t> =   	     </a:t>
            </a:r>
            <a:r>
              <a:rPr lang="en-US" dirty="0" err="1"/>
              <a:t>mol</a:t>
            </a:r>
            <a:r>
              <a:rPr lang="en-US" dirty="0"/>
              <a:t> H</a:t>
            </a:r>
            <a:r>
              <a:rPr lang="en-US" baseline="-25000" dirty="0"/>
              <a:t>2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      2.02g H</a:t>
            </a:r>
            <a:r>
              <a:rPr lang="en-US" baseline="-25000" dirty="0"/>
              <a:t>2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657600" y="4343400"/>
            <a:ext cx="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743200" y="4344988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419600" y="4822825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D. How many moles are in 75.0 g of </a:t>
            </a:r>
            <a:r>
              <a:rPr lang="en-US" dirty="0" err="1"/>
              <a:t>NaOH</a:t>
            </a:r>
            <a:r>
              <a:rPr lang="en-US" dirty="0"/>
              <a:t>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MOLES AND PARTICLES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We use factor label to make mole/particles conversions. 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Use the conversion factor: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/>
              <a:t> mole = </a:t>
            </a:r>
            <a:r>
              <a:rPr lang="en-US" b="1" dirty="0">
                <a:solidFill>
                  <a:srgbClr val="FF0000"/>
                </a:solidFill>
              </a:rPr>
              <a:t>6.02 x 10</a:t>
            </a:r>
            <a:r>
              <a:rPr lang="en-US" b="1" baseline="30000" dirty="0">
                <a:solidFill>
                  <a:srgbClr val="FF0000"/>
                </a:solidFill>
              </a:rPr>
              <a:t>23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particles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i="1" dirty="0"/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i="1" dirty="0"/>
              <a:t>(particles are atoms, formula units, or molecules)</a:t>
            </a: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Wingdings 2" pitchFamily="18" charset="2"/>
              <a:buNone/>
            </a:pPr>
            <a:r>
              <a:rPr lang="en-US" dirty="0"/>
              <a:t>A.  Determine the number of molecules in 2.23 moles of nitrogen, N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 marL="0" indent="0" eaLnBrk="1" hangingPunct="1">
              <a:buFont typeface="Wingdings 2" pitchFamily="18" charset="2"/>
              <a:buNone/>
            </a:pPr>
            <a:br>
              <a:rPr lang="en-US" dirty="0"/>
            </a:br>
            <a:r>
              <a:rPr lang="fr-FR" dirty="0"/>
              <a:t>?? </a:t>
            </a:r>
            <a:r>
              <a:rPr lang="fr-FR" dirty="0" err="1"/>
              <a:t>molecules</a:t>
            </a:r>
            <a:r>
              <a:rPr lang="fr-FR" dirty="0"/>
              <a:t> 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fr-FR" dirty="0"/>
              <a:t>=  </a:t>
            </a:r>
            <a:r>
              <a:rPr lang="fr-FR" u="sng" dirty="0"/>
              <a:t>2.23 mol N</a:t>
            </a:r>
            <a:r>
              <a:rPr lang="fr-FR" u="sng" baseline="-25000" dirty="0"/>
              <a:t>2</a:t>
            </a:r>
            <a:r>
              <a:rPr lang="fr-FR" u="sng" dirty="0"/>
              <a:t>       6.02x10</a:t>
            </a:r>
            <a:r>
              <a:rPr lang="fr-FR" u="sng" baseline="30000" dirty="0"/>
              <a:t>23</a:t>
            </a:r>
            <a:r>
              <a:rPr lang="fr-FR" u="sng" dirty="0"/>
              <a:t> </a:t>
            </a:r>
            <a:r>
              <a:rPr lang="fr-FR" u="sng" dirty="0" err="1"/>
              <a:t>molecules</a:t>
            </a:r>
            <a:r>
              <a:rPr lang="fr-FR" u="sng" dirty="0"/>
              <a:t> N</a:t>
            </a:r>
            <a:r>
              <a:rPr lang="fr-FR" u="sng" baseline="-25000" dirty="0"/>
              <a:t>2</a:t>
            </a:r>
            <a:r>
              <a:rPr lang="fr-FR" u="sng" dirty="0"/>
              <a:t>   </a:t>
            </a:r>
            <a:r>
              <a:rPr lang="fr-FR" dirty="0"/>
              <a:t> 	          	           </a:t>
            </a:r>
            <a:r>
              <a:rPr lang="en-US" dirty="0"/>
              <a:t>1 </a:t>
            </a:r>
            <a:r>
              <a:rPr lang="en-US" dirty="0" err="1"/>
              <a:t>mol</a:t>
            </a:r>
            <a:r>
              <a:rPr lang="en-US" dirty="0"/>
              <a:t> N</a:t>
            </a:r>
            <a:r>
              <a:rPr lang="en-US" baseline="-25000" dirty="0"/>
              <a:t>2</a:t>
            </a:r>
            <a:r>
              <a:rPr lang="en-US" dirty="0"/>
              <a:t>		      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en-US" dirty="0"/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dirty="0"/>
              <a:t>=                        </a:t>
            </a:r>
            <a:r>
              <a:rPr lang="fr-FR" dirty="0" err="1"/>
              <a:t>molecules</a:t>
            </a:r>
            <a:r>
              <a:rPr lang="fr-FR" dirty="0"/>
              <a:t> N</a:t>
            </a:r>
            <a:r>
              <a:rPr lang="fr-FR" baseline="-25000" dirty="0"/>
              <a:t>2</a:t>
            </a:r>
            <a:endParaRPr lang="en-US" dirty="0"/>
          </a:p>
          <a:p>
            <a:pPr marL="0" indent="0" eaLnBrk="1" hangingPunct="1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808163" y="3925888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876800" y="4162425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971800" y="3830638"/>
            <a:ext cx="0" cy="838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B.  Determine the number of atoms in 16.0 moles of sulfur.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UcPeriod" startAt="6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9725"/>
            <a:ext cx="7391400" cy="4846638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C. 	Determine the number of moles in 4.36 x 10</a:t>
            </a:r>
            <a:r>
              <a:rPr lang="en-US" baseline="30000" dirty="0"/>
              <a:t>24</a:t>
            </a:r>
            <a:r>
              <a:rPr lang="en-US" dirty="0"/>
              <a:t> atoms of silver, Ag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?? Moles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= </a:t>
            </a:r>
            <a:r>
              <a:rPr lang="en-US" u="sng" dirty="0"/>
              <a:t>4.36 x 10</a:t>
            </a:r>
            <a:r>
              <a:rPr lang="en-US" u="sng" baseline="30000" dirty="0"/>
              <a:t>24</a:t>
            </a:r>
            <a:r>
              <a:rPr lang="en-US" u="sng" dirty="0"/>
              <a:t> atoms Ag              1 </a:t>
            </a:r>
            <a:r>
              <a:rPr lang="en-US" u="sng" dirty="0" err="1"/>
              <a:t>mol</a:t>
            </a:r>
            <a:r>
              <a:rPr lang="en-US" u="sng" dirty="0"/>
              <a:t> Ag	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				6.02 x 10</a:t>
            </a:r>
            <a:r>
              <a:rPr lang="en-US" baseline="30000" dirty="0"/>
              <a:t>23</a:t>
            </a:r>
            <a:r>
              <a:rPr lang="en-US" dirty="0"/>
              <a:t> atoms Ag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86200" y="3429000"/>
            <a:ext cx="0" cy="838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590800" y="3613944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943600" y="3886200"/>
            <a:ext cx="914400" cy="419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457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D. 	</a:t>
            </a:r>
            <a:r>
              <a:rPr lang="en-US" dirty="0"/>
              <a:t>Determine the number of moles in 2.50 x 10</a:t>
            </a:r>
            <a:r>
              <a:rPr lang="en-US" baseline="30000" dirty="0"/>
              <a:t>33</a:t>
            </a:r>
            <a:r>
              <a:rPr lang="en-US" dirty="0"/>
              <a:t> molecules of H</a:t>
            </a:r>
            <a:r>
              <a:rPr lang="en-US" baseline="-25000" dirty="0"/>
              <a:t>2</a:t>
            </a:r>
            <a:r>
              <a:rPr lang="en-US" dirty="0"/>
              <a:t>O.</a:t>
            </a: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0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Mole City, Part One handout for tomorrow.</a:t>
            </a:r>
          </a:p>
          <a:p>
            <a:r>
              <a:rPr lang="en-US" dirty="0"/>
              <a:t>Be sure to write the units and substance for every number.</a:t>
            </a:r>
          </a:p>
          <a:p>
            <a:r>
              <a:rPr lang="en-US" dirty="0"/>
              <a:t>The answer should be written with the correct number of significant figures and have units and substance listed. </a:t>
            </a:r>
          </a:p>
        </p:txBody>
      </p:sp>
    </p:spTree>
    <p:extLst>
      <p:ext uri="{BB962C8B-B14F-4D97-AF65-F5344CB8AC3E}">
        <p14:creationId xmlns:p14="http://schemas.microsoft.com/office/powerpoint/2010/main" val="2653121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ONE ON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lvl="0" indent="-341313">
              <a:buNone/>
            </a:pPr>
            <a:r>
              <a:rPr lang="en-US"/>
              <a:t>1. Find </a:t>
            </a:r>
            <a:r>
              <a:rPr lang="en-US" dirty="0"/>
              <a:t>the number of moles of the chloride ion, Cl</a:t>
            </a:r>
            <a:r>
              <a:rPr lang="en-US" baseline="30000" dirty="0"/>
              <a:t>-</a:t>
            </a:r>
            <a:r>
              <a:rPr lang="en-US" dirty="0"/>
              <a:t>, in 5.00 moles </a:t>
            </a:r>
            <a:r>
              <a:rPr lang="en-US" dirty="0" err="1"/>
              <a:t>NaCl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68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4917</TotalTime>
  <Words>610</Words>
  <Application>Microsoft Office PowerPoint</Application>
  <PresentationFormat>On-screen Show (4:3)</PresentationFormat>
  <Paragraphs>117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Trebuchet MS</vt:lpstr>
      <vt:lpstr>Wingdings</vt:lpstr>
      <vt:lpstr>Wingdings 2</vt:lpstr>
      <vt:lpstr>Opulent</vt:lpstr>
      <vt:lpstr>Do now</vt:lpstr>
      <vt:lpstr>THE MOLE</vt:lpstr>
      <vt:lpstr>THE MOLE</vt:lpstr>
      <vt:lpstr>THE mole</vt:lpstr>
      <vt:lpstr>HOW big is a mole?</vt:lpstr>
      <vt:lpstr>CALCULATING MOLES</vt:lpstr>
      <vt:lpstr>Moles to moles</vt:lpstr>
      <vt:lpstr>Moles to moles</vt:lpstr>
      <vt:lpstr>Moles to moles</vt:lpstr>
      <vt:lpstr>The mole and mass</vt:lpstr>
      <vt:lpstr>MOLES AND MASS</vt:lpstr>
      <vt:lpstr>PRACTICE</vt:lpstr>
      <vt:lpstr>practice</vt:lpstr>
      <vt:lpstr>practice</vt:lpstr>
      <vt:lpstr>practice</vt:lpstr>
      <vt:lpstr>MOLES AND PARTICLES</vt:lpstr>
      <vt:lpstr>practice</vt:lpstr>
      <vt:lpstr>practice</vt:lpstr>
      <vt:lpstr>practice</vt:lpstr>
      <vt:lpstr>practice</vt:lpstr>
      <vt:lpstr>TO DO</vt:lpstr>
      <vt:lpstr>FIRST ONE ON HOMEWORK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Nancy</cp:lastModifiedBy>
  <cp:revision>81</cp:revision>
  <cp:lastPrinted>2010-12-07T18:27:43Z</cp:lastPrinted>
  <dcterms:created xsi:type="dcterms:W3CDTF">2010-12-06T19:36:27Z</dcterms:created>
  <dcterms:modified xsi:type="dcterms:W3CDTF">2017-01-01T21:03:34Z</dcterms:modified>
</cp:coreProperties>
</file>