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96" r:id="rId2"/>
    <p:sldId id="317" r:id="rId3"/>
    <p:sldId id="297" r:id="rId4"/>
    <p:sldId id="313" r:id="rId5"/>
    <p:sldId id="298" r:id="rId6"/>
    <p:sldId id="299" r:id="rId7"/>
    <p:sldId id="300" r:id="rId8"/>
    <p:sldId id="301" r:id="rId9"/>
    <p:sldId id="314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16" r:id="rId18"/>
    <p:sldId id="310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12" autoAdjust="0"/>
    <p:restoredTop sz="94660"/>
  </p:normalViewPr>
  <p:slideViewPr>
    <p:cSldViewPr>
      <p:cViewPr varScale="1">
        <p:scale>
          <a:sx n="70" d="100"/>
          <a:sy n="70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2C779-77E5-44BC-B563-277D558A6C53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AA9E4-4A6B-4024-9266-D9216E8805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9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62CED-1FC5-43F3-948A-91CB076F8CBC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B54AC-9998-4BFF-8186-0E5417117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5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3D197-C066-44F2-9962-102DCA2C2006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697B9-155C-4DB3-8552-2B0BB78FC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7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B1786-3EE0-4425-B419-D57E277B2E6D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5C8E6-02C9-46FF-8ED8-BC15E0FCC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1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31EB3-CED9-4055-A959-29DFDC9EB94F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7687E-7218-4C1F-864B-90B32D720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2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9FA20-4471-4A38-9CED-42B2D9247746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6E311-2BAD-4B09-8F74-97778B1B5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18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4994A-2B34-4355-A518-F4D66EE53967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569DE-BD99-4793-9EFB-2FD1D19E4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7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A35CC-54F8-45D9-BDD0-8E8639803C6A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FA2822-08CB-459C-934A-ACBF3E850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21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3AED2-CBC2-4ADA-92F7-0CEFA39F4116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16F2-6BA4-4B75-81B2-ED5BE4B0D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75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FFFD-594B-4335-AE99-E47343956926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E943F-3518-4C3A-9240-D0FE62E74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8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1097A-244D-49E6-91E9-863FAB8CB064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59936-736B-438C-B8DC-F03D3D14D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0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127C2C-45A7-40E2-BC71-6E4F738E68D8}" type="datetimeFigureOut">
              <a:rPr lang="en-US"/>
              <a:pPr>
                <a:defRPr/>
              </a:pPr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853BFA-6E14-4FA7-A04C-93EE208C4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14" r:id="rId2"/>
    <p:sldLayoutId id="2147483822" r:id="rId3"/>
    <p:sldLayoutId id="2147483815" r:id="rId4"/>
    <p:sldLayoutId id="2147483816" r:id="rId5"/>
    <p:sldLayoutId id="2147483817" r:id="rId6"/>
    <p:sldLayoutId id="2147483818" r:id="rId7"/>
    <p:sldLayoutId id="2147483823" r:id="rId8"/>
    <p:sldLayoutId id="2147483824" r:id="rId9"/>
    <p:sldLayoutId id="2147483819" r:id="rId10"/>
    <p:sldLayoutId id="21474838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6388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DO NOW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609600" y="381000"/>
            <a:ext cx="7940675" cy="4038600"/>
          </a:xfrm>
        </p:spPr>
        <p:txBody>
          <a:bodyPr/>
          <a:lstStyle/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3200" b="0" dirty="0"/>
              <a:t>Pick up notes.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3200" b="0" dirty="0"/>
              <a:t>You need a calculator today.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3200" b="0" dirty="0"/>
              <a:t>Get out your handout from yesterday.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3200" b="0" dirty="0"/>
              <a:t>Properties of Acids and Bases lab is due tomorrow.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689" y="1524000"/>
            <a:ext cx="7246846" cy="315277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533400" y="5715000"/>
            <a:ext cx="7521575" cy="54927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anklin Gothic Medium" pitchFamily="34" charset="0"/>
              </a:defRPr>
            </a:lvl9pPr>
          </a:lstStyle>
          <a:p>
            <a:pPr eaLnBrk="1" hangingPunct="1"/>
            <a:r>
              <a:rPr lang="en-US" sz="4800" cap="none"/>
              <a:t>pH SCALE</a:t>
            </a:r>
            <a:endParaRPr lang="en-US" sz="4800" cap="none" dirty="0"/>
          </a:p>
        </p:txBody>
      </p:sp>
    </p:spTree>
    <p:extLst>
      <p:ext uri="{BB962C8B-B14F-4D97-AF65-F5344CB8AC3E}">
        <p14:creationId xmlns:p14="http://schemas.microsoft.com/office/powerpoint/2010/main" val="118510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 bwMode="auto">
          <a:xfrm>
            <a:off x="533400" y="5715000"/>
            <a:ext cx="7521575" cy="5492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800" cap="none" dirty="0"/>
              <a:t>pH SCALE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3579812"/>
          </a:xfrm>
        </p:spPr>
        <p:txBody>
          <a:bodyPr/>
          <a:lstStyle/>
          <a:p>
            <a:r>
              <a:rPr lang="en-US" sz="3200" b="0" dirty="0"/>
              <a:t>The ionization of water into H</a:t>
            </a:r>
            <a:r>
              <a:rPr lang="en-US" sz="3200" b="0" baseline="-25000" dirty="0"/>
              <a:t>3</a:t>
            </a:r>
            <a:r>
              <a:rPr lang="en-US" sz="3200" b="0" dirty="0"/>
              <a:t>O </a:t>
            </a:r>
            <a:r>
              <a:rPr lang="en-US" sz="3200" b="0" baseline="30000" dirty="0"/>
              <a:t>+</a:t>
            </a:r>
            <a:r>
              <a:rPr lang="en-US" sz="3200" b="0" dirty="0"/>
              <a:t> ions is very slight.  Knowledge of this helped scientists build an acidity scale.</a:t>
            </a:r>
          </a:p>
          <a:p>
            <a:r>
              <a:rPr lang="en-US" sz="3200" b="0" dirty="0"/>
              <a:t>The pH scale is the </a:t>
            </a:r>
            <a:r>
              <a:rPr lang="en-US" sz="3200" dirty="0">
                <a:solidFill>
                  <a:srgbClr val="FF0000"/>
                </a:solidFill>
              </a:rPr>
              <a:t>measure</a:t>
            </a:r>
            <a:r>
              <a:rPr lang="en-US" sz="3200" b="0" dirty="0"/>
              <a:t> of </a:t>
            </a:r>
            <a:r>
              <a:rPr lang="en-US" sz="3200" dirty="0">
                <a:solidFill>
                  <a:srgbClr val="FF0000"/>
                </a:solidFill>
              </a:rPr>
              <a:t>hydronium ion concentration</a:t>
            </a:r>
            <a:r>
              <a:rPr lang="en-US" sz="3200" b="0" dirty="0"/>
              <a:t>, and thus, acidity.</a:t>
            </a:r>
          </a:p>
          <a:p>
            <a:r>
              <a:rPr lang="en-US" sz="3200" b="0" dirty="0"/>
              <a:t>The concentration of H</a:t>
            </a:r>
            <a:r>
              <a:rPr lang="en-US" sz="3200" b="0" baseline="-25000" dirty="0"/>
              <a:t>3</a:t>
            </a:r>
            <a:r>
              <a:rPr lang="en-US" sz="3200" b="0" dirty="0"/>
              <a:t>O</a:t>
            </a:r>
            <a:r>
              <a:rPr lang="en-US" sz="3200" b="0" baseline="30000" dirty="0"/>
              <a:t>+</a:t>
            </a:r>
            <a:r>
              <a:rPr lang="en-US" sz="3200" b="0" dirty="0"/>
              <a:t> is expressed in </a:t>
            </a:r>
            <a:r>
              <a:rPr lang="en-US" sz="3200" dirty="0">
                <a:solidFill>
                  <a:srgbClr val="FF0000"/>
                </a:solidFill>
              </a:rPr>
              <a:t>powers of 10</a:t>
            </a:r>
            <a:r>
              <a:rPr lang="en-US" sz="3200" b="0" dirty="0"/>
              <a:t>, from 10</a:t>
            </a:r>
            <a:r>
              <a:rPr lang="en-US" sz="3200" b="0" baseline="30000" dirty="0"/>
              <a:t>14</a:t>
            </a:r>
            <a:r>
              <a:rPr lang="en-US" sz="3200" b="0" dirty="0"/>
              <a:t> to 10</a:t>
            </a:r>
            <a:r>
              <a:rPr lang="en-US" sz="3200" b="0" baseline="30000" dirty="0"/>
              <a:t>0</a:t>
            </a:r>
            <a:r>
              <a:rPr lang="en-US" sz="3200" b="0" dirty="0"/>
              <a:t>.  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 bwMode="auto">
          <a:xfrm>
            <a:off x="533400" y="5715000"/>
            <a:ext cx="7521575" cy="5492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800" cap="none" dirty="0"/>
              <a:t>pH SCALE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3579812"/>
          </a:xfrm>
        </p:spPr>
        <p:txBody>
          <a:bodyPr/>
          <a:lstStyle/>
          <a:p>
            <a:r>
              <a:rPr lang="en-US" sz="3200" b="0" dirty="0"/>
              <a:t>For convenience, scientists use:</a:t>
            </a:r>
          </a:p>
          <a:p>
            <a:endParaRPr lang="en-US" sz="3200" b="0" dirty="0"/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pH = -log[H</a:t>
            </a:r>
            <a:r>
              <a:rPr lang="en-US" sz="3200" baseline="-25000" dirty="0">
                <a:solidFill>
                  <a:srgbClr val="FF0000"/>
                </a:solidFill>
              </a:rPr>
              <a:t>3</a:t>
            </a:r>
            <a:r>
              <a:rPr lang="en-US" sz="3200" dirty="0">
                <a:solidFill>
                  <a:srgbClr val="FF0000"/>
                </a:solidFill>
              </a:rPr>
              <a:t>O</a:t>
            </a:r>
            <a:r>
              <a:rPr lang="en-US" sz="3200" baseline="30000" dirty="0">
                <a:solidFill>
                  <a:srgbClr val="FF0000"/>
                </a:solidFill>
              </a:rPr>
              <a:t>+</a:t>
            </a:r>
            <a:r>
              <a:rPr lang="en-US" sz="3200" dirty="0">
                <a:solidFill>
                  <a:srgbClr val="FF0000"/>
                </a:solidFill>
              </a:rPr>
              <a:t>]	</a:t>
            </a: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b="0" dirty="0"/>
              <a:t>We use the negative log so pH is always positive.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8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5" descr="http://chemwiki.ucdavis.edu/@api/deki/files/4116/=639px-PH_sca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4775"/>
            <a:ext cx="6856413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6388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cap="none" dirty="0"/>
              <a:t>pH SCALE</a:t>
            </a:r>
            <a:endParaRPr lang="en-US" sz="4800" dirty="0"/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382000" cy="4343400"/>
          </a:xfrm>
        </p:spPr>
        <p:txBody>
          <a:bodyPr/>
          <a:lstStyle/>
          <a:p>
            <a:r>
              <a:rPr lang="en-US" sz="2800" b="0" dirty="0"/>
              <a:t>Examples:</a:t>
            </a:r>
          </a:p>
          <a:p>
            <a:r>
              <a:rPr lang="en-US" sz="2800" b="0" dirty="0"/>
              <a:t>	 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 = 1 x 10</a:t>
            </a:r>
            <a:r>
              <a:rPr lang="en-US" sz="2800" b="0" baseline="30000" dirty="0"/>
              <a:t>-3</a:t>
            </a:r>
            <a:r>
              <a:rPr lang="en-US" sz="2800" b="0" dirty="0"/>
              <a:t>		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 = 6.3 x 10</a:t>
            </a:r>
            <a:r>
              <a:rPr lang="en-US" sz="2800" b="0" baseline="30000" dirty="0"/>
              <a:t>-8</a:t>
            </a:r>
            <a:endParaRPr lang="en-US" sz="2800" b="0" dirty="0"/>
          </a:p>
          <a:p>
            <a:r>
              <a:rPr lang="en-US" sz="2800" b="0" dirty="0"/>
              <a:t>       pH = -log[1 x 10</a:t>
            </a:r>
            <a:r>
              <a:rPr lang="en-US" sz="2800" b="0" baseline="30000" dirty="0"/>
              <a:t>-3</a:t>
            </a:r>
            <a:r>
              <a:rPr lang="en-US" sz="2800" b="0" dirty="0"/>
              <a:t>]		pH = -log[6.3 x 10</a:t>
            </a:r>
            <a:r>
              <a:rPr lang="en-US" sz="2800" b="0" baseline="30000" dirty="0"/>
              <a:t>-8</a:t>
            </a:r>
            <a:r>
              <a:rPr lang="en-US" sz="2800" b="0" dirty="0"/>
              <a:t>]</a:t>
            </a:r>
          </a:p>
          <a:p>
            <a:r>
              <a:rPr lang="en-US" sz="2800" b="0" dirty="0"/>
              <a:t>       pH = </a:t>
            </a:r>
            <a:r>
              <a:rPr lang="en-US" sz="2800" dirty="0">
                <a:solidFill>
                  <a:srgbClr val="FF0000"/>
                </a:solidFill>
              </a:rPr>
              <a:t>3.0</a:t>
            </a:r>
            <a:r>
              <a:rPr lang="en-US" sz="2800" b="0" dirty="0"/>
              <a:t>			pH = </a:t>
            </a:r>
            <a:r>
              <a:rPr lang="en-US" sz="2800" dirty="0">
                <a:solidFill>
                  <a:srgbClr val="FF0000"/>
                </a:solidFill>
              </a:rPr>
              <a:t>7.20</a:t>
            </a:r>
          </a:p>
          <a:p>
            <a:endParaRPr lang="en-US" sz="2800" b="0" dirty="0"/>
          </a:p>
          <a:p>
            <a:r>
              <a:rPr lang="en-US" dirty="0"/>
              <a:t> </a:t>
            </a:r>
          </a:p>
          <a:p>
            <a:r>
              <a:rPr lang="en-US" dirty="0"/>
              <a:t>	</a:t>
            </a:r>
            <a:endParaRPr lang="en-US" sz="20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9436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cap="none" dirty="0"/>
              <a:t>pH SCALE</a:t>
            </a:r>
            <a:endParaRPr lang="en-US" sz="4800" dirty="0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331787" y="76200"/>
            <a:ext cx="8534400" cy="4495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b="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smaller</a:t>
            </a:r>
            <a:r>
              <a:rPr lang="en-US" sz="2400" b="0" dirty="0"/>
              <a:t> the pH, the more </a:t>
            </a:r>
            <a:r>
              <a:rPr lang="en-US" sz="2400" dirty="0">
                <a:solidFill>
                  <a:srgbClr val="FF0000"/>
                </a:solidFill>
              </a:rPr>
              <a:t>acidic</a:t>
            </a:r>
            <a:r>
              <a:rPr lang="en-US" sz="2400" b="0" dirty="0"/>
              <a:t> the solution.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0" dirty="0"/>
              <a:t>A solution with a 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 = </a:t>
            </a:r>
            <a:r>
              <a:rPr lang="en-US" sz="2400" dirty="0">
                <a:solidFill>
                  <a:srgbClr val="FF0000"/>
                </a:solidFill>
              </a:rPr>
              <a:t>10</a:t>
            </a:r>
            <a:r>
              <a:rPr lang="en-US" sz="2400" baseline="30000" dirty="0">
                <a:solidFill>
                  <a:srgbClr val="FF0000"/>
                </a:solidFill>
              </a:rPr>
              <a:t>-1</a:t>
            </a:r>
            <a:r>
              <a:rPr lang="en-US" sz="2400" i="1" dirty="0">
                <a:solidFill>
                  <a:srgbClr val="FF0000"/>
                </a:solidFill>
              </a:rPr>
              <a:t>M</a:t>
            </a:r>
            <a:r>
              <a:rPr lang="en-US" sz="2400" b="0" dirty="0"/>
              <a:t> - a </a:t>
            </a:r>
            <a:r>
              <a:rPr lang="en-US" sz="2400" dirty="0">
                <a:solidFill>
                  <a:srgbClr val="FF0000"/>
                </a:solidFill>
              </a:rPr>
              <a:t>strongly</a:t>
            </a:r>
            <a:r>
              <a:rPr lang="en-US" sz="2400" b="0" dirty="0"/>
              <a:t> acidic solution - pH = </a:t>
            </a:r>
            <a:r>
              <a:rPr lang="en-US" sz="2400" dirty="0">
                <a:solidFill>
                  <a:srgbClr val="FF0000"/>
                </a:solidFill>
              </a:rPr>
              <a:t>1</a:t>
            </a:r>
            <a:r>
              <a:rPr lang="en-US" sz="2400" b="0" dirty="0"/>
              <a:t>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0" dirty="0"/>
              <a:t>A solution with a 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 = </a:t>
            </a:r>
            <a:r>
              <a:rPr lang="en-US" sz="2400" dirty="0">
                <a:solidFill>
                  <a:srgbClr val="FF0000"/>
                </a:solidFill>
              </a:rPr>
              <a:t>10</a:t>
            </a:r>
            <a:r>
              <a:rPr lang="en-US" sz="2400" baseline="30000" dirty="0">
                <a:solidFill>
                  <a:srgbClr val="FF0000"/>
                </a:solidFill>
              </a:rPr>
              <a:t>-7</a:t>
            </a:r>
            <a:r>
              <a:rPr lang="en-US" sz="2400" i="1" dirty="0">
                <a:solidFill>
                  <a:srgbClr val="FF0000"/>
                </a:solidFill>
              </a:rPr>
              <a:t>M</a:t>
            </a:r>
            <a:r>
              <a:rPr lang="en-US" sz="2400" b="0" dirty="0"/>
              <a:t> - a </a:t>
            </a:r>
            <a:r>
              <a:rPr lang="en-US" sz="2400" dirty="0">
                <a:solidFill>
                  <a:srgbClr val="FF0000"/>
                </a:solidFill>
              </a:rPr>
              <a:t>neutral</a:t>
            </a:r>
            <a:r>
              <a:rPr lang="en-US" sz="2400" b="0" dirty="0"/>
              <a:t> solution - pH = </a:t>
            </a:r>
            <a:r>
              <a:rPr lang="en-US" sz="2400" dirty="0">
                <a:solidFill>
                  <a:srgbClr val="FF0000"/>
                </a:solidFill>
              </a:rPr>
              <a:t>7</a:t>
            </a:r>
            <a:r>
              <a:rPr lang="en-US" sz="2400" b="0" dirty="0"/>
              <a:t>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0" dirty="0"/>
              <a:t>A solution with a 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 = </a:t>
            </a:r>
            <a:r>
              <a:rPr lang="en-US" sz="2400" dirty="0">
                <a:solidFill>
                  <a:srgbClr val="FF0000"/>
                </a:solidFill>
              </a:rPr>
              <a:t>10</a:t>
            </a:r>
            <a:r>
              <a:rPr lang="en-US" sz="2400" baseline="30000" dirty="0">
                <a:solidFill>
                  <a:srgbClr val="FF0000"/>
                </a:solidFill>
              </a:rPr>
              <a:t>-13</a:t>
            </a:r>
            <a:r>
              <a:rPr lang="en-US" sz="2400" i="1" dirty="0">
                <a:solidFill>
                  <a:srgbClr val="FF0000"/>
                </a:solidFill>
              </a:rPr>
              <a:t>M</a:t>
            </a:r>
            <a:r>
              <a:rPr lang="en-US" sz="2400" b="0" dirty="0"/>
              <a:t> - a </a:t>
            </a:r>
            <a:r>
              <a:rPr lang="en-US" sz="2400" dirty="0">
                <a:solidFill>
                  <a:srgbClr val="FF0000"/>
                </a:solidFill>
              </a:rPr>
              <a:t>strongly</a:t>
            </a:r>
            <a:r>
              <a:rPr lang="en-US" sz="2400" b="0" dirty="0"/>
              <a:t> basic solution - pH = </a:t>
            </a:r>
            <a:r>
              <a:rPr lang="en-US" sz="2400" dirty="0">
                <a:solidFill>
                  <a:srgbClr val="FF0000"/>
                </a:solidFill>
              </a:rPr>
              <a:t>13</a:t>
            </a:r>
            <a:r>
              <a:rPr lang="en-US" sz="2400" b="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0" dirty="0"/>
              <a:t>Remember that the pH scale is </a:t>
            </a:r>
            <a:r>
              <a:rPr lang="en-US" sz="2400" dirty="0">
                <a:solidFill>
                  <a:srgbClr val="FF0000"/>
                </a:solidFill>
              </a:rPr>
              <a:t>logarithmic</a:t>
            </a:r>
            <a:r>
              <a:rPr lang="en-US" sz="2400" b="0" dirty="0"/>
              <a:t>.  Each one-unit change on the scale represents a </a:t>
            </a:r>
            <a:r>
              <a:rPr lang="en-US" sz="2400" dirty="0">
                <a:solidFill>
                  <a:srgbClr val="FF0000"/>
                </a:solidFill>
              </a:rPr>
              <a:t>10-fold change </a:t>
            </a:r>
            <a:r>
              <a:rPr lang="en-US" sz="2400" b="0" dirty="0"/>
              <a:t>in the concentration of 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 ions.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As the hydronium ion concentration increases, does pH increase or decrease?  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562600"/>
            <a:ext cx="8305800" cy="549275"/>
          </a:xfrm>
        </p:spPr>
        <p:txBody>
          <a:bodyPr/>
          <a:lstStyle/>
          <a:p>
            <a:pPr>
              <a:defRPr/>
            </a:pPr>
            <a:r>
              <a:rPr lang="en-US" sz="4800" cap="none" dirty="0"/>
              <a:t>pH SCALE – SIGNIFICANT FIGURES</a:t>
            </a:r>
            <a:endParaRPr lang="en-US" sz="4800" dirty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457200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For any logarithm, the number of </a:t>
            </a:r>
            <a:r>
              <a:rPr lang="en-US" sz="2800" dirty="0">
                <a:solidFill>
                  <a:srgbClr val="FF0000"/>
                </a:solidFill>
              </a:rPr>
              <a:t>digits</a:t>
            </a:r>
            <a:r>
              <a:rPr lang="en-US" sz="2800" b="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after</a:t>
            </a:r>
            <a:r>
              <a:rPr lang="en-US" sz="2800" b="0" dirty="0"/>
              <a:t> the </a:t>
            </a:r>
            <a:r>
              <a:rPr lang="en-US" sz="2800" dirty="0">
                <a:solidFill>
                  <a:srgbClr val="FF0000"/>
                </a:solidFill>
              </a:rPr>
              <a:t>decimal</a:t>
            </a:r>
            <a:r>
              <a:rPr lang="en-US" sz="2800" b="0" dirty="0"/>
              <a:t> point should </a:t>
            </a:r>
            <a:r>
              <a:rPr lang="en-US" sz="2800" dirty="0">
                <a:solidFill>
                  <a:srgbClr val="FF0000"/>
                </a:solidFill>
              </a:rPr>
              <a:t>equal</a:t>
            </a:r>
            <a:r>
              <a:rPr lang="en-US" sz="2800" b="0" dirty="0"/>
              <a:t> the </a:t>
            </a:r>
            <a:r>
              <a:rPr lang="en-US" sz="2800" dirty="0">
                <a:solidFill>
                  <a:srgbClr val="FF0000"/>
                </a:solidFill>
              </a:rPr>
              <a:t>number</a:t>
            </a:r>
            <a:r>
              <a:rPr lang="en-US" sz="2800" b="0" dirty="0"/>
              <a:t> of significant digits in the </a:t>
            </a:r>
            <a:r>
              <a:rPr lang="en-US" sz="2800" dirty="0">
                <a:solidFill>
                  <a:srgbClr val="FF0000"/>
                </a:solidFill>
              </a:rPr>
              <a:t>original</a:t>
            </a:r>
            <a:r>
              <a:rPr lang="en-US" sz="2800" b="0" dirty="0"/>
              <a:t> number. 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dirty="0"/>
              <a:t>The </a:t>
            </a:r>
            <a:r>
              <a:rPr lang="en-US" sz="2800" dirty="0">
                <a:solidFill>
                  <a:srgbClr val="FF0000"/>
                </a:solidFill>
              </a:rPr>
              <a:t>total</a:t>
            </a:r>
            <a:r>
              <a:rPr lang="en-US" sz="2800" b="0" dirty="0"/>
              <a:t> number of significant </a:t>
            </a:r>
            <a:r>
              <a:rPr lang="en-US" sz="2800" dirty="0">
                <a:solidFill>
                  <a:srgbClr val="FF0000"/>
                </a:solidFill>
              </a:rPr>
              <a:t>digits</a:t>
            </a:r>
            <a:r>
              <a:rPr lang="en-US" sz="2800" b="0" dirty="0"/>
              <a:t> in the concentration should </a:t>
            </a:r>
            <a:r>
              <a:rPr lang="en-US" sz="2800" dirty="0">
                <a:solidFill>
                  <a:srgbClr val="FF0000"/>
                </a:solidFill>
              </a:rPr>
              <a:t>equal</a:t>
            </a:r>
            <a:r>
              <a:rPr lang="en-US" sz="2800" b="0" dirty="0"/>
              <a:t> the number of </a:t>
            </a:r>
            <a:r>
              <a:rPr lang="en-US" sz="2800" dirty="0">
                <a:solidFill>
                  <a:srgbClr val="FF0000"/>
                </a:solidFill>
              </a:rPr>
              <a:t>digits</a:t>
            </a:r>
            <a:r>
              <a:rPr lang="en-US" sz="2800" b="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past</a:t>
            </a:r>
            <a:r>
              <a:rPr lang="en-US" sz="2800" b="0" dirty="0"/>
              <a:t> the </a:t>
            </a:r>
            <a:r>
              <a:rPr lang="en-US" sz="2800" dirty="0">
                <a:solidFill>
                  <a:srgbClr val="FF0000"/>
                </a:solidFill>
              </a:rPr>
              <a:t>decimal</a:t>
            </a:r>
            <a:r>
              <a:rPr lang="en-US" sz="2800" b="0" dirty="0"/>
              <a:t> point in the pH number.</a:t>
            </a:r>
          </a:p>
          <a:p>
            <a:endParaRPr lang="en-US" sz="2800" b="0" dirty="0"/>
          </a:p>
          <a:p>
            <a:r>
              <a:rPr lang="en-US" sz="2800" b="0" dirty="0"/>
              <a:t>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 = </a:t>
            </a:r>
            <a:r>
              <a:rPr lang="en-US" sz="2800" b="0" dirty="0">
                <a:solidFill>
                  <a:srgbClr val="7030A0"/>
                </a:solidFill>
              </a:rPr>
              <a:t>1</a:t>
            </a:r>
            <a:r>
              <a:rPr lang="en-US" sz="2800" b="0" dirty="0"/>
              <a:t> x 10</a:t>
            </a:r>
            <a:r>
              <a:rPr lang="en-US" sz="2800" b="0" baseline="30000" dirty="0"/>
              <a:t>-3			</a:t>
            </a:r>
            <a:r>
              <a:rPr lang="en-US" sz="2800" b="0" dirty="0"/>
              <a:t>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 = </a:t>
            </a:r>
            <a:r>
              <a:rPr lang="en-US" sz="2800" b="0" dirty="0">
                <a:solidFill>
                  <a:srgbClr val="7030A0"/>
                </a:solidFill>
              </a:rPr>
              <a:t>6.3</a:t>
            </a:r>
            <a:r>
              <a:rPr lang="en-US" sz="2800" b="0" dirty="0"/>
              <a:t> x 10</a:t>
            </a:r>
            <a:r>
              <a:rPr lang="en-US" sz="2800" b="0" baseline="30000" dirty="0"/>
              <a:t>-8</a:t>
            </a:r>
            <a:endParaRPr lang="en-US" sz="2800" b="0" dirty="0"/>
          </a:p>
          <a:p>
            <a:r>
              <a:rPr lang="en-US" sz="2800" b="0" dirty="0"/>
              <a:t>       pH = 3.</a:t>
            </a:r>
            <a:r>
              <a:rPr lang="en-US" sz="2800" b="0" dirty="0">
                <a:solidFill>
                  <a:srgbClr val="7030A0"/>
                </a:solidFill>
              </a:rPr>
              <a:t>0</a:t>
            </a:r>
            <a:r>
              <a:rPr lang="en-US" sz="2800" b="0" dirty="0"/>
              <a:t>			       pH = 7.</a:t>
            </a:r>
            <a:r>
              <a:rPr lang="en-US" sz="2800" b="0" dirty="0">
                <a:solidFill>
                  <a:srgbClr val="7030A0"/>
                </a:solidFill>
              </a:rPr>
              <a:t>20</a:t>
            </a:r>
          </a:p>
          <a:p>
            <a:r>
              <a:rPr lang="en-US" sz="2400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6388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cap="none" dirty="0"/>
              <a:t>pH SCALE – Significant Figures</a:t>
            </a:r>
            <a:endParaRPr lang="en-US" sz="4800" dirty="0"/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382000" cy="4343400"/>
          </a:xfrm>
        </p:spPr>
        <p:txBody>
          <a:bodyPr/>
          <a:lstStyle/>
          <a:p>
            <a:r>
              <a:rPr lang="en-US" sz="2800" b="0" dirty="0"/>
              <a:t>Examples:</a:t>
            </a:r>
          </a:p>
          <a:p>
            <a:r>
              <a:rPr lang="en-US" sz="2800" b="0" dirty="0"/>
              <a:t>	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 = </a:t>
            </a:r>
            <a:r>
              <a:rPr lang="en-US" sz="2800" b="0" dirty="0">
                <a:solidFill>
                  <a:srgbClr val="7030A0"/>
                </a:solidFill>
              </a:rPr>
              <a:t>1</a:t>
            </a:r>
            <a:r>
              <a:rPr lang="en-US" sz="2800" b="0" dirty="0"/>
              <a:t> x 10</a:t>
            </a:r>
            <a:r>
              <a:rPr lang="en-US" sz="2800" b="0" baseline="30000" dirty="0"/>
              <a:t>-3		</a:t>
            </a:r>
            <a:r>
              <a:rPr lang="en-US" sz="2800" b="0" dirty="0"/>
              <a:t>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 = </a:t>
            </a:r>
            <a:r>
              <a:rPr lang="en-US" sz="2800" b="0" dirty="0">
                <a:solidFill>
                  <a:srgbClr val="7030A0"/>
                </a:solidFill>
              </a:rPr>
              <a:t>6.3</a:t>
            </a:r>
            <a:r>
              <a:rPr lang="en-US" sz="2800" b="0" dirty="0"/>
              <a:t> x 10</a:t>
            </a:r>
            <a:r>
              <a:rPr lang="en-US" sz="2800" b="0" baseline="30000" dirty="0"/>
              <a:t>-8</a:t>
            </a:r>
            <a:r>
              <a:rPr lang="en-US" sz="2800" b="0" dirty="0"/>
              <a:t>       pH = -log[1 x 10</a:t>
            </a:r>
            <a:r>
              <a:rPr lang="en-US" sz="2800" b="0" baseline="30000" dirty="0"/>
              <a:t>-3</a:t>
            </a:r>
            <a:r>
              <a:rPr lang="en-US" sz="2800" b="0" dirty="0"/>
              <a:t>]		pH = -log[6.3 x 10</a:t>
            </a:r>
            <a:r>
              <a:rPr lang="en-US" sz="2800" b="0" baseline="30000" dirty="0"/>
              <a:t>-8</a:t>
            </a:r>
            <a:r>
              <a:rPr lang="en-US" sz="2800" b="0" dirty="0"/>
              <a:t>]</a:t>
            </a:r>
          </a:p>
          <a:p>
            <a:r>
              <a:rPr lang="en-US" sz="2800" b="0" dirty="0"/>
              <a:t>		pH = 3.</a:t>
            </a:r>
            <a:r>
              <a:rPr lang="en-US" sz="2800" b="0" dirty="0">
                <a:solidFill>
                  <a:srgbClr val="7030A0"/>
                </a:solidFill>
              </a:rPr>
              <a:t>0</a:t>
            </a:r>
            <a:r>
              <a:rPr lang="en-US" sz="2800" b="0" dirty="0"/>
              <a:t>				pH = 7.</a:t>
            </a:r>
            <a:r>
              <a:rPr lang="en-US" sz="2800" b="0" dirty="0">
                <a:solidFill>
                  <a:srgbClr val="7030A0"/>
                </a:solidFill>
              </a:rPr>
              <a:t>20</a:t>
            </a:r>
          </a:p>
          <a:p>
            <a:endParaRPr lang="en-US" sz="2800" b="0" dirty="0"/>
          </a:p>
          <a:p>
            <a:r>
              <a:rPr lang="en-US" sz="2800" b="0" dirty="0"/>
              <a:t>1 total </a:t>
            </a:r>
            <a:r>
              <a:rPr lang="en-US" sz="2800" b="0" dirty="0" err="1"/>
              <a:t>sf</a:t>
            </a:r>
            <a:r>
              <a:rPr lang="en-US" sz="2800" b="0" dirty="0"/>
              <a:t> in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 so		2 total </a:t>
            </a:r>
            <a:r>
              <a:rPr lang="en-US" sz="2800" b="0" dirty="0" err="1"/>
              <a:t>sf</a:t>
            </a:r>
            <a:r>
              <a:rPr lang="en-US" sz="2800" b="0" dirty="0"/>
              <a:t> in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 so</a:t>
            </a:r>
          </a:p>
          <a:p>
            <a:r>
              <a:rPr lang="en-US" sz="2800" b="0" dirty="0"/>
              <a:t>1 behind decimal </a:t>
            </a:r>
            <a:r>
              <a:rPr lang="en-US" sz="2800" b="0" dirty="0" err="1"/>
              <a:t>pt</a:t>
            </a:r>
            <a:r>
              <a:rPr lang="en-US" sz="2800" b="0" dirty="0"/>
              <a:t>		2 behind decimal </a:t>
            </a:r>
            <a:r>
              <a:rPr lang="en-US" sz="2800" b="0" dirty="0" err="1"/>
              <a:t>pt</a:t>
            </a:r>
            <a:endParaRPr lang="en-US" sz="2800" b="0" dirty="0"/>
          </a:p>
          <a:p>
            <a:r>
              <a:rPr lang="en-US" sz="2800" b="0" dirty="0"/>
              <a:t>in pH					in pH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	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4242409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674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cap="none" dirty="0"/>
              <a:t>pH SCALE - PRACTICE</a:t>
            </a:r>
            <a:endParaRPr lang="en-US" sz="4800" dirty="0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914400" y="304800"/>
            <a:ext cx="7620000" cy="4495800"/>
          </a:xfrm>
        </p:spPr>
        <p:txBody>
          <a:bodyPr/>
          <a:lstStyle/>
          <a:p>
            <a:r>
              <a:rPr lang="en-US" sz="2400" b="0" dirty="0"/>
              <a:t>1.  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 = 5.0 x 10</a:t>
            </a:r>
            <a:r>
              <a:rPr lang="en-US" sz="2400" b="0" baseline="30000" dirty="0"/>
              <a:t>-2</a:t>
            </a:r>
            <a:r>
              <a:rPr lang="en-US" sz="2400" b="0" dirty="0"/>
              <a:t> </a:t>
            </a:r>
            <a:r>
              <a:rPr lang="en-US" sz="2400" b="0" i="1" dirty="0"/>
              <a:t>M	</a:t>
            </a:r>
            <a:r>
              <a:rPr lang="en-US" sz="2400" b="0" dirty="0"/>
              <a:t>3.  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 =6.23 x 10</a:t>
            </a:r>
            <a:r>
              <a:rPr lang="en-US" sz="2400" b="0" baseline="30000" dirty="0"/>
              <a:t>-4</a:t>
            </a:r>
            <a:r>
              <a:rPr lang="en-US" sz="2400" b="0" dirty="0"/>
              <a:t> </a:t>
            </a:r>
            <a:r>
              <a:rPr lang="en-US" sz="2400" b="0" i="1" dirty="0"/>
              <a:t>M	</a:t>
            </a:r>
          </a:p>
          <a:p>
            <a:r>
              <a:rPr lang="en-US" sz="2400" b="0" dirty="0"/>
              <a:t>       What is the pH?		        What is the pH?</a:t>
            </a:r>
          </a:p>
          <a:p>
            <a:r>
              <a:rPr lang="en-US" sz="2400" b="0" dirty="0"/>
              <a:t> </a:t>
            </a:r>
          </a:p>
          <a:p>
            <a:r>
              <a:rPr lang="en-US" sz="2400" b="0" dirty="0"/>
              <a:t>  </a:t>
            </a:r>
          </a:p>
          <a:p>
            <a:endParaRPr lang="en-US" sz="2400" b="0" dirty="0"/>
          </a:p>
          <a:p>
            <a:r>
              <a:rPr lang="en-US" sz="2400" b="0" dirty="0"/>
              <a:t>2. 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 = 7.3 x 10</a:t>
            </a:r>
            <a:r>
              <a:rPr lang="en-US" sz="2400" b="0" baseline="30000" dirty="0"/>
              <a:t>-5</a:t>
            </a:r>
            <a:r>
              <a:rPr lang="en-US" sz="2400" b="0" dirty="0"/>
              <a:t> </a:t>
            </a:r>
            <a:r>
              <a:rPr lang="en-US" sz="2400" b="0" i="1" dirty="0"/>
              <a:t>M </a:t>
            </a:r>
            <a:r>
              <a:rPr lang="en-US" sz="2400" b="0" dirty="0"/>
              <a:t>	</a:t>
            </a:r>
          </a:p>
          <a:p>
            <a:r>
              <a:rPr lang="en-US" sz="2400" b="0" dirty="0"/>
              <a:t>       What is the pH?		</a:t>
            </a:r>
            <a:r>
              <a:rPr lang="en-US" sz="2400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102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cap="none" dirty="0"/>
              <a:t>pH SCALE</a:t>
            </a:r>
            <a:endParaRPr lang="en-US" sz="4800" dirty="0"/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382000" cy="4343400"/>
          </a:xfrm>
        </p:spPr>
        <p:txBody>
          <a:bodyPr/>
          <a:lstStyle/>
          <a:p>
            <a:r>
              <a:rPr lang="en-US" sz="2800" u="sng" dirty="0"/>
              <a:t>Going Backwards:</a:t>
            </a:r>
            <a:endParaRPr lang="en-US" sz="2800" dirty="0"/>
          </a:p>
          <a:p>
            <a:r>
              <a:rPr lang="en-US" sz="2800" b="0" dirty="0"/>
              <a:t> If given pH, you can calculate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].  </a:t>
            </a:r>
          </a:p>
          <a:p>
            <a:r>
              <a:rPr lang="en-US" sz="2800" b="0" dirty="0"/>
              <a:t>Example:  Find the concentration of a solution with a pH of 9.0</a:t>
            </a:r>
          </a:p>
          <a:p>
            <a:pPr marL="1254125"/>
            <a:r>
              <a:rPr lang="en-US" sz="2800" b="0" dirty="0"/>
              <a:t>pH  =  -log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</a:t>
            </a:r>
          </a:p>
          <a:p>
            <a:pPr marL="1254125"/>
            <a:r>
              <a:rPr lang="en-US" sz="2800" b="0" dirty="0"/>
              <a:t>9.0 =   -log[H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</a:t>
            </a:r>
          </a:p>
          <a:p>
            <a:pPr marL="1254125"/>
            <a:r>
              <a:rPr lang="en-US" sz="2800" b="0" dirty="0"/>
              <a:t> antilog (-9.0) =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</a:t>
            </a:r>
          </a:p>
          <a:p>
            <a:pPr marL="1254125"/>
            <a:r>
              <a:rPr lang="en-US" sz="2800" b="0" dirty="0"/>
              <a:t> 1 x 10</a:t>
            </a:r>
            <a:r>
              <a:rPr lang="en-US" sz="2800" b="0" baseline="30000" dirty="0"/>
              <a:t>-9</a:t>
            </a:r>
            <a:r>
              <a:rPr lang="en-US" sz="2800" b="0" dirty="0"/>
              <a:t>  = 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</a:t>
            </a:r>
          </a:p>
          <a:p>
            <a:pPr marL="1254125"/>
            <a:endParaRPr lang="en-US" sz="2800" b="0" dirty="0"/>
          </a:p>
          <a:p>
            <a:endParaRPr lang="en-US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5105400" y="2514600"/>
            <a:ext cx="3581400" cy="13849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rgbClr val="FF0000"/>
              </a:solidFill>
            </a:endParaRP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[H</a:t>
            </a:r>
            <a:r>
              <a:rPr lang="en-US" sz="2800" baseline="-250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O</a:t>
            </a:r>
            <a:r>
              <a:rPr lang="en-US" sz="2800" baseline="30000" dirty="0">
                <a:solidFill>
                  <a:srgbClr val="FF0000"/>
                </a:solidFill>
              </a:rPr>
              <a:t>+</a:t>
            </a:r>
            <a:r>
              <a:rPr lang="en-US" sz="2800" dirty="0">
                <a:solidFill>
                  <a:srgbClr val="FF0000"/>
                </a:solidFill>
              </a:rPr>
              <a:t>] = antilog (-pH)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150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cap="none" dirty="0"/>
              <a:t>pH SCALE - PRACTICE</a:t>
            </a:r>
            <a:endParaRPr lang="en-US" sz="4800" dirty="0"/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762000" y="457200"/>
            <a:ext cx="7521575" cy="3579812"/>
          </a:xfrm>
        </p:spPr>
        <p:txBody>
          <a:bodyPr/>
          <a:lstStyle/>
          <a:p>
            <a:r>
              <a:rPr lang="en-US" sz="2800" b="0" dirty="0"/>
              <a:t>1.  The pH is 3.57. 	2.  The pH is 12.32.  </a:t>
            </a:r>
          </a:p>
          <a:p>
            <a:r>
              <a:rPr lang="en-US" sz="2800" b="0" dirty="0"/>
              <a:t>     What is the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]?	What is the [H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]?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388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cap="none" dirty="0"/>
              <a:t>pH SCALE</a:t>
            </a:r>
            <a:endParaRPr lang="en-US" sz="4800" dirty="0"/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534400" cy="4495800"/>
          </a:xfrm>
        </p:spPr>
        <p:txBody>
          <a:bodyPr/>
          <a:lstStyle/>
          <a:p>
            <a:r>
              <a:rPr lang="en-US" sz="2400" u="sng" dirty="0"/>
              <a:t>Other ways to calculate pH:</a:t>
            </a:r>
            <a:endParaRPr lang="en-US" sz="2400" dirty="0"/>
          </a:p>
          <a:p>
            <a:r>
              <a:rPr lang="en-US" sz="2400" b="0" dirty="0"/>
              <a:t> If given [OH</a:t>
            </a:r>
            <a:r>
              <a:rPr lang="en-US" sz="2400" b="0" baseline="30000" dirty="0"/>
              <a:t>-</a:t>
            </a:r>
            <a:r>
              <a:rPr lang="en-US" sz="2400" b="0" dirty="0"/>
              <a:t>], you can calculate pH.  [OH-] 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 = 1 x 10</a:t>
            </a:r>
            <a:r>
              <a:rPr lang="en-US" sz="2400" b="0" baseline="30000" dirty="0"/>
              <a:t>-14</a:t>
            </a:r>
            <a:endParaRPr lang="en-US" sz="2400" b="0" dirty="0"/>
          </a:p>
          <a:p>
            <a:r>
              <a:rPr lang="en-US" sz="2400" b="0" dirty="0"/>
              <a:t>Example:  Find the pH of a solution with an [OH</a:t>
            </a:r>
            <a:r>
              <a:rPr lang="en-US" sz="2400" b="0" baseline="30000" dirty="0"/>
              <a:t>-</a:t>
            </a:r>
            <a:r>
              <a:rPr lang="en-US" sz="2400" b="0" dirty="0"/>
              <a:t>] = 1.00 x 10</a:t>
            </a:r>
            <a:r>
              <a:rPr lang="en-US" sz="2400" b="0" baseline="30000" dirty="0"/>
              <a:t>-9</a:t>
            </a:r>
            <a:r>
              <a:rPr lang="en-US" sz="2400" b="0" dirty="0"/>
              <a:t> </a:t>
            </a:r>
            <a:r>
              <a:rPr lang="en-US" sz="2400" b="0" i="1" dirty="0"/>
              <a:t>M</a:t>
            </a:r>
            <a:r>
              <a:rPr lang="en-US" sz="2400" b="0" dirty="0"/>
              <a:t>.</a:t>
            </a:r>
          </a:p>
          <a:p>
            <a:r>
              <a:rPr lang="en-US" sz="2400" b="0" dirty="0"/>
              <a:t>[OH</a:t>
            </a:r>
            <a:r>
              <a:rPr lang="en-US" sz="2400" b="0" baseline="30000" dirty="0"/>
              <a:t>-</a:t>
            </a:r>
            <a:r>
              <a:rPr lang="en-US" sz="2400" b="0" dirty="0"/>
              <a:t>][H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 = 1 x 10</a:t>
            </a:r>
            <a:r>
              <a:rPr lang="en-US" sz="2400" b="0" baseline="30000" dirty="0"/>
              <a:t>-14			</a:t>
            </a:r>
            <a:r>
              <a:rPr lang="en-US" sz="2400" b="0" dirty="0"/>
              <a:t>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 = 1.00 x 10</a:t>
            </a:r>
            <a:r>
              <a:rPr lang="en-US" sz="2400" b="0" baseline="30000" dirty="0"/>
              <a:t>-5</a:t>
            </a:r>
            <a:endParaRPr lang="en-US" sz="2400" b="0" dirty="0"/>
          </a:p>
          <a:p>
            <a:r>
              <a:rPr lang="en-US" sz="2400" b="0" baseline="30000" dirty="0"/>
              <a:t>							</a:t>
            </a:r>
            <a:r>
              <a:rPr lang="en-US" sz="2400" b="0" dirty="0"/>
              <a:t>pH = -log[1.00 x 10</a:t>
            </a:r>
            <a:r>
              <a:rPr lang="en-US" sz="2400" b="0" baseline="30000" dirty="0"/>
              <a:t>-5</a:t>
            </a:r>
            <a:r>
              <a:rPr lang="en-US" sz="2400" b="0" dirty="0"/>
              <a:t>]</a:t>
            </a:r>
            <a:endParaRPr lang="en-US" sz="2400" b="0" baseline="30000" dirty="0"/>
          </a:p>
          <a:p>
            <a:r>
              <a:rPr lang="en-US" sz="2400" b="0" dirty="0"/>
              <a:t>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 = </a:t>
            </a:r>
            <a:r>
              <a:rPr lang="en-US" sz="2400" b="0" u="sng" dirty="0"/>
              <a:t>1 x 10</a:t>
            </a:r>
            <a:r>
              <a:rPr lang="en-US" sz="2400" b="0" u="sng" baseline="30000" dirty="0"/>
              <a:t>-14  </a:t>
            </a:r>
            <a:r>
              <a:rPr lang="en-US" sz="2400" b="0" dirty="0"/>
              <a:t>=     </a:t>
            </a:r>
            <a:r>
              <a:rPr lang="en-US" sz="2400" b="0" u="sng" dirty="0"/>
              <a:t>1 x 10</a:t>
            </a:r>
            <a:r>
              <a:rPr lang="en-US" sz="2400" b="0" u="sng" baseline="30000" dirty="0"/>
              <a:t>-14</a:t>
            </a:r>
          </a:p>
          <a:p>
            <a:r>
              <a:rPr lang="en-US" sz="2400" b="0" dirty="0"/>
              <a:t>                   [OH</a:t>
            </a:r>
            <a:r>
              <a:rPr lang="en-US" sz="2400" b="0" baseline="30000" dirty="0"/>
              <a:t>-</a:t>
            </a:r>
            <a:r>
              <a:rPr lang="en-US" sz="2400" b="0" dirty="0"/>
              <a:t>]	[1.00 x 10</a:t>
            </a:r>
            <a:r>
              <a:rPr lang="en-US" sz="2400" b="0" baseline="30000" dirty="0"/>
              <a:t>-9</a:t>
            </a:r>
            <a:r>
              <a:rPr lang="en-US" sz="2400" b="0" dirty="0"/>
              <a:t>]		pH = 5.000</a:t>
            </a:r>
          </a:p>
          <a:p>
            <a:endParaRPr lang="en-US" sz="2400" b="0" u="sng" baseline="30000" dirty="0"/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[OH-] [H</a:t>
            </a:r>
            <a:r>
              <a:rPr lang="en-US" sz="2800" baseline="-250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O</a:t>
            </a:r>
            <a:r>
              <a:rPr lang="en-US" sz="2800" baseline="30000" dirty="0">
                <a:solidFill>
                  <a:srgbClr val="FF0000"/>
                </a:solidFill>
              </a:rPr>
              <a:t>+</a:t>
            </a:r>
            <a:r>
              <a:rPr lang="en-US" sz="2800" dirty="0">
                <a:solidFill>
                  <a:srgbClr val="FF0000"/>
                </a:solidFill>
              </a:rPr>
              <a:t>] = 1 x 10</a:t>
            </a:r>
            <a:r>
              <a:rPr lang="en-US" sz="2800" baseline="30000" dirty="0">
                <a:solidFill>
                  <a:srgbClr val="FF0000"/>
                </a:solidFill>
              </a:rPr>
              <a:t>-14</a:t>
            </a:r>
            <a:endParaRPr lang="en-US" sz="28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cap="none" dirty="0"/>
              <a:t>pH SCALE - PRACTICE</a:t>
            </a:r>
            <a:endParaRPr lang="en-US" sz="4800" dirty="0"/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077200" cy="3886200"/>
          </a:xfrm>
        </p:spPr>
        <p:txBody>
          <a:bodyPr/>
          <a:lstStyle/>
          <a:p>
            <a:pPr>
              <a:buFont typeface="Arial" charset="0"/>
              <a:buAutoNum type="arabicPeriod"/>
            </a:pPr>
            <a:r>
              <a:rPr lang="en-US" sz="2400" dirty="0"/>
              <a:t>[OH</a:t>
            </a:r>
            <a:r>
              <a:rPr lang="en-US" sz="2400" baseline="30000" dirty="0"/>
              <a:t>-</a:t>
            </a:r>
            <a:r>
              <a:rPr lang="en-US" sz="2400" dirty="0"/>
              <a:t>] = 3.5 x 10</a:t>
            </a:r>
            <a:r>
              <a:rPr lang="en-US" sz="2400" baseline="30000" dirty="0"/>
              <a:t>-5</a:t>
            </a:r>
            <a:r>
              <a:rPr lang="en-US" sz="2400" dirty="0"/>
              <a:t> </a:t>
            </a:r>
            <a:r>
              <a:rPr lang="en-US" sz="2400" i="1" dirty="0"/>
              <a:t>M</a:t>
            </a:r>
            <a:r>
              <a:rPr lang="en-US" sz="2400" dirty="0"/>
              <a:t>.	2. [OH</a:t>
            </a:r>
            <a:r>
              <a:rPr lang="en-US" sz="2400" baseline="30000" dirty="0"/>
              <a:t>-</a:t>
            </a:r>
            <a:r>
              <a:rPr lang="en-US" sz="2400" dirty="0"/>
              <a:t>] = 9.65 x 10</a:t>
            </a:r>
            <a:r>
              <a:rPr lang="en-US" sz="2400" baseline="30000" dirty="0"/>
              <a:t>-11</a:t>
            </a:r>
            <a:r>
              <a:rPr lang="en-US" sz="2400" dirty="0"/>
              <a:t> </a:t>
            </a:r>
            <a:r>
              <a:rPr lang="en-US" sz="2400" i="1" dirty="0"/>
              <a:t>M</a:t>
            </a:r>
          </a:p>
          <a:p>
            <a:pPr marL="0" indent="0"/>
            <a:r>
              <a:rPr lang="en-US" sz="2400" dirty="0"/>
              <a:t>	Find the pH.			Find the pH</a:t>
            </a:r>
          </a:p>
          <a:p>
            <a:endParaRPr lang="en-US" sz="2400" dirty="0"/>
          </a:p>
          <a:p>
            <a:pPr>
              <a:buFont typeface="Arial" charset="0"/>
              <a:buAutoNum type="arabicPeriod"/>
            </a:pP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cap="none" dirty="0"/>
              <a:t>pH SCALE</a:t>
            </a:r>
            <a:endParaRPr lang="en-US" sz="4800" dirty="0"/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533400" y="304800"/>
            <a:ext cx="8054975" cy="4538662"/>
          </a:xfrm>
        </p:spPr>
        <p:txBody>
          <a:bodyPr/>
          <a:lstStyle/>
          <a:p>
            <a:r>
              <a:rPr lang="en-US" sz="2400" u="sng" dirty="0"/>
              <a:t>Going Backwards again:</a:t>
            </a:r>
            <a:endParaRPr lang="en-US" sz="2400" dirty="0"/>
          </a:p>
          <a:p>
            <a:r>
              <a:rPr lang="en-US" sz="2400" b="0" dirty="0" err="1"/>
              <a:t>pOH</a:t>
            </a:r>
            <a:r>
              <a:rPr lang="en-US" sz="2400" b="0" dirty="0"/>
              <a:t> is a scale to measure alkalinity.</a:t>
            </a:r>
          </a:p>
          <a:p>
            <a:r>
              <a:rPr lang="en-US" sz="2400" b="0" dirty="0"/>
              <a:t>Example:  Find the pOH of an [OH</a:t>
            </a:r>
            <a:r>
              <a:rPr lang="en-US" sz="2400" b="0" baseline="30000" dirty="0"/>
              <a:t>-</a:t>
            </a:r>
            <a:r>
              <a:rPr lang="en-US" sz="2400" b="0" dirty="0"/>
              <a:t>] of 1 x 10</a:t>
            </a:r>
            <a:r>
              <a:rPr lang="en-US" sz="2400" b="0" baseline="30000" dirty="0"/>
              <a:t>-9</a:t>
            </a:r>
            <a:endParaRPr lang="en-US" sz="2400" b="0" dirty="0"/>
          </a:p>
          <a:p>
            <a:r>
              <a:rPr lang="en-US" sz="2400" b="0" dirty="0" err="1"/>
              <a:t>pOH</a:t>
            </a:r>
            <a:r>
              <a:rPr lang="en-US" sz="2400" b="0" dirty="0"/>
              <a:t>  =  -log[OH</a:t>
            </a:r>
            <a:r>
              <a:rPr lang="en-US" sz="2400" b="0" baseline="30000" dirty="0"/>
              <a:t>-</a:t>
            </a:r>
            <a:r>
              <a:rPr lang="en-US" sz="2400" b="0" dirty="0"/>
              <a:t>]</a:t>
            </a:r>
          </a:p>
          <a:p>
            <a:r>
              <a:rPr lang="en-US" sz="2400" b="0" dirty="0" err="1"/>
              <a:t>pOH</a:t>
            </a:r>
            <a:r>
              <a:rPr lang="en-US" sz="2400" b="0" dirty="0"/>
              <a:t>  =  -log[1 x 10</a:t>
            </a:r>
            <a:r>
              <a:rPr lang="en-US" sz="2400" b="0" baseline="30000" dirty="0"/>
              <a:t>-9</a:t>
            </a:r>
            <a:r>
              <a:rPr lang="en-US" sz="2400" b="0" dirty="0"/>
              <a:t>]</a:t>
            </a:r>
          </a:p>
          <a:p>
            <a:r>
              <a:rPr lang="en-US" sz="2400" b="0" dirty="0"/>
              <a:t>pOH  = 9.0</a:t>
            </a:r>
          </a:p>
          <a:p>
            <a:endParaRPr lang="en-US" sz="2400" b="0" dirty="0"/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pH  +  pOH  =  14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 pOH  =  -log[OH</a:t>
            </a:r>
            <a:r>
              <a:rPr lang="en-US" sz="2400" baseline="30000" dirty="0">
                <a:solidFill>
                  <a:srgbClr val="FF0000"/>
                </a:solidFill>
              </a:rPr>
              <a:t>-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  <a:p>
            <a:endParaRPr lang="en-US" sz="2400" b="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388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cap="none" dirty="0"/>
              <a:t>pH SCALE - PRACTICE</a:t>
            </a:r>
            <a:endParaRPr lang="en-US" sz="4800" dirty="0"/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077200" cy="4114800"/>
          </a:xfrm>
        </p:spPr>
        <p:txBody>
          <a:bodyPr/>
          <a:lstStyle/>
          <a:p>
            <a:r>
              <a:rPr lang="en-US" sz="2400" b="0" dirty="0"/>
              <a:t>1.  The pOH is 3.57. 		2.  The </a:t>
            </a:r>
            <a:r>
              <a:rPr lang="en-US" sz="2400" b="0" dirty="0" err="1"/>
              <a:t>pOH</a:t>
            </a:r>
            <a:r>
              <a:rPr lang="en-US" sz="2400" b="0" dirty="0"/>
              <a:t> is 12.32.  </a:t>
            </a:r>
          </a:p>
          <a:p>
            <a:r>
              <a:rPr lang="en-US" sz="2400" b="0" dirty="0"/>
              <a:t>     What is the [OH</a:t>
            </a:r>
            <a:r>
              <a:rPr lang="en-US" sz="2400" b="0" baseline="30000" dirty="0"/>
              <a:t>-</a:t>
            </a:r>
            <a:r>
              <a:rPr lang="en-US" sz="2400" b="0" dirty="0"/>
              <a:t>]?		     What is the [H</a:t>
            </a:r>
            <a:r>
              <a:rPr lang="en-US" sz="2400" b="0" baseline="-25000" dirty="0"/>
              <a:t>3</a:t>
            </a:r>
            <a:r>
              <a:rPr lang="en-US" sz="2400" b="0" dirty="0"/>
              <a:t>O</a:t>
            </a:r>
            <a:r>
              <a:rPr lang="en-US" sz="2400" b="0" baseline="30000" dirty="0"/>
              <a:t>+</a:t>
            </a:r>
            <a:r>
              <a:rPr lang="en-US" sz="2400" b="0" dirty="0"/>
              <a:t>]?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388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800" cap="none" dirty="0"/>
              <a:t>pH SCALE - PRACTICE</a:t>
            </a:r>
            <a:endParaRPr lang="en-US" sz="48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76200"/>
            <a:ext cx="5381625" cy="4965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6547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 bwMode="auto">
          <a:xfrm>
            <a:off x="914400" y="5715000"/>
            <a:ext cx="7521575" cy="5492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5400" cap="none" dirty="0"/>
              <a:t>TO DO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940675" cy="3579812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0" dirty="0"/>
              <a:t>pH Problem Set handout is due tomorrow– you must write the formula and show all work.  </a:t>
            </a:r>
          </a:p>
          <a:p>
            <a:endParaRPr lang="en-US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5446</TotalTime>
  <Words>517</Words>
  <Application>Microsoft Office PowerPoint</Application>
  <PresentationFormat>On-screen Show (4:3)</PresentationFormat>
  <Paragraphs>99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Angles</vt:lpstr>
      <vt:lpstr>DO NOW</vt:lpstr>
      <vt:lpstr>PowerPoint Presentation</vt:lpstr>
      <vt:lpstr>pH SCALE</vt:lpstr>
      <vt:lpstr>pH SCALE</vt:lpstr>
      <vt:lpstr>PowerPoint Presentation</vt:lpstr>
      <vt:lpstr>pH SCALE</vt:lpstr>
      <vt:lpstr>pH SCALE</vt:lpstr>
      <vt:lpstr>pH SCALE – SIGNIFICANT FIGURES</vt:lpstr>
      <vt:lpstr>pH SCALE – Significant Figures</vt:lpstr>
      <vt:lpstr>pH SCALE - PRACTICE</vt:lpstr>
      <vt:lpstr>pH SCALE</vt:lpstr>
      <vt:lpstr>pH SCALE - PRACTICE</vt:lpstr>
      <vt:lpstr>pH SCALE</vt:lpstr>
      <vt:lpstr>pH SCALE - PRACTICE</vt:lpstr>
      <vt:lpstr>pH SCALE</vt:lpstr>
      <vt:lpstr>pH SCALE - PRACTICE</vt:lpstr>
      <vt:lpstr>pH SCALE - PRACTICE</vt:lpstr>
      <vt:lpstr>TO DO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ACIDS AND BASES</dc:title>
  <dc:creator>Nancy Brim</dc:creator>
  <cp:lastModifiedBy>JCBOE</cp:lastModifiedBy>
  <cp:revision>80</cp:revision>
  <dcterms:created xsi:type="dcterms:W3CDTF">2011-04-18T15:43:06Z</dcterms:created>
  <dcterms:modified xsi:type="dcterms:W3CDTF">2017-05-02T13:16:52Z</dcterms:modified>
</cp:coreProperties>
</file>