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8" r:id="rId2"/>
    <p:sldId id="282" r:id="rId3"/>
    <p:sldId id="383" r:id="rId4"/>
    <p:sldId id="280" r:id="rId5"/>
    <p:sldId id="381" r:id="rId6"/>
    <p:sldId id="382" r:id="rId7"/>
    <p:sldId id="278" r:id="rId8"/>
    <p:sldId id="284" r:id="rId9"/>
    <p:sldId id="285" r:id="rId10"/>
    <p:sldId id="286" r:id="rId11"/>
    <p:sldId id="384" r:id="rId12"/>
    <p:sldId id="385" r:id="rId13"/>
    <p:sldId id="290" r:id="rId14"/>
    <p:sldId id="386" r:id="rId15"/>
    <p:sldId id="292" r:id="rId16"/>
    <p:sldId id="387" r:id="rId17"/>
    <p:sldId id="389" r:id="rId18"/>
    <p:sldId id="293" r:id="rId19"/>
    <p:sldId id="296" r:id="rId20"/>
    <p:sldId id="299" r:id="rId21"/>
    <p:sldId id="388" r:id="rId22"/>
    <p:sldId id="378" r:id="rId23"/>
    <p:sldId id="295" r:id="rId24"/>
    <p:sldId id="294" r:id="rId25"/>
    <p:sldId id="380" r:id="rId26"/>
    <p:sldId id="391" r:id="rId27"/>
    <p:sldId id="390" r:id="rId28"/>
    <p:sldId id="392" r:id="rId29"/>
    <p:sldId id="297" r:id="rId30"/>
    <p:sldId id="298" r:id="rId31"/>
    <p:sldId id="301" r:id="rId32"/>
    <p:sldId id="300" r:id="rId33"/>
    <p:sldId id="393" r:id="rId34"/>
    <p:sldId id="394" r:id="rId35"/>
    <p:sldId id="395" r:id="rId36"/>
    <p:sldId id="302" r:id="rId37"/>
    <p:sldId id="303" r:id="rId38"/>
    <p:sldId id="340" r:id="rId39"/>
    <p:sldId id="318" r:id="rId40"/>
    <p:sldId id="396" r:id="rId41"/>
    <p:sldId id="397" r:id="rId42"/>
    <p:sldId id="305" r:id="rId43"/>
    <p:sldId id="398" r:id="rId44"/>
    <p:sldId id="306" r:id="rId45"/>
    <p:sldId id="308" r:id="rId46"/>
    <p:sldId id="310" r:id="rId47"/>
    <p:sldId id="361" r:id="rId4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Franklin Gothic Book" pitchFamily="34" charset="0"/>
        <a:ea typeface="+mn-ea"/>
        <a:cs typeface="Arial" charset="0"/>
      </a:defRPr>
    </a:lvl1pPr>
    <a:lvl2pPr marL="457200" algn="l" rtl="0" fontAlgn="base">
      <a:spcBef>
        <a:spcPct val="0"/>
      </a:spcBef>
      <a:spcAft>
        <a:spcPct val="0"/>
      </a:spcAft>
      <a:defRPr kern="1200">
        <a:solidFill>
          <a:schemeClr val="tx1"/>
        </a:solidFill>
        <a:latin typeface="Franklin Gothic Book" pitchFamily="34" charset="0"/>
        <a:ea typeface="+mn-ea"/>
        <a:cs typeface="Arial" charset="0"/>
      </a:defRPr>
    </a:lvl2pPr>
    <a:lvl3pPr marL="914400" algn="l" rtl="0" fontAlgn="base">
      <a:spcBef>
        <a:spcPct val="0"/>
      </a:spcBef>
      <a:spcAft>
        <a:spcPct val="0"/>
      </a:spcAft>
      <a:defRPr kern="1200">
        <a:solidFill>
          <a:schemeClr val="tx1"/>
        </a:solidFill>
        <a:latin typeface="Franklin Gothic Book" pitchFamily="34" charset="0"/>
        <a:ea typeface="+mn-ea"/>
        <a:cs typeface="Arial" charset="0"/>
      </a:defRPr>
    </a:lvl3pPr>
    <a:lvl4pPr marL="1371600" algn="l" rtl="0" fontAlgn="base">
      <a:spcBef>
        <a:spcPct val="0"/>
      </a:spcBef>
      <a:spcAft>
        <a:spcPct val="0"/>
      </a:spcAft>
      <a:defRPr kern="1200">
        <a:solidFill>
          <a:schemeClr val="tx1"/>
        </a:solidFill>
        <a:latin typeface="Franklin Gothic Book" pitchFamily="34" charset="0"/>
        <a:ea typeface="+mn-ea"/>
        <a:cs typeface="Arial" charset="0"/>
      </a:defRPr>
    </a:lvl4pPr>
    <a:lvl5pPr marL="1828800" algn="l" rtl="0" fontAlgn="base">
      <a:spcBef>
        <a:spcPct val="0"/>
      </a:spcBef>
      <a:spcAft>
        <a:spcPct val="0"/>
      </a:spcAft>
      <a:defRPr kern="1200">
        <a:solidFill>
          <a:schemeClr val="tx1"/>
        </a:solidFill>
        <a:latin typeface="Franklin Gothic Book" pitchFamily="34" charset="0"/>
        <a:ea typeface="+mn-ea"/>
        <a:cs typeface="Arial" charset="0"/>
      </a:defRPr>
    </a:lvl5pPr>
    <a:lvl6pPr marL="2286000" algn="l" defTabSz="914400" rtl="0" eaLnBrk="1" latinLnBrk="0" hangingPunct="1">
      <a:defRPr kern="1200">
        <a:solidFill>
          <a:schemeClr val="tx1"/>
        </a:solidFill>
        <a:latin typeface="Franklin Gothic Book" pitchFamily="34" charset="0"/>
        <a:ea typeface="+mn-ea"/>
        <a:cs typeface="Arial" charset="0"/>
      </a:defRPr>
    </a:lvl6pPr>
    <a:lvl7pPr marL="2743200" algn="l" defTabSz="914400" rtl="0" eaLnBrk="1" latinLnBrk="0" hangingPunct="1">
      <a:defRPr kern="1200">
        <a:solidFill>
          <a:schemeClr val="tx1"/>
        </a:solidFill>
        <a:latin typeface="Franklin Gothic Book" pitchFamily="34" charset="0"/>
        <a:ea typeface="+mn-ea"/>
        <a:cs typeface="Arial" charset="0"/>
      </a:defRPr>
    </a:lvl7pPr>
    <a:lvl8pPr marL="3200400" algn="l" defTabSz="914400" rtl="0" eaLnBrk="1" latinLnBrk="0" hangingPunct="1">
      <a:defRPr kern="1200">
        <a:solidFill>
          <a:schemeClr val="tx1"/>
        </a:solidFill>
        <a:latin typeface="Franklin Gothic Book" pitchFamily="34" charset="0"/>
        <a:ea typeface="+mn-ea"/>
        <a:cs typeface="Arial" charset="0"/>
      </a:defRPr>
    </a:lvl8pPr>
    <a:lvl9pPr marL="3657600" algn="l" defTabSz="914400" rtl="0" eaLnBrk="1" latinLnBrk="0" hangingPunct="1">
      <a:defRPr kern="1200">
        <a:solidFill>
          <a:schemeClr val="tx1"/>
        </a:solidFill>
        <a:latin typeface="Franklin Gothic Book"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30" autoAdjust="0"/>
    <p:restoredTop sz="95987" autoAdjust="0"/>
  </p:normalViewPr>
  <p:slideViewPr>
    <p:cSldViewPr>
      <p:cViewPr varScale="1">
        <p:scale>
          <a:sx n="97" d="100"/>
          <a:sy n="97" d="100"/>
        </p:scale>
        <p:origin x="1308" y="84"/>
      </p:cViewPr>
      <p:guideLst>
        <p:guide orient="horz" pos="2160"/>
        <p:guide pos="2880"/>
      </p:guideLst>
    </p:cSldViewPr>
  </p:slideViewPr>
  <p:outlineViewPr>
    <p:cViewPr>
      <p:scale>
        <a:sx n="33" d="100"/>
        <a:sy n="33" d="100"/>
      </p:scale>
      <p:origin x="0" y="-1838"/>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Straight Connector 3"/>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29" name="Title 28"/>
          <p:cNvSpPr>
            <a:spLocks noGrp="1"/>
          </p:cNvSpPr>
          <p:nvPr>
            <p:ph type="ctrTitle"/>
          </p:nvPr>
        </p:nvSpPr>
        <p:spPr>
          <a:xfrm>
            <a:off x="381000" y="4853411"/>
            <a:ext cx="8458200" cy="1222375"/>
          </a:xfrm>
        </p:spPr>
        <p:txBody>
          <a:bodyPr anchor="t"/>
          <a:lstStyle/>
          <a:p>
            <a:r>
              <a:rPr lang="en-US"/>
              <a:t>Click to edit Master title style</a:t>
            </a:r>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5" name="Date Placeholder 15"/>
          <p:cNvSpPr>
            <a:spLocks noGrp="1"/>
          </p:cNvSpPr>
          <p:nvPr>
            <p:ph type="dt" sz="half" idx="10"/>
          </p:nvPr>
        </p:nvSpPr>
        <p:spPr/>
        <p:txBody>
          <a:bodyPr/>
          <a:lstStyle>
            <a:lvl1pPr>
              <a:defRPr/>
            </a:lvl1pPr>
          </a:lstStyle>
          <a:p>
            <a:pPr>
              <a:defRPr/>
            </a:pPr>
            <a:fld id="{7A538D91-BAAA-4D34-9C38-FF929B3B0D48}" type="datetimeFigureOut">
              <a:rPr lang="en-US"/>
              <a:pPr>
                <a:defRPr/>
              </a:pPr>
              <a:t>2/12/2017</a:t>
            </a:fld>
            <a:endParaRPr lang="en-US" dirty="0"/>
          </a:p>
        </p:txBody>
      </p:sp>
      <p:sp>
        <p:nvSpPr>
          <p:cNvPr id="6" name="Footer Placeholder 1"/>
          <p:cNvSpPr>
            <a:spLocks noGrp="1"/>
          </p:cNvSpPr>
          <p:nvPr>
            <p:ph type="ftr" sz="quarter" idx="11"/>
          </p:nvPr>
        </p:nvSpPr>
        <p:spPr/>
        <p:txBody>
          <a:bodyPr/>
          <a:lstStyle>
            <a:lvl1pPr>
              <a:defRPr/>
            </a:lvl1pPr>
          </a:lstStyle>
          <a:p>
            <a:pPr>
              <a:defRPr/>
            </a:pPr>
            <a:endParaRPr lang="en-US"/>
          </a:p>
        </p:txBody>
      </p:sp>
      <p:sp>
        <p:nvSpPr>
          <p:cNvPr id="7" name="Slide Number Placeholder 14"/>
          <p:cNvSpPr>
            <a:spLocks noGrp="1"/>
          </p:cNvSpPr>
          <p:nvPr>
            <p:ph type="sldNum" sz="quarter" idx="12"/>
          </p:nvPr>
        </p:nvSpPr>
        <p:spPr>
          <a:xfrm>
            <a:off x="8229600" y="6473825"/>
            <a:ext cx="758825" cy="247650"/>
          </a:xfrm>
        </p:spPr>
        <p:txBody>
          <a:bodyPr/>
          <a:lstStyle>
            <a:lvl1pPr>
              <a:defRPr/>
            </a:lvl1pPr>
          </a:lstStyle>
          <a:p>
            <a:pPr>
              <a:defRPr/>
            </a:pPr>
            <a:fld id="{6340D2B8-9657-4BD7-82DA-DAE47CAF3CED}" type="slidenum">
              <a:rPr lang="en-US"/>
              <a:pPr>
                <a:defRPr/>
              </a:pPr>
              <a:t>‹#›</a:t>
            </a:fld>
            <a:endParaRPr lang="en-US" dirty="0"/>
          </a:p>
        </p:txBody>
      </p:sp>
    </p:spTree>
    <p:extLst>
      <p:ext uri="{BB962C8B-B14F-4D97-AF65-F5344CB8AC3E}">
        <p14:creationId xmlns:p14="http://schemas.microsoft.com/office/powerpoint/2010/main" val="1382268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lang="en-US"/>
              <a:t>Click to edit Master title style</a:t>
            </a:r>
          </a:p>
        </p:txBody>
      </p:sp>
      <p:sp>
        <p:nvSpPr>
          <p:cNvPr id="27" name="Content Placeholder 26"/>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4"/>
          <p:cNvSpPr>
            <a:spLocks noGrp="1"/>
          </p:cNvSpPr>
          <p:nvPr>
            <p:ph type="dt" sz="half" idx="10"/>
          </p:nvPr>
        </p:nvSpPr>
        <p:spPr/>
        <p:txBody>
          <a:bodyPr/>
          <a:lstStyle>
            <a:lvl1pPr>
              <a:defRPr/>
            </a:lvl1pPr>
          </a:lstStyle>
          <a:p>
            <a:pPr>
              <a:defRPr/>
            </a:pPr>
            <a:fld id="{107662F9-68FE-460C-96E7-FF22CD3F5616}" type="datetimeFigureOut">
              <a:rPr lang="en-US"/>
              <a:pPr>
                <a:defRPr/>
              </a:pPr>
              <a:t>2/12/2017</a:t>
            </a:fld>
            <a:endParaRPr lang="en-US" dirty="0"/>
          </a:p>
        </p:txBody>
      </p:sp>
      <p:sp>
        <p:nvSpPr>
          <p:cNvPr id="5" name="Footer Placeholder 18"/>
          <p:cNvSpPr>
            <a:spLocks noGrp="1"/>
          </p:cNvSpPr>
          <p:nvPr>
            <p:ph type="ftr" sz="quarter" idx="11"/>
          </p:nvPr>
        </p:nvSpPr>
        <p:spPr>
          <a:xfrm>
            <a:off x="3581400" y="76200"/>
            <a:ext cx="2895600" cy="288925"/>
          </a:xfrm>
        </p:spPr>
        <p:txBody>
          <a:bodyPr/>
          <a:lstStyle>
            <a:lvl1pPr>
              <a:defRPr/>
            </a:lvl1pPr>
          </a:lstStyle>
          <a:p>
            <a:pPr>
              <a:defRPr/>
            </a:pPr>
            <a:endParaRPr lang="en-US"/>
          </a:p>
        </p:txBody>
      </p:sp>
      <p:sp>
        <p:nvSpPr>
          <p:cNvPr id="6" name="Slide Number Placeholder 15"/>
          <p:cNvSpPr>
            <a:spLocks noGrp="1"/>
          </p:cNvSpPr>
          <p:nvPr>
            <p:ph type="sldNum" sz="quarter" idx="12"/>
          </p:nvPr>
        </p:nvSpPr>
        <p:spPr>
          <a:xfrm>
            <a:off x="8229600" y="6473825"/>
            <a:ext cx="758825" cy="247650"/>
          </a:xfrm>
        </p:spPr>
        <p:txBody>
          <a:bodyPr/>
          <a:lstStyle>
            <a:lvl1pPr>
              <a:defRPr/>
            </a:lvl1pPr>
          </a:lstStyle>
          <a:p>
            <a:pPr>
              <a:defRPr/>
            </a:pPr>
            <a:fld id="{4CB6F868-912B-4B24-B6A0-26ACCED1D6E1}" type="slidenum">
              <a:rPr lang="en-US"/>
              <a:pPr>
                <a:defRPr/>
              </a:pPr>
              <a:t>‹#›</a:t>
            </a:fld>
            <a:endParaRPr lang="en-US" dirty="0"/>
          </a:p>
        </p:txBody>
      </p:sp>
    </p:spTree>
    <p:extLst>
      <p:ext uri="{BB962C8B-B14F-4D97-AF65-F5344CB8AC3E}">
        <p14:creationId xmlns:p14="http://schemas.microsoft.com/office/powerpoint/2010/main" val="1411734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Straight Connector 3"/>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lang="en-US"/>
              <a:t>Click to edit Master title style</a:t>
            </a:r>
          </a:p>
        </p:txBody>
      </p:sp>
      <p:sp>
        <p:nvSpPr>
          <p:cNvPr id="5" name="Date Placeholder 18"/>
          <p:cNvSpPr>
            <a:spLocks noGrp="1"/>
          </p:cNvSpPr>
          <p:nvPr>
            <p:ph type="dt" sz="half" idx="10"/>
          </p:nvPr>
        </p:nvSpPr>
        <p:spPr/>
        <p:txBody>
          <a:bodyPr/>
          <a:lstStyle>
            <a:lvl1pPr>
              <a:defRPr/>
            </a:lvl1pPr>
          </a:lstStyle>
          <a:p>
            <a:pPr>
              <a:defRPr/>
            </a:pPr>
            <a:fld id="{F7C8AF6D-A5BE-4ADC-8CED-7561D621BE76}" type="datetimeFigureOut">
              <a:rPr lang="en-US"/>
              <a:pPr>
                <a:defRPr/>
              </a:pPr>
              <a:t>2/12/2017</a:t>
            </a:fld>
            <a:endParaRPr lang="en-US" dirty="0"/>
          </a:p>
        </p:txBody>
      </p:sp>
      <p:sp>
        <p:nvSpPr>
          <p:cNvPr id="7" name="Footer Placeholder 10"/>
          <p:cNvSpPr>
            <a:spLocks noGrp="1"/>
          </p:cNvSpPr>
          <p:nvPr>
            <p:ph type="ftr" sz="quarter" idx="11"/>
          </p:nvPr>
        </p:nvSpPr>
        <p:spPr/>
        <p:txBody>
          <a:bodyPr/>
          <a:lstStyle>
            <a:lvl1pPr>
              <a:defRPr/>
            </a:lvl1pPr>
          </a:lstStyle>
          <a:p>
            <a:pPr>
              <a:defRPr/>
            </a:pPr>
            <a:endParaRPr lang="en-US"/>
          </a:p>
        </p:txBody>
      </p:sp>
      <p:sp>
        <p:nvSpPr>
          <p:cNvPr id="9" name="Slide Number Placeholder 15"/>
          <p:cNvSpPr>
            <a:spLocks noGrp="1"/>
          </p:cNvSpPr>
          <p:nvPr>
            <p:ph type="sldNum" sz="quarter" idx="12"/>
          </p:nvPr>
        </p:nvSpPr>
        <p:spPr/>
        <p:txBody>
          <a:bodyPr/>
          <a:lstStyle>
            <a:lvl1pPr>
              <a:defRPr/>
            </a:lvl1pPr>
          </a:lstStyle>
          <a:p>
            <a:pPr>
              <a:defRPr/>
            </a:pPr>
            <a:fld id="{F0157828-49ED-413A-8A53-B40C26158B3B}" type="slidenum">
              <a:rPr lang="en-US"/>
              <a:pPr>
                <a:defRPr/>
              </a:pPr>
              <a:t>‹#›</a:t>
            </a:fld>
            <a:endParaRPr lang="en-US" dirty="0"/>
          </a:p>
        </p:txBody>
      </p:sp>
    </p:spTree>
    <p:extLst>
      <p:ext uri="{BB962C8B-B14F-4D97-AF65-F5344CB8AC3E}">
        <p14:creationId xmlns:p14="http://schemas.microsoft.com/office/powerpoint/2010/main" val="336215178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lang="en-US"/>
              <a:t>Click to edit Master title style</a:t>
            </a:r>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0"/>
          <p:cNvSpPr>
            <a:spLocks noGrp="1"/>
          </p:cNvSpPr>
          <p:nvPr>
            <p:ph type="dt" sz="half" idx="10"/>
          </p:nvPr>
        </p:nvSpPr>
        <p:spPr/>
        <p:txBody>
          <a:bodyPr/>
          <a:lstStyle>
            <a:lvl1pPr>
              <a:defRPr/>
            </a:lvl1pPr>
          </a:lstStyle>
          <a:p>
            <a:pPr>
              <a:defRPr/>
            </a:pPr>
            <a:fld id="{87704B90-2F7C-4559-8962-E53F093D78B4}" type="datetimeFigureOut">
              <a:rPr lang="en-US"/>
              <a:pPr>
                <a:defRPr/>
              </a:pPr>
              <a:t>2/12/2017</a:t>
            </a:fld>
            <a:endParaRPr lang="en-US" dirty="0"/>
          </a:p>
        </p:txBody>
      </p:sp>
      <p:sp>
        <p:nvSpPr>
          <p:cNvPr id="6" name="Footer Placeholder 27"/>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3A040090-6C4F-4AC8-B27E-5AC1FA392C2F}" type="slidenum">
              <a:rPr lang="en-US"/>
              <a:pPr>
                <a:defRPr/>
              </a:pPr>
              <a:t>‹#›</a:t>
            </a:fld>
            <a:endParaRPr lang="en-US" dirty="0"/>
          </a:p>
        </p:txBody>
      </p:sp>
    </p:spTree>
    <p:extLst>
      <p:ext uri="{BB962C8B-B14F-4D97-AF65-F5344CB8AC3E}">
        <p14:creationId xmlns:p14="http://schemas.microsoft.com/office/powerpoint/2010/main" val="162343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29" name="Title 28"/>
          <p:cNvSpPr>
            <a:spLocks noGrp="1"/>
          </p:cNvSpPr>
          <p:nvPr>
            <p:ph type="title"/>
          </p:nvPr>
        </p:nvSpPr>
        <p:spPr>
          <a:xfrm>
            <a:off x="304800" y="5410200"/>
            <a:ext cx="8610600" cy="882650"/>
          </a:xfrm>
        </p:spPr>
        <p:txBody>
          <a:bodyPr/>
          <a:lstStyle>
            <a:lvl1pPr>
              <a:defRPr/>
            </a:lvl1pPr>
          </a:lstStyle>
          <a:p>
            <a:r>
              <a:rPr lang="en-US"/>
              <a:t>Click to edit Master title style</a:t>
            </a:r>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9"/>
          <p:cNvSpPr>
            <a:spLocks noGrp="1"/>
          </p:cNvSpPr>
          <p:nvPr>
            <p:ph type="dt" sz="half" idx="10"/>
          </p:nvPr>
        </p:nvSpPr>
        <p:spPr/>
        <p:txBody>
          <a:bodyPr/>
          <a:lstStyle>
            <a:lvl1pPr>
              <a:defRPr/>
            </a:lvl1pPr>
          </a:lstStyle>
          <a:p>
            <a:pPr>
              <a:defRPr/>
            </a:pPr>
            <a:fld id="{BDF36D06-E217-4D83-BA4F-CBEA993BCA0B}" type="datetimeFigureOut">
              <a:rPr lang="en-US"/>
              <a:pPr>
                <a:defRPr/>
              </a:pPr>
              <a:t>2/12/2017</a:t>
            </a:fld>
            <a:endParaRPr lang="en-US" dirty="0"/>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a:xfrm>
            <a:off x="8229600" y="6477000"/>
            <a:ext cx="762000" cy="247650"/>
          </a:xfrm>
        </p:spPr>
        <p:txBody>
          <a:bodyPr/>
          <a:lstStyle>
            <a:lvl1pPr>
              <a:defRPr/>
            </a:lvl1pPr>
          </a:lstStyle>
          <a:p>
            <a:pPr>
              <a:defRPr/>
            </a:pPr>
            <a:fld id="{D2F81DBC-4B34-4911-94E3-E55575607D81}" type="slidenum">
              <a:rPr lang="en-US"/>
              <a:pPr>
                <a:defRPr/>
              </a:pPr>
              <a:t>‹#›</a:t>
            </a:fld>
            <a:endParaRPr lang="en-US" dirty="0"/>
          </a:p>
        </p:txBody>
      </p:sp>
    </p:spTree>
    <p:extLst>
      <p:ext uri="{BB962C8B-B14F-4D97-AF65-F5344CB8AC3E}">
        <p14:creationId xmlns:p14="http://schemas.microsoft.com/office/powerpoint/2010/main" val="3394438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lang="en-US"/>
              <a:t>Click to edit Master title style</a:t>
            </a:r>
          </a:p>
        </p:txBody>
      </p:sp>
      <p:sp>
        <p:nvSpPr>
          <p:cNvPr id="3" name="Date Placeholder 10"/>
          <p:cNvSpPr>
            <a:spLocks noGrp="1"/>
          </p:cNvSpPr>
          <p:nvPr>
            <p:ph type="dt" sz="half" idx="10"/>
          </p:nvPr>
        </p:nvSpPr>
        <p:spPr/>
        <p:txBody>
          <a:bodyPr/>
          <a:lstStyle>
            <a:lvl1pPr>
              <a:defRPr/>
            </a:lvl1pPr>
          </a:lstStyle>
          <a:p>
            <a:pPr>
              <a:defRPr/>
            </a:pPr>
            <a:fld id="{2074C459-DDF4-4C61-8401-C74627391E3D}" type="datetimeFigureOut">
              <a:rPr lang="en-US"/>
              <a:pPr>
                <a:defRPr/>
              </a:pPr>
              <a:t>2/12/2017</a:t>
            </a:fld>
            <a:endParaRPr lang="en-US" dirty="0"/>
          </a:p>
        </p:txBody>
      </p:sp>
      <p:sp>
        <p:nvSpPr>
          <p:cNvPr id="4" name="Footer Placeholder 27"/>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43C6781B-41A8-4106-9235-EA262B144F76}" type="slidenum">
              <a:rPr lang="en-US"/>
              <a:pPr>
                <a:defRPr/>
              </a:pPr>
              <a:t>‹#›</a:t>
            </a:fld>
            <a:endParaRPr lang="en-US" dirty="0"/>
          </a:p>
        </p:txBody>
      </p:sp>
    </p:spTree>
    <p:extLst>
      <p:ext uri="{BB962C8B-B14F-4D97-AF65-F5344CB8AC3E}">
        <p14:creationId xmlns:p14="http://schemas.microsoft.com/office/powerpoint/2010/main" val="673614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2"/>
          <p:cNvSpPr>
            <a:spLocks noGrp="1"/>
          </p:cNvSpPr>
          <p:nvPr>
            <p:ph type="dt" sz="half" idx="10"/>
          </p:nvPr>
        </p:nvSpPr>
        <p:spPr/>
        <p:txBody>
          <a:bodyPr/>
          <a:lstStyle>
            <a:lvl1pPr>
              <a:defRPr/>
            </a:lvl1pPr>
          </a:lstStyle>
          <a:p>
            <a:pPr>
              <a:defRPr/>
            </a:pPr>
            <a:fld id="{687012B3-37E3-4414-80A5-4A2FD7B72689}" type="datetimeFigureOut">
              <a:rPr lang="en-US"/>
              <a:pPr>
                <a:defRPr/>
              </a:pPr>
              <a:t>2/12/2017</a:t>
            </a:fld>
            <a:endParaRPr lang="en-US" dirty="0"/>
          </a:p>
        </p:txBody>
      </p:sp>
      <p:sp>
        <p:nvSpPr>
          <p:cNvPr id="3" name="Footer Placeholder 23"/>
          <p:cNvSpPr>
            <a:spLocks noGrp="1"/>
          </p:cNvSpPr>
          <p:nvPr>
            <p:ph type="ftr" sz="quarter" idx="11"/>
          </p:nvPr>
        </p:nvSpPr>
        <p:spPr/>
        <p:txBody>
          <a:bodyPr/>
          <a:lstStyle>
            <a:lvl1pPr>
              <a:defRPr/>
            </a:lvl1pPr>
          </a:lstStyle>
          <a:p>
            <a:pPr>
              <a:defRPr/>
            </a:pPr>
            <a:endParaRPr lang="en-US"/>
          </a:p>
        </p:txBody>
      </p:sp>
      <p:sp>
        <p:nvSpPr>
          <p:cNvPr id="4" name="Slide Number Placeholder 6"/>
          <p:cNvSpPr>
            <a:spLocks noGrp="1"/>
          </p:cNvSpPr>
          <p:nvPr>
            <p:ph type="sldNum" sz="quarter" idx="12"/>
          </p:nvPr>
        </p:nvSpPr>
        <p:spPr/>
        <p:txBody>
          <a:bodyPr/>
          <a:lstStyle>
            <a:lvl1pPr>
              <a:defRPr/>
            </a:lvl1pPr>
          </a:lstStyle>
          <a:p>
            <a:pPr>
              <a:defRPr/>
            </a:pPr>
            <a:fld id="{87F33E1E-674A-4E27-B1CF-B7AC5649BB2A}" type="slidenum">
              <a:rPr lang="en-US"/>
              <a:pPr>
                <a:defRPr/>
              </a:pPr>
              <a:t>‹#›</a:t>
            </a:fld>
            <a:endParaRPr lang="en-US" dirty="0"/>
          </a:p>
        </p:txBody>
      </p:sp>
    </p:spTree>
    <p:extLst>
      <p:ext uri="{BB962C8B-B14F-4D97-AF65-F5344CB8AC3E}">
        <p14:creationId xmlns:p14="http://schemas.microsoft.com/office/powerpoint/2010/main" val="2653833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12" name="Title 11"/>
          <p:cNvSpPr>
            <a:spLocks noGrp="1"/>
          </p:cNvSpPr>
          <p:nvPr>
            <p:ph type="title"/>
          </p:nvPr>
        </p:nvSpPr>
        <p:spPr>
          <a:xfrm>
            <a:off x="457200" y="5486400"/>
            <a:ext cx="8458200" cy="520700"/>
          </a:xfrm>
        </p:spPr>
        <p:txBody>
          <a:bodyPr/>
          <a:lstStyle>
            <a:lvl1pPr algn="l">
              <a:buNone/>
              <a:defRPr sz="2000" b="1"/>
            </a:lvl1pPr>
          </a:lstStyle>
          <a:p>
            <a:r>
              <a:rPr lang="en-US"/>
              <a:t>Click to edit Master title style</a:t>
            </a:r>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24"/>
          <p:cNvSpPr>
            <a:spLocks noGrp="1"/>
          </p:cNvSpPr>
          <p:nvPr>
            <p:ph type="dt" sz="half" idx="10"/>
          </p:nvPr>
        </p:nvSpPr>
        <p:spPr/>
        <p:txBody>
          <a:bodyPr/>
          <a:lstStyle>
            <a:lvl1pPr>
              <a:defRPr/>
            </a:lvl1pPr>
          </a:lstStyle>
          <a:p>
            <a:pPr>
              <a:defRPr/>
            </a:pPr>
            <a:fld id="{C67E2F5E-F34A-4AE3-9640-9BEAFFF79D0F}" type="datetimeFigureOut">
              <a:rPr lang="en-US"/>
              <a:pPr>
                <a:defRPr/>
              </a:pPr>
              <a:t>2/12/2017</a:t>
            </a:fld>
            <a:endParaRPr lang="en-US" dirty="0"/>
          </a:p>
        </p:txBody>
      </p:sp>
      <p:sp>
        <p:nvSpPr>
          <p:cNvPr id="7" name="Footer Placeholder 28"/>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006F71D0-3C5C-409F-A250-F2DEBD35A3AE}" type="slidenum">
              <a:rPr lang="en-US"/>
              <a:pPr>
                <a:defRPr/>
              </a:pPr>
              <a:t>‹#›</a:t>
            </a:fld>
            <a:endParaRPr lang="en-US" dirty="0"/>
          </a:p>
        </p:txBody>
      </p:sp>
    </p:spTree>
    <p:extLst>
      <p:ext uri="{BB962C8B-B14F-4D97-AF65-F5344CB8AC3E}">
        <p14:creationId xmlns:p14="http://schemas.microsoft.com/office/powerpoint/2010/main" val="2610353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en-US" noProof="0" dirty="0"/>
              <a:t>Click icon to add picture</a:t>
            </a:r>
          </a:p>
        </p:txBody>
      </p:sp>
      <p:sp>
        <p:nvSpPr>
          <p:cNvPr id="17" name="Title 16"/>
          <p:cNvSpPr>
            <a:spLocks noGrp="1"/>
          </p:cNvSpPr>
          <p:nvPr>
            <p:ph type="title"/>
          </p:nvPr>
        </p:nvSpPr>
        <p:spPr>
          <a:xfrm>
            <a:off x="381000" y="4993760"/>
            <a:ext cx="5867400" cy="522288"/>
          </a:xfrm>
        </p:spPr>
        <p:txBody>
          <a:bodyPr/>
          <a:lstStyle>
            <a:lvl1pPr algn="l">
              <a:buNone/>
              <a:defRPr sz="2000" b="1"/>
            </a:lvl1pPr>
          </a:lstStyle>
          <a:p>
            <a:r>
              <a:rPr lang="en-US"/>
              <a:t>Click to edit Master title style</a:t>
            </a:r>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en-US"/>
              <a:t>Click to edit Master text styles</a:t>
            </a:r>
          </a:p>
        </p:txBody>
      </p:sp>
      <p:sp>
        <p:nvSpPr>
          <p:cNvPr id="5" name="Date Placeholder 6"/>
          <p:cNvSpPr>
            <a:spLocks noGrp="1"/>
          </p:cNvSpPr>
          <p:nvPr>
            <p:ph type="dt" sz="half" idx="10"/>
          </p:nvPr>
        </p:nvSpPr>
        <p:spPr/>
        <p:txBody>
          <a:bodyPr/>
          <a:lstStyle>
            <a:lvl1pPr>
              <a:defRPr/>
            </a:lvl1pPr>
          </a:lstStyle>
          <a:p>
            <a:pPr>
              <a:defRPr/>
            </a:pPr>
            <a:fld id="{1EE2B79F-5E89-4625-9EBB-F84E4CE25F59}" type="datetimeFigureOut">
              <a:rPr lang="en-US"/>
              <a:pPr>
                <a:defRPr/>
              </a:pPr>
              <a:t>2/12/2017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30"/>
          <p:cNvSpPr>
            <a:spLocks noGrp="1"/>
          </p:cNvSpPr>
          <p:nvPr>
            <p:ph type="sldNum" sz="quarter" idx="12"/>
          </p:nvPr>
        </p:nvSpPr>
        <p:spPr/>
        <p:txBody>
          <a:bodyPr/>
          <a:lstStyle>
            <a:lvl1pPr>
              <a:defRPr/>
            </a:lvl1pPr>
          </a:lstStyle>
          <a:p>
            <a:pPr>
              <a:defRPr/>
            </a:pPr>
            <a:fld id="{D6865544-E6BE-4796-8BA2-A1E2EC0E5699}" type="slidenum">
              <a:rPr lang="en-US"/>
              <a:pPr>
                <a:defRPr/>
              </a:pPr>
              <a:t>‹#›</a:t>
            </a:fld>
            <a:endParaRPr lang="en-US" dirty="0"/>
          </a:p>
        </p:txBody>
      </p:sp>
    </p:spTree>
    <p:extLst>
      <p:ext uri="{BB962C8B-B14F-4D97-AF65-F5344CB8AC3E}">
        <p14:creationId xmlns:p14="http://schemas.microsoft.com/office/powerpoint/2010/main" val="4176450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0"/>
          <p:cNvSpPr>
            <a:spLocks noGrp="1"/>
          </p:cNvSpPr>
          <p:nvPr>
            <p:ph type="dt" sz="half" idx="10"/>
          </p:nvPr>
        </p:nvSpPr>
        <p:spPr/>
        <p:txBody>
          <a:bodyPr/>
          <a:lstStyle>
            <a:lvl1pPr>
              <a:defRPr/>
            </a:lvl1pPr>
          </a:lstStyle>
          <a:p>
            <a:pPr>
              <a:defRPr/>
            </a:pPr>
            <a:fld id="{C4F939E9-2402-4F1B-AE54-74F25A72B07B}" type="datetimeFigureOut">
              <a:rPr lang="en-US"/>
              <a:pPr>
                <a:defRPr/>
              </a:pPr>
              <a:t>2/12/2017</a:t>
            </a:fld>
            <a:endParaRPr lang="en-US" dirty="0"/>
          </a:p>
        </p:txBody>
      </p:sp>
      <p:sp>
        <p:nvSpPr>
          <p:cNvPr id="5" name="Footer Placeholder 2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D0F2CAED-4040-421D-B118-8161B2B02310}" type="slidenum">
              <a:rPr lang="en-US"/>
              <a:pPr>
                <a:defRPr/>
              </a:pPr>
              <a:t>‹#›</a:t>
            </a:fld>
            <a:endParaRPr lang="en-US" dirty="0"/>
          </a:p>
        </p:txBody>
      </p:sp>
    </p:spTree>
    <p:extLst>
      <p:ext uri="{BB962C8B-B14F-4D97-AF65-F5344CB8AC3E}">
        <p14:creationId xmlns:p14="http://schemas.microsoft.com/office/powerpoint/2010/main" val="1317800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549276"/>
            <a:ext cx="6248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7BCBBB8-4768-4EF0-B889-76EE1EF2B5F0}" type="datetimeFigureOut">
              <a:rPr lang="en-US"/>
              <a:pPr>
                <a:defRPr/>
              </a:pPr>
              <a:t>2/12/2017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844D129-9CF0-427A-84D2-3315A2369F69}" type="slidenum">
              <a:rPr lang="en-US"/>
              <a:pPr>
                <a:defRPr/>
              </a:pPr>
              <a:t>‹#›</a:t>
            </a:fld>
            <a:endParaRPr lang="en-US" dirty="0"/>
          </a:p>
        </p:txBody>
      </p:sp>
    </p:spTree>
    <p:extLst>
      <p:ext uri="{BB962C8B-B14F-4D97-AF65-F5344CB8AC3E}">
        <p14:creationId xmlns:p14="http://schemas.microsoft.com/office/powerpoint/2010/main" val="1850860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1029" name="Text Placeholder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fontAlgn="auto" latinLnBrk="0" hangingPunct="1">
              <a:spcBef>
                <a:spcPts val="0"/>
              </a:spcBef>
              <a:spcAft>
                <a:spcPts val="0"/>
              </a:spcAft>
              <a:defRPr kumimoji="0" sz="1200">
                <a:solidFill>
                  <a:schemeClr val="accent1">
                    <a:shade val="75000"/>
                  </a:schemeClr>
                </a:solidFill>
                <a:latin typeface="+mn-lt"/>
                <a:cs typeface="+mn-cs"/>
              </a:defRPr>
            </a:lvl1pPr>
          </a:lstStyle>
          <a:p>
            <a:pPr>
              <a:defRPr/>
            </a:pPr>
            <a:fld id="{27B1C8AA-82EB-4D64-9B9A-1675AC3CF3E3}" type="datetimeFigureOut">
              <a:rPr lang="en-US"/>
              <a:pPr>
                <a:defRPr/>
              </a:pPr>
              <a:t>2/12/2017</a:t>
            </a:fld>
            <a:endParaRPr lang="en-US" dirty="0"/>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fontAlgn="auto" latinLnBrk="0" hangingPunct="1">
              <a:spcBef>
                <a:spcPts val="0"/>
              </a:spcBef>
              <a:spcAft>
                <a:spcPts val="0"/>
              </a:spcAft>
              <a:defRPr kumimoji="0" sz="1200">
                <a:solidFill>
                  <a:schemeClr val="accent1">
                    <a:shade val="75000"/>
                  </a:schemeClr>
                </a:solidFill>
                <a:latin typeface="+mn-lt"/>
                <a:cs typeface="+mn-cs"/>
              </a:defRPr>
            </a:lvl1pPr>
          </a:lstStyle>
          <a:p>
            <a:pPr>
              <a:defRPr/>
            </a:pPr>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fontAlgn="auto" latinLnBrk="0" hangingPunct="1">
              <a:spcBef>
                <a:spcPts val="0"/>
              </a:spcBef>
              <a:spcAft>
                <a:spcPts val="0"/>
              </a:spcAft>
              <a:defRPr kumimoji="0" sz="1200">
                <a:solidFill>
                  <a:schemeClr val="accent1">
                    <a:shade val="75000"/>
                  </a:schemeClr>
                </a:solidFill>
                <a:latin typeface="+mn-lt"/>
                <a:cs typeface="+mn-cs"/>
              </a:defRPr>
            </a:lvl1pPr>
          </a:lstStyle>
          <a:p>
            <a:pPr>
              <a:defRPr/>
            </a:pPr>
            <a:fld id="{578253EC-EBEC-4C79-AD60-903E01DB3EEE}" type="slidenum">
              <a:rPr lang="en-US"/>
              <a:pPr>
                <a:defRPr/>
              </a:pPr>
              <a:t>‹#›</a:t>
            </a:fld>
            <a:endParaRPr lang="en-US" dirty="0"/>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lang="en-US"/>
              <a:t>Click to edit Master title style</a:t>
            </a:r>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796" r:id="rId4"/>
    <p:sldLayoutId id="2147483800" r:id="rId5"/>
    <p:sldLayoutId id="2147483795" r:id="rId6"/>
    <p:sldLayoutId id="2147483801" r:id="rId7"/>
    <p:sldLayoutId id="2147483802" r:id="rId8"/>
    <p:sldLayoutId id="2147483803" r:id="rId9"/>
    <p:sldLayoutId id="2147483794" r:id="rId10"/>
    <p:sldLayoutId id="2147483804" r:id="rId11"/>
  </p:sldLayoutIdLst>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wiki.chemprime.chemeddl.org/index.php/File:Molecular_Interpretation_of_Vapor_Pressure_.jpg"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612" y="311150"/>
            <a:ext cx="8686801" cy="838200"/>
          </a:xfrm>
        </p:spPr>
        <p:txBody>
          <a:bodyPr>
            <a:normAutofit/>
          </a:bodyPr>
          <a:lstStyle/>
          <a:p>
            <a:pPr>
              <a:defRPr/>
            </a:pPr>
            <a:r>
              <a:rPr lang="en-US" sz="4800" dirty="0"/>
              <a:t>Do now	</a:t>
            </a:r>
          </a:p>
        </p:txBody>
      </p:sp>
      <p:sp>
        <p:nvSpPr>
          <p:cNvPr id="24579" name="Content Placeholder 2"/>
          <p:cNvSpPr>
            <a:spLocks noGrp="1"/>
          </p:cNvSpPr>
          <p:nvPr>
            <p:ph idx="1"/>
          </p:nvPr>
        </p:nvSpPr>
        <p:spPr>
          <a:xfrm>
            <a:off x="304800" y="1295400"/>
            <a:ext cx="8534400" cy="5257800"/>
          </a:xfrm>
        </p:spPr>
        <p:txBody>
          <a:bodyPr/>
          <a:lstStyle/>
          <a:p>
            <a:r>
              <a:rPr lang="en-US" dirty="0"/>
              <a:t>Turn in Phases of Matter homework from Thursday.</a:t>
            </a:r>
          </a:p>
          <a:p>
            <a:r>
              <a:rPr lang="en-US" dirty="0"/>
              <a:t>Pick up the notes.</a:t>
            </a:r>
          </a:p>
          <a:p>
            <a:r>
              <a:rPr lang="en-US" dirty="0" err="1"/>
              <a:t>Chillin</a:t>
            </a:r>
            <a:r>
              <a:rPr lang="en-US" dirty="0"/>
              <a:t>’ Out lab is due Wednesday.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hangingPunct="1">
              <a:defRPr/>
            </a:pPr>
            <a:r>
              <a:rPr lang="en-US" sz="4400" dirty="0"/>
              <a:t>Water – a special case</a:t>
            </a:r>
          </a:p>
        </p:txBody>
      </p:sp>
      <p:sp>
        <p:nvSpPr>
          <p:cNvPr id="30723" name="Content Placeholder 2"/>
          <p:cNvSpPr>
            <a:spLocks noGrp="1"/>
          </p:cNvSpPr>
          <p:nvPr>
            <p:ph idx="1"/>
          </p:nvPr>
        </p:nvSpPr>
        <p:spPr/>
        <p:txBody>
          <a:bodyPr/>
          <a:lstStyle/>
          <a:p>
            <a:r>
              <a:rPr lang="en-US" sz="2800" dirty="0"/>
              <a:t>Water’s unique properties are a result of </a:t>
            </a:r>
            <a:r>
              <a:rPr lang="en-US" sz="2800" b="1" dirty="0">
                <a:solidFill>
                  <a:srgbClr val="FF0000"/>
                </a:solidFill>
              </a:rPr>
              <a:t>hydrogen bonding</a:t>
            </a:r>
            <a:r>
              <a:rPr lang="en-US" sz="2800" dirty="0"/>
              <a:t>.</a:t>
            </a:r>
          </a:p>
          <a:p>
            <a:pPr marL="0" indent="0">
              <a:buNone/>
            </a:pPr>
            <a:endParaRPr lang="en-US" u="sng" dirty="0"/>
          </a:p>
        </p:txBody>
      </p:sp>
      <p:pic>
        <p:nvPicPr>
          <p:cNvPr id="3" name="Picture 2"/>
          <p:cNvPicPr>
            <a:picLocks noChangeAspect="1"/>
          </p:cNvPicPr>
          <p:nvPr/>
        </p:nvPicPr>
        <p:blipFill>
          <a:blip r:embed="rId2"/>
          <a:stretch>
            <a:fillRect/>
          </a:stretch>
        </p:blipFill>
        <p:spPr>
          <a:xfrm>
            <a:off x="2743200" y="2643755"/>
            <a:ext cx="3371850" cy="372217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hangingPunct="1">
              <a:defRPr/>
            </a:pPr>
            <a:r>
              <a:rPr lang="en-US" sz="4400" dirty="0"/>
              <a:t>Water – a special case</a:t>
            </a:r>
          </a:p>
        </p:txBody>
      </p:sp>
      <p:sp>
        <p:nvSpPr>
          <p:cNvPr id="30723" name="Content Placeholder 2"/>
          <p:cNvSpPr>
            <a:spLocks noGrp="1"/>
          </p:cNvSpPr>
          <p:nvPr>
            <p:ph idx="1"/>
          </p:nvPr>
        </p:nvSpPr>
        <p:spPr/>
        <p:txBody>
          <a:bodyPr/>
          <a:lstStyle/>
          <a:p>
            <a:pPr marL="0" indent="0">
              <a:buNone/>
            </a:pPr>
            <a:r>
              <a:rPr lang="en-US" b="1" u="sng" dirty="0"/>
              <a:t>Phases of Water:</a:t>
            </a:r>
            <a:endParaRPr lang="en-US" b="1" dirty="0"/>
          </a:p>
          <a:p>
            <a:r>
              <a:rPr lang="en-US" sz="2800" b="1" dirty="0">
                <a:solidFill>
                  <a:srgbClr val="FF0000"/>
                </a:solidFill>
              </a:rPr>
              <a:t>Solid</a:t>
            </a:r>
            <a:r>
              <a:rPr lang="en-US" sz="2800" dirty="0"/>
              <a:t>:  Each hydrogen is bonded to four other water molecules in a open crystalline shape. </a:t>
            </a:r>
          </a:p>
          <a:p>
            <a:r>
              <a:rPr lang="en-US" sz="2800" b="1" dirty="0">
                <a:solidFill>
                  <a:srgbClr val="FF0000"/>
                </a:solidFill>
              </a:rPr>
              <a:t>Liquid</a:t>
            </a:r>
            <a:r>
              <a:rPr lang="en-US" sz="2800" dirty="0"/>
              <a:t>:  The solid crystal lattice collapses;  the liquid molecules </a:t>
            </a:r>
            <a:r>
              <a:rPr lang="en-US" sz="2800" b="1" dirty="0">
                <a:solidFill>
                  <a:srgbClr val="FF0000"/>
                </a:solidFill>
              </a:rPr>
              <a:t>flow closer </a:t>
            </a:r>
            <a:r>
              <a:rPr lang="en-US" sz="2800" dirty="0"/>
              <a:t>to each other and the liquid is </a:t>
            </a:r>
            <a:r>
              <a:rPr lang="en-US" sz="2800" b="1" dirty="0">
                <a:solidFill>
                  <a:srgbClr val="FF0000"/>
                </a:solidFill>
              </a:rPr>
              <a:t>more dense </a:t>
            </a:r>
            <a:r>
              <a:rPr lang="en-US" sz="2800" dirty="0"/>
              <a:t>than ice as a result.  Ice floats!</a:t>
            </a:r>
          </a:p>
        </p:txBody>
      </p:sp>
    </p:spTree>
    <p:extLst>
      <p:ext uri="{BB962C8B-B14F-4D97-AF65-F5344CB8AC3E}">
        <p14:creationId xmlns:p14="http://schemas.microsoft.com/office/powerpoint/2010/main" val="4205621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0723">
                                            <p:txEl>
                                              <p:pRg st="1" end="1"/>
                                            </p:txEl>
                                          </p:spTgt>
                                        </p:tgtEl>
                                        <p:attrNameLst>
                                          <p:attrName>style.visibility</p:attrName>
                                        </p:attrNameLst>
                                      </p:cBhvr>
                                      <p:to>
                                        <p:strVal val="visible"/>
                                      </p:to>
                                    </p:set>
                                    <p:animEffect transition="in" filter="wipe(down)">
                                      <p:cBhvr>
                                        <p:cTn id="7" dur="500"/>
                                        <p:tgtEl>
                                          <p:spTgt spid="3072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0723">
                                            <p:txEl>
                                              <p:pRg st="2" end="2"/>
                                            </p:txEl>
                                          </p:spTgt>
                                        </p:tgtEl>
                                        <p:attrNameLst>
                                          <p:attrName>style.visibility</p:attrName>
                                        </p:attrNameLst>
                                      </p:cBhvr>
                                      <p:to>
                                        <p:strVal val="visible"/>
                                      </p:to>
                                    </p:set>
                                    <p:animEffect transition="in" filter="wipe(down)">
                                      <p:cBhvr>
                                        <p:cTn id="12" dur="500"/>
                                        <p:tgtEl>
                                          <p:spTgt spid="307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hangingPunct="1">
              <a:defRPr/>
            </a:pPr>
            <a:r>
              <a:rPr lang="en-US" sz="4400" dirty="0"/>
              <a:t>Solid AND LIQUID water</a:t>
            </a:r>
          </a:p>
        </p:txBody>
      </p:sp>
      <p:sp>
        <p:nvSpPr>
          <p:cNvPr id="5" name="Rectangle 1"/>
          <p:cNvSpPr>
            <a:spLocks noGrp="1" noChangeArrowheads="1"/>
          </p:cNvSpPr>
          <p:nvPr>
            <p:ph idx="1"/>
          </p:nvPr>
        </p:nvSpPr>
        <p:spPr bwMode="auto">
          <a:xfrm>
            <a:off x="381000" y="4128701"/>
            <a:ext cx="3536897" cy="923330"/>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marL="0" indent="0" algn="ctr">
              <a:spcBef>
                <a:spcPct val="0"/>
              </a:spcBef>
              <a:buClrTx/>
              <a:buSzTx/>
              <a:buNone/>
            </a:pPr>
            <a:endParaRPr lang="en-US" altLang="en-US" sz="1800" dirty="0">
              <a:solidFill>
                <a:schemeClr val="tx1"/>
              </a:solidFill>
              <a:latin typeface="Times New Roman" panose="02020603050405020304" pitchFamily="18" charset="0"/>
              <a:ea typeface="Cambria" panose="02040503050406030204" pitchFamily="18" charset="0"/>
              <a:cs typeface="Times New Roman" panose="02020603050405020304" pitchFamily="18" charset="0"/>
            </a:endParaRPr>
          </a:p>
          <a:p>
            <a:pPr marL="0" indent="0" algn="ctr">
              <a:spcBef>
                <a:spcPct val="0"/>
              </a:spcBef>
              <a:buClrTx/>
              <a:buSzTx/>
              <a:buNone/>
            </a:pPr>
            <a:r>
              <a:rPr lang="en-US" altLang="en-US" sz="1800" dirty="0">
                <a:solidFill>
                  <a:schemeClr val="tx1"/>
                </a:solidFill>
                <a:latin typeface="Times New Roman" panose="02020603050405020304" pitchFamily="18" charset="0"/>
                <a:ea typeface="Cambria" panose="02040503050406030204" pitchFamily="18" charset="0"/>
                <a:cs typeface="Times New Roman" panose="02020603050405020304" pitchFamily="18" charset="0"/>
              </a:rPr>
              <a:t>A. Solid water’s open structure</a:t>
            </a:r>
            <a:endParaRPr lang="en-US" altLang="en-US"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9" name="Picture 8"/>
          <p:cNvPicPr/>
          <p:nvPr/>
        </p:nvPicPr>
        <p:blipFill>
          <a:blip r:embed="rId2"/>
          <a:stretch>
            <a:fillRect/>
          </a:stretch>
        </p:blipFill>
        <p:spPr>
          <a:xfrm>
            <a:off x="381000" y="2136140"/>
            <a:ext cx="3536897" cy="2131060"/>
          </a:xfrm>
          <a:prstGeom prst="rect">
            <a:avLst/>
          </a:prstGeom>
        </p:spPr>
      </p:pic>
      <p:pic>
        <p:nvPicPr>
          <p:cNvPr id="10" name="Picture 9"/>
          <p:cNvPicPr/>
          <p:nvPr/>
        </p:nvPicPr>
        <p:blipFill>
          <a:blip r:embed="rId3"/>
          <a:stretch>
            <a:fillRect/>
          </a:stretch>
        </p:blipFill>
        <p:spPr>
          <a:xfrm>
            <a:off x="4800600" y="1524000"/>
            <a:ext cx="3598101" cy="3742108"/>
          </a:xfrm>
          <a:prstGeom prst="rect">
            <a:avLst/>
          </a:prstGeom>
        </p:spPr>
      </p:pic>
      <p:sp>
        <p:nvSpPr>
          <p:cNvPr id="6" name="Rectangle 5"/>
          <p:cNvSpPr/>
          <p:nvPr/>
        </p:nvSpPr>
        <p:spPr>
          <a:xfrm>
            <a:off x="4800600" y="5257800"/>
            <a:ext cx="3598101" cy="677108"/>
          </a:xfrm>
          <a:prstGeom prst="rect">
            <a:avLst/>
          </a:prstGeom>
          <a:solidFill>
            <a:schemeClr val="bg1"/>
          </a:solidFill>
        </p:spPr>
        <p:txBody>
          <a:bodyPr wrap="none">
            <a:spAutoFit/>
          </a:bodyPr>
          <a:lstStyle/>
          <a:p>
            <a:pPr marR="0" lvl="0">
              <a:spcBef>
                <a:spcPts val="0"/>
              </a:spcBef>
              <a:spcAft>
                <a:spcPts val="0"/>
              </a:spcAft>
            </a:pPr>
            <a:endParaRPr lang="en-US" dirty="0">
              <a:latin typeface="Times New Roman" panose="02020603050405020304" pitchFamily="18" charset="0"/>
              <a:ea typeface="Cambria" panose="02040503050406030204" pitchFamily="18" charset="0"/>
            </a:endParaRPr>
          </a:p>
          <a:p>
            <a:pPr marR="0" lvl="0">
              <a:spcBef>
                <a:spcPts val="0"/>
              </a:spcBef>
              <a:spcAft>
                <a:spcPts val="0"/>
              </a:spcAft>
            </a:pPr>
            <a:r>
              <a:rPr lang="en-US" dirty="0">
                <a:latin typeface="Times New Roman" panose="02020603050405020304" pitchFamily="18" charset="0"/>
                <a:ea typeface="Cambria" panose="02040503050406030204" pitchFamily="18" charset="0"/>
              </a:rPr>
              <a:t>B. Liquid water’s collapsed structure</a:t>
            </a:r>
            <a:endParaRPr lang="en-US" sz="2000" dirty="0">
              <a:effectLst/>
              <a:latin typeface="Times New Roman" panose="02020603050405020304" pitchFamily="18" charset="0"/>
              <a:ea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hangingPunct="1">
              <a:defRPr/>
            </a:pPr>
            <a:r>
              <a:rPr lang="en-US" sz="4400" dirty="0"/>
              <a:t>Water – a special case</a:t>
            </a:r>
          </a:p>
        </p:txBody>
      </p:sp>
      <p:sp>
        <p:nvSpPr>
          <p:cNvPr id="30723" name="Content Placeholder 2"/>
          <p:cNvSpPr>
            <a:spLocks noGrp="1"/>
          </p:cNvSpPr>
          <p:nvPr>
            <p:ph idx="1"/>
          </p:nvPr>
        </p:nvSpPr>
        <p:spPr/>
        <p:txBody>
          <a:bodyPr/>
          <a:lstStyle/>
          <a:p>
            <a:pPr marL="0" indent="0">
              <a:buNone/>
            </a:pPr>
            <a:r>
              <a:rPr lang="en-US" b="1" u="sng" dirty="0"/>
              <a:t>Surface Tension:</a:t>
            </a:r>
            <a:endParaRPr lang="en-US" b="1" dirty="0"/>
          </a:p>
          <a:p>
            <a:r>
              <a:rPr lang="en-US" dirty="0"/>
              <a:t>Particles in the interior of the liquid are subjected to attractive forces in </a:t>
            </a:r>
            <a:r>
              <a:rPr lang="en-US" b="1" dirty="0">
                <a:solidFill>
                  <a:srgbClr val="FF0000"/>
                </a:solidFill>
              </a:rPr>
              <a:t>all directions</a:t>
            </a:r>
            <a:r>
              <a:rPr lang="en-US" dirty="0"/>
              <a:t>.  </a:t>
            </a:r>
          </a:p>
          <a:p>
            <a:r>
              <a:rPr lang="en-US" dirty="0"/>
              <a:t>Molecules at the surface have a new inward attraction that results in surface tension.  Liquids form </a:t>
            </a:r>
            <a:r>
              <a:rPr lang="en-US" b="1" dirty="0">
                <a:solidFill>
                  <a:srgbClr val="FF0000"/>
                </a:solidFill>
              </a:rPr>
              <a:t>spheres</a:t>
            </a:r>
            <a:r>
              <a:rPr lang="en-US" dirty="0"/>
              <a:t> when dropped because spheres have the least amount of surface area.</a:t>
            </a:r>
          </a:p>
        </p:txBody>
      </p:sp>
    </p:spTree>
    <p:extLst>
      <p:ext uri="{BB962C8B-B14F-4D97-AF65-F5344CB8AC3E}">
        <p14:creationId xmlns:p14="http://schemas.microsoft.com/office/powerpoint/2010/main" val="1692596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0723">
                                            <p:txEl>
                                              <p:pRg st="1" end="1"/>
                                            </p:txEl>
                                          </p:spTgt>
                                        </p:tgtEl>
                                        <p:attrNameLst>
                                          <p:attrName>style.visibility</p:attrName>
                                        </p:attrNameLst>
                                      </p:cBhvr>
                                      <p:to>
                                        <p:strVal val="visible"/>
                                      </p:to>
                                    </p:set>
                                    <p:animEffect transition="in" filter="wipe(down)">
                                      <p:cBhvr>
                                        <p:cTn id="7" dur="500"/>
                                        <p:tgtEl>
                                          <p:spTgt spid="3072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0723">
                                            <p:txEl>
                                              <p:pRg st="2" end="2"/>
                                            </p:txEl>
                                          </p:spTgt>
                                        </p:tgtEl>
                                        <p:attrNameLst>
                                          <p:attrName>style.visibility</p:attrName>
                                        </p:attrNameLst>
                                      </p:cBhvr>
                                      <p:to>
                                        <p:strVal val="visible"/>
                                      </p:to>
                                    </p:set>
                                    <p:animEffect transition="in" filter="wipe(down)">
                                      <p:cBhvr>
                                        <p:cTn id="12" dur="500"/>
                                        <p:tgtEl>
                                          <p:spTgt spid="307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hangingPunct="1">
              <a:defRPr/>
            </a:pPr>
            <a:r>
              <a:rPr lang="en-US" sz="4400" dirty="0"/>
              <a:t>Water – a special case</a:t>
            </a:r>
          </a:p>
        </p:txBody>
      </p:sp>
      <p:sp>
        <p:nvSpPr>
          <p:cNvPr id="30723" name="Content Placeholder 2"/>
          <p:cNvSpPr>
            <a:spLocks noGrp="1"/>
          </p:cNvSpPr>
          <p:nvPr>
            <p:ph idx="1"/>
          </p:nvPr>
        </p:nvSpPr>
        <p:spPr/>
        <p:txBody>
          <a:bodyPr/>
          <a:lstStyle/>
          <a:p>
            <a:pPr marL="0" indent="0">
              <a:buNone/>
            </a:pPr>
            <a:r>
              <a:rPr lang="en-US" b="1" u="sng" dirty="0"/>
              <a:t>Capillary Rise (action):</a:t>
            </a:r>
            <a:endParaRPr lang="en-US" b="1" dirty="0"/>
          </a:p>
          <a:p>
            <a:pPr marL="461963" indent="-461963"/>
            <a:r>
              <a:rPr lang="en-US" dirty="0"/>
              <a:t>This is the rise of a liquid in a tube of small diameter.  An attractive force, </a:t>
            </a:r>
            <a:r>
              <a:rPr lang="en-US" b="1" dirty="0">
                <a:solidFill>
                  <a:srgbClr val="FF0000"/>
                </a:solidFill>
              </a:rPr>
              <a:t>adhesion,</a:t>
            </a:r>
            <a:r>
              <a:rPr lang="en-US" dirty="0"/>
              <a:t> between the tube wall and the liquid will cause the liquid to rise.  </a:t>
            </a:r>
          </a:p>
          <a:p>
            <a:pPr marL="461963" indent="-461963"/>
            <a:r>
              <a:rPr lang="en-US" dirty="0"/>
              <a:t>The same process is the reason why water is taken up by a paper towel.</a:t>
            </a:r>
          </a:p>
        </p:txBody>
      </p:sp>
    </p:spTree>
    <p:extLst>
      <p:ext uri="{BB962C8B-B14F-4D97-AF65-F5344CB8AC3E}">
        <p14:creationId xmlns:p14="http://schemas.microsoft.com/office/powerpoint/2010/main" val="2504325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0723">
                                            <p:txEl>
                                              <p:pRg st="1" end="1"/>
                                            </p:txEl>
                                          </p:spTgt>
                                        </p:tgtEl>
                                        <p:attrNameLst>
                                          <p:attrName>style.visibility</p:attrName>
                                        </p:attrNameLst>
                                      </p:cBhvr>
                                      <p:to>
                                        <p:strVal val="visible"/>
                                      </p:to>
                                    </p:set>
                                    <p:animEffect transition="in" filter="wipe(down)">
                                      <p:cBhvr>
                                        <p:cTn id="7" dur="500"/>
                                        <p:tgtEl>
                                          <p:spTgt spid="3072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0723">
                                            <p:txEl>
                                              <p:pRg st="2" end="2"/>
                                            </p:txEl>
                                          </p:spTgt>
                                        </p:tgtEl>
                                        <p:attrNameLst>
                                          <p:attrName>style.visibility</p:attrName>
                                        </p:attrNameLst>
                                      </p:cBhvr>
                                      <p:to>
                                        <p:strVal val="visible"/>
                                      </p:to>
                                    </p:set>
                                    <p:animEffect transition="in" filter="wipe(down)">
                                      <p:cBhvr>
                                        <p:cTn id="12" dur="500"/>
                                        <p:tgtEl>
                                          <p:spTgt spid="307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4400" dirty="0"/>
              <a:t>Capillary action</a:t>
            </a:r>
          </a:p>
        </p:txBody>
      </p:sp>
      <p:pic>
        <p:nvPicPr>
          <p:cNvPr id="35843" name="Picture 2" descr="http://www.pharmainfo.net/files/images/stories/article_images/Capillary_action_a%20wetting_non_wetting_liquid%2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05000" y="1371600"/>
            <a:ext cx="5641975" cy="5029200"/>
          </a:xfr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Boiling points of various liquids</a:t>
            </a:r>
          </a:p>
        </p:txBody>
      </p:sp>
      <p:sp>
        <p:nvSpPr>
          <p:cNvPr id="32771" name="Content Placeholder 2"/>
          <p:cNvSpPr>
            <a:spLocks noGrp="1"/>
          </p:cNvSpPr>
          <p:nvPr>
            <p:ph idx="1"/>
          </p:nvPr>
        </p:nvSpPr>
        <p:spPr>
          <a:xfrm>
            <a:off x="0" y="1554163"/>
            <a:ext cx="9144000" cy="4525962"/>
          </a:xfrm>
        </p:spPr>
        <p:txBody>
          <a:bodyPr/>
          <a:lstStyle/>
          <a:p>
            <a:pPr eaLnBrk="1" hangingPunct="1">
              <a:tabLst>
                <a:tab pos="4121150" algn="l"/>
                <a:tab pos="6400800" algn="l"/>
              </a:tabLst>
            </a:pPr>
            <a:r>
              <a:rPr lang="en-US" dirty="0"/>
              <a:t>Diethyl ether	34.6°C	74.12g/mol</a:t>
            </a:r>
          </a:p>
          <a:p>
            <a:pPr eaLnBrk="1" hangingPunct="1">
              <a:tabLst>
                <a:tab pos="4121150" algn="l"/>
                <a:tab pos="6400800" algn="l"/>
              </a:tabLst>
            </a:pPr>
            <a:r>
              <a:rPr lang="en-US" dirty="0"/>
              <a:t>Acetone	52.6°C	58.09g/mol</a:t>
            </a:r>
          </a:p>
          <a:p>
            <a:pPr eaLnBrk="1" hangingPunct="1">
              <a:tabLst>
                <a:tab pos="4121150" algn="l"/>
                <a:tab pos="6400800" algn="l"/>
              </a:tabLst>
            </a:pPr>
            <a:r>
              <a:rPr lang="en-US" dirty="0"/>
              <a:t>Methanol	64.5°C	32.05g/mol</a:t>
            </a:r>
          </a:p>
          <a:p>
            <a:pPr eaLnBrk="1" hangingPunct="1">
              <a:tabLst>
                <a:tab pos="4121150" algn="l"/>
                <a:tab pos="6400800" algn="l"/>
              </a:tabLst>
            </a:pPr>
            <a:r>
              <a:rPr lang="en-US" dirty="0"/>
              <a:t>Ethanol	78.3°C	46.08</a:t>
            </a:r>
          </a:p>
          <a:p>
            <a:pPr eaLnBrk="1" hangingPunct="1">
              <a:tabLst>
                <a:tab pos="4121150" algn="l"/>
                <a:tab pos="6400800" algn="l"/>
              </a:tabLst>
            </a:pPr>
            <a:r>
              <a:rPr lang="en-US" b="1" dirty="0"/>
              <a:t>Water	100.0°C	18.02g/mol</a:t>
            </a:r>
          </a:p>
          <a:p>
            <a:pPr eaLnBrk="1" hangingPunct="1">
              <a:tabLst>
                <a:tab pos="4121150" algn="l"/>
                <a:tab pos="6400800" algn="l"/>
              </a:tabLst>
            </a:pPr>
            <a:r>
              <a:rPr lang="en-US" dirty="0"/>
              <a:t>Mercury	356.6°C	200.59 g/mol</a:t>
            </a:r>
          </a:p>
          <a:p>
            <a:pPr algn="ctr" eaLnBrk="1" hangingPunct="1">
              <a:buFont typeface="Wingdings 2" pitchFamily="18" charset="2"/>
              <a:buNone/>
              <a:tabLst>
                <a:tab pos="4121150" algn="l"/>
                <a:tab pos="6400800" algn="l"/>
              </a:tabLst>
            </a:pPr>
            <a:r>
              <a:rPr lang="en-US" dirty="0"/>
              <a:t>	Notice that water has an extremely high </a:t>
            </a:r>
          </a:p>
          <a:p>
            <a:pPr algn="ctr" eaLnBrk="1" hangingPunct="1">
              <a:buFont typeface="Wingdings 2" pitchFamily="18" charset="2"/>
              <a:buNone/>
              <a:tabLst>
                <a:tab pos="4121150" algn="l"/>
                <a:tab pos="6400800" algn="l"/>
              </a:tabLst>
            </a:pPr>
            <a:r>
              <a:rPr lang="en-US" dirty="0"/>
              <a:t>boiling point for its mass….</a:t>
            </a:r>
          </a:p>
          <a:p>
            <a:pPr eaLnBrk="1" hangingPunct="1">
              <a:buFont typeface="Wingdings 2" pitchFamily="18" charset="2"/>
              <a:buNone/>
              <a:tabLst>
                <a:tab pos="4121150" algn="l"/>
                <a:tab pos="6400800" algn="l"/>
              </a:tabLst>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hangingPunct="1">
              <a:defRPr/>
            </a:pPr>
            <a:r>
              <a:rPr lang="en-US" sz="4400" dirty="0"/>
              <a:t>Phase changes</a:t>
            </a:r>
          </a:p>
        </p:txBody>
      </p:sp>
      <p:sp>
        <p:nvSpPr>
          <p:cNvPr id="37891" name="Content Placeholder 2"/>
          <p:cNvSpPr>
            <a:spLocks noGrp="1"/>
          </p:cNvSpPr>
          <p:nvPr>
            <p:ph idx="1"/>
          </p:nvPr>
        </p:nvSpPr>
        <p:spPr>
          <a:xfrm>
            <a:off x="304800" y="1554163"/>
            <a:ext cx="8686800" cy="884237"/>
          </a:xfrm>
        </p:spPr>
        <p:txBody>
          <a:bodyPr/>
          <a:lstStyle/>
          <a:p>
            <a:pPr eaLnBrk="1" hangingPunct="1"/>
            <a:r>
              <a:rPr lang="en-US" dirty="0"/>
              <a:t>Liquefaction of carbon dioxide</a:t>
            </a:r>
            <a:endParaRPr lang="en-US" baseline="-25000" dirty="0"/>
          </a:p>
        </p:txBody>
      </p:sp>
      <p:pic>
        <p:nvPicPr>
          <p:cNvPr id="37892" name="Picture 2" descr="http://www.elbesbeerandwine.com/image/FinalDryIce-main_Fu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2209800"/>
            <a:ext cx="5334000" cy="376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250" y="349250"/>
            <a:ext cx="8458200" cy="520700"/>
          </a:xfrm>
        </p:spPr>
        <p:txBody>
          <a:bodyPr>
            <a:noAutofit/>
          </a:bodyPr>
          <a:lstStyle/>
          <a:p>
            <a:pPr eaLnBrk="1" hangingPunct="1">
              <a:defRPr/>
            </a:pPr>
            <a:r>
              <a:rPr lang="en-US" sz="4400" dirty="0"/>
              <a:t>Phase changes</a:t>
            </a:r>
          </a:p>
        </p:txBody>
      </p:sp>
      <p:sp>
        <p:nvSpPr>
          <p:cNvPr id="3" name="Text Placeholder 2"/>
          <p:cNvSpPr>
            <a:spLocks noGrp="1"/>
          </p:cNvSpPr>
          <p:nvPr>
            <p:ph type="body" idx="2"/>
          </p:nvPr>
        </p:nvSpPr>
        <p:spPr>
          <a:xfrm>
            <a:off x="609600" y="1371600"/>
            <a:ext cx="5029200" cy="4800600"/>
          </a:xfrm>
        </p:spPr>
        <p:txBody>
          <a:bodyPr/>
          <a:lstStyle/>
          <a:p>
            <a:pPr marL="342900" indent="-342900">
              <a:buFont typeface="Wingdings" panose="05000000000000000000" pitchFamily="2" charset="2"/>
              <a:buChar char="§"/>
            </a:pPr>
            <a:r>
              <a:rPr lang="en-US" sz="2800" dirty="0"/>
              <a:t>Heat is </a:t>
            </a:r>
            <a:r>
              <a:rPr lang="en-US" sz="2800" b="1" dirty="0">
                <a:solidFill>
                  <a:srgbClr val="FF0000"/>
                </a:solidFill>
              </a:rPr>
              <a:t>energy</a:t>
            </a:r>
            <a:r>
              <a:rPr lang="en-US" sz="2800" dirty="0"/>
              <a:t> that causes the particles of matter to move </a:t>
            </a:r>
            <a:r>
              <a:rPr lang="en-US" sz="2800" b="1" dirty="0">
                <a:solidFill>
                  <a:srgbClr val="FF0000"/>
                </a:solidFill>
              </a:rPr>
              <a:t>faster</a:t>
            </a:r>
            <a:r>
              <a:rPr lang="en-US" sz="2800" dirty="0"/>
              <a:t> and </a:t>
            </a:r>
            <a:r>
              <a:rPr lang="en-US" sz="2800" b="1" dirty="0">
                <a:solidFill>
                  <a:srgbClr val="FF0000"/>
                </a:solidFill>
              </a:rPr>
              <a:t>further apart</a:t>
            </a:r>
            <a:r>
              <a:rPr lang="en-US" sz="2800" dirty="0"/>
              <a:t>.  Therefore, the particles can then change phases of matter.  </a:t>
            </a:r>
          </a:p>
          <a:p>
            <a:pPr marL="342900" indent="-342900">
              <a:buFont typeface="Wingdings" panose="05000000000000000000" pitchFamily="2" charset="2"/>
              <a:buChar char="§"/>
            </a:pPr>
            <a:r>
              <a:rPr lang="en-US" sz="2800" dirty="0"/>
              <a:t>Adding heat increases the temperature.</a:t>
            </a:r>
          </a:p>
          <a:p>
            <a:endParaRPr lang="en-US" dirty="0"/>
          </a:p>
        </p:txBody>
      </p:sp>
      <p:pic>
        <p:nvPicPr>
          <p:cNvPr id="38915" name="Picture 4" descr="http://santasusana.org/pakelly/ES9CP/02b_water_phase_change.gif"/>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a:xfrm>
            <a:off x="5334000" y="1676400"/>
            <a:ext cx="3333750" cy="2809875"/>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250" y="349250"/>
            <a:ext cx="8458200" cy="520700"/>
          </a:xfrm>
        </p:spPr>
        <p:txBody>
          <a:bodyPr>
            <a:noAutofit/>
          </a:bodyPr>
          <a:lstStyle/>
          <a:p>
            <a:pPr eaLnBrk="1" hangingPunct="1">
              <a:defRPr/>
            </a:pPr>
            <a:r>
              <a:rPr lang="en-US" sz="4400" dirty="0"/>
              <a:t>Phase changes</a:t>
            </a:r>
          </a:p>
        </p:txBody>
      </p:sp>
      <p:sp>
        <p:nvSpPr>
          <p:cNvPr id="3" name="Text Placeholder 2"/>
          <p:cNvSpPr>
            <a:spLocks noGrp="1"/>
          </p:cNvSpPr>
          <p:nvPr>
            <p:ph type="body" idx="2"/>
          </p:nvPr>
        </p:nvSpPr>
        <p:spPr>
          <a:xfrm>
            <a:off x="609600" y="1371600"/>
            <a:ext cx="5029200" cy="4800600"/>
          </a:xfrm>
        </p:spPr>
        <p:txBody>
          <a:bodyPr/>
          <a:lstStyle/>
          <a:p>
            <a:pPr marL="342900" indent="-342900">
              <a:buFont typeface="Wingdings" panose="05000000000000000000" pitchFamily="2" charset="2"/>
              <a:buChar char="§"/>
            </a:pPr>
            <a:r>
              <a:rPr lang="en-US" sz="2800" dirty="0"/>
              <a:t>Phase changes are accompanied by a </a:t>
            </a:r>
            <a:r>
              <a:rPr lang="en-US" sz="2800" b="1" dirty="0">
                <a:solidFill>
                  <a:srgbClr val="FF0000"/>
                </a:solidFill>
              </a:rPr>
              <a:t>change in heat energy</a:t>
            </a:r>
            <a:r>
              <a:rPr lang="en-US" sz="2800" dirty="0"/>
              <a:t>, but </a:t>
            </a:r>
            <a:r>
              <a:rPr lang="en-US" sz="2800" b="1" dirty="0">
                <a:solidFill>
                  <a:srgbClr val="FF0000"/>
                </a:solidFill>
              </a:rPr>
              <a:t>not temperature</a:t>
            </a:r>
            <a:r>
              <a:rPr lang="en-US" sz="2800" dirty="0"/>
              <a:t>.  </a:t>
            </a:r>
          </a:p>
          <a:p>
            <a:pPr marL="342900" indent="-342900">
              <a:buFont typeface="Wingdings" panose="05000000000000000000" pitchFamily="2" charset="2"/>
              <a:buChar char="§"/>
            </a:pPr>
            <a:r>
              <a:rPr lang="en-US" sz="2800" dirty="0"/>
              <a:t>Heat energy is used to </a:t>
            </a:r>
            <a:r>
              <a:rPr lang="en-US" sz="2800" b="1" dirty="0">
                <a:solidFill>
                  <a:srgbClr val="FF0000"/>
                </a:solidFill>
              </a:rPr>
              <a:t>overcome forces</a:t>
            </a:r>
            <a:r>
              <a:rPr lang="en-US" sz="2800" dirty="0"/>
              <a:t> that hold the particles together.  </a:t>
            </a:r>
          </a:p>
          <a:p>
            <a:pPr marL="342900" indent="-342900">
              <a:buFont typeface="Wingdings" panose="05000000000000000000" pitchFamily="2" charset="2"/>
              <a:buChar char="§"/>
            </a:pPr>
            <a:r>
              <a:rPr lang="en-US" sz="2800" dirty="0"/>
              <a:t>Phase changes produce changes in </a:t>
            </a:r>
            <a:r>
              <a:rPr lang="en-US" sz="2800" b="1" dirty="0">
                <a:solidFill>
                  <a:srgbClr val="FF0000"/>
                </a:solidFill>
              </a:rPr>
              <a:t>physical properties only</a:t>
            </a:r>
            <a:r>
              <a:rPr lang="en-US" sz="2800" dirty="0"/>
              <a:t>.</a:t>
            </a:r>
          </a:p>
          <a:p>
            <a:endParaRPr lang="en-US" dirty="0"/>
          </a:p>
        </p:txBody>
      </p:sp>
      <p:pic>
        <p:nvPicPr>
          <p:cNvPr id="38915" name="Picture 4" descr="http://santasusana.org/pakelly/ES9CP/02b_water_phase_change.gif"/>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a:xfrm>
            <a:off x="5334000" y="1676400"/>
            <a:ext cx="3333750" cy="2809875"/>
          </a:xfrm>
          <a:noFill/>
        </p:spPr>
      </p:pic>
    </p:spTree>
    <p:extLst>
      <p:ext uri="{BB962C8B-B14F-4D97-AF65-F5344CB8AC3E}">
        <p14:creationId xmlns:p14="http://schemas.microsoft.com/office/powerpoint/2010/main" val="2853308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250" y="349250"/>
            <a:ext cx="8458200" cy="520700"/>
          </a:xfrm>
        </p:spPr>
        <p:txBody>
          <a:bodyPr>
            <a:noAutofit/>
          </a:bodyPr>
          <a:lstStyle/>
          <a:p>
            <a:pPr eaLnBrk="1" hangingPunct="1">
              <a:defRPr/>
            </a:pPr>
            <a:r>
              <a:rPr lang="en-US" sz="4400" dirty="0"/>
              <a:t>Phase changes</a:t>
            </a:r>
          </a:p>
        </p:txBody>
      </p:sp>
      <p:graphicFrame>
        <p:nvGraphicFramePr>
          <p:cNvPr id="8" name="Content Placeholder 7"/>
          <p:cNvGraphicFramePr>
            <a:graphicFrameLocks noGrp="1"/>
          </p:cNvGraphicFramePr>
          <p:nvPr>
            <p:ph sz="half" idx="1"/>
            <p:extLst>
              <p:ext uri="{D42A27DB-BD31-4B8C-83A1-F6EECF244321}">
                <p14:modId xmlns:p14="http://schemas.microsoft.com/office/powerpoint/2010/main" val="3916546153"/>
              </p:ext>
            </p:extLst>
          </p:nvPr>
        </p:nvGraphicFramePr>
        <p:xfrm>
          <a:off x="234950" y="1524000"/>
          <a:ext cx="8686799" cy="3744628"/>
        </p:xfrm>
        <a:graphic>
          <a:graphicData uri="http://schemas.openxmlformats.org/drawingml/2006/table">
            <a:tbl>
              <a:tblPr firstRow="1" firstCol="1" bandRow="1">
                <a:tableStyleId>{E8B1032C-EA38-4F05-BA0D-38AFFFC7BED3}</a:tableStyleId>
              </a:tblPr>
              <a:tblGrid>
                <a:gridCol w="3233288">
                  <a:extLst>
                    <a:ext uri="{9D8B030D-6E8A-4147-A177-3AD203B41FA5}">
                      <a16:colId xmlns:a16="http://schemas.microsoft.com/office/drawing/2014/main" val="2728035367"/>
                    </a:ext>
                  </a:extLst>
                </a:gridCol>
                <a:gridCol w="2556333">
                  <a:extLst>
                    <a:ext uri="{9D8B030D-6E8A-4147-A177-3AD203B41FA5}">
                      <a16:colId xmlns:a16="http://schemas.microsoft.com/office/drawing/2014/main" val="1994813803"/>
                    </a:ext>
                  </a:extLst>
                </a:gridCol>
                <a:gridCol w="2897178">
                  <a:extLst>
                    <a:ext uri="{9D8B030D-6E8A-4147-A177-3AD203B41FA5}">
                      <a16:colId xmlns:a16="http://schemas.microsoft.com/office/drawing/2014/main" val="22915294"/>
                    </a:ext>
                  </a:extLst>
                </a:gridCol>
              </a:tblGrid>
              <a:tr h="266637">
                <a:tc>
                  <a:txBody>
                    <a:bodyPr/>
                    <a:lstStyle/>
                    <a:p>
                      <a:pPr marL="0" marR="0" algn="ctr">
                        <a:spcBef>
                          <a:spcPts val="0"/>
                        </a:spcBef>
                        <a:spcAft>
                          <a:spcPts val="0"/>
                        </a:spcAft>
                      </a:pPr>
                      <a:r>
                        <a:rPr lang="en-US" sz="2800" dirty="0">
                          <a:effectLst/>
                        </a:rPr>
                        <a:t>Phases Changing</a:t>
                      </a:r>
                      <a:endParaRPr lang="en-US" sz="2800" dirty="0">
                        <a:effectLst/>
                        <a:latin typeface="Times New Roman" panose="02020603050405020304" pitchFamily="18" charset="0"/>
                        <a:ea typeface="Times New Roman" panose="02020603050405020304" pitchFamily="18" charset="0"/>
                      </a:endParaRPr>
                    </a:p>
                  </a:txBody>
                  <a:tcPr marL="62862" marR="62862" marT="0" marB="0">
                    <a:solidFill>
                      <a:schemeClr val="bg2"/>
                    </a:solidFill>
                  </a:tcPr>
                </a:tc>
                <a:tc>
                  <a:txBody>
                    <a:bodyPr/>
                    <a:lstStyle/>
                    <a:p>
                      <a:pPr marL="0" marR="0" algn="ctr">
                        <a:spcBef>
                          <a:spcPts val="0"/>
                        </a:spcBef>
                        <a:spcAft>
                          <a:spcPts val="0"/>
                        </a:spcAft>
                      </a:pPr>
                      <a:r>
                        <a:rPr lang="en-US" sz="2800">
                          <a:effectLst/>
                        </a:rPr>
                        <a:t>Phase Change Name</a:t>
                      </a:r>
                      <a:endParaRPr lang="en-US" sz="2800">
                        <a:effectLst/>
                        <a:latin typeface="Times New Roman" panose="02020603050405020304" pitchFamily="18" charset="0"/>
                        <a:ea typeface="Times New Roman" panose="02020603050405020304" pitchFamily="18" charset="0"/>
                      </a:endParaRPr>
                    </a:p>
                  </a:txBody>
                  <a:tcPr marL="62862" marR="62862" marT="0" marB="0">
                    <a:solidFill>
                      <a:schemeClr val="bg2"/>
                    </a:solidFill>
                  </a:tcPr>
                </a:tc>
                <a:tc>
                  <a:txBody>
                    <a:bodyPr/>
                    <a:lstStyle/>
                    <a:p>
                      <a:pPr marL="0" marR="0" algn="ctr">
                        <a:spcBef>
                          <a:spcPts val="0"/>
                        </a:spcBef>
                        <a:spcAft>
                          <a:spcPts val="0"/>
                        </a:spcAft>
                      </a:pPr>
                      <a:r>
                        <a:rPr lang="en-US" sz="2800" dirty="0">
                          <a:effectLst/>
                        </a:rPr>
                        <a:t>Energy Change</a:t>
                      </a:r>
                      <a:endParaRPr lang="en-US" sz="2800" dirty="0">
                        <a:effectLst/>
                        <a:latin typeface="Times New Roman" panose="02020603050405020304" pitchFamily="18" charset="0"/>
                        <a:ea typeface="Times New Roman" panose="02020603050405020304" pitchFamily="18" charset="0"/>
                      </a:endParaRPr>
                    </a:p>
                  </a:txBody>
                  <a:tcPr marL="62862" marR="62862" marT="0" marB="0">
                    <a:solidFill>
                      <a:schemeClr val="bg2"/>
                    </a:solidFill>
                  </a:tcPr>
                </a:tc>
                <a:extLst>
                  <a:ext uri="{0D108BD9-81ED-4DB2-BD59-A6C34878D82A}">
                    <a16:rowId xmlns:a16="http://schemas.microsoft.com/office/drawing/2014/main" val="3503804477"/>
                  </a:ext>
                </a:extLst>
              </a:tr>
              <a:tr h="484795">
                <a:tc>
                  <a:txBody>
                    <a:bodyPr/>
                    <a:lstStyle/>
                    <a:p>
                      <a:pPr marL="0" marR="0" algn="ctr">
                        <a:spcBef>
                          <a:spcPts val="0"/>
                        </a:spcBef>
                        <a:spcAft>
                          <a:spcPts val="0"/>
                        </a:spcAft>
                      </a:pPr>
                      <a:r>
                        <a:rPr lang="en-US" sz="2800" dirty="0">
                          <a:effectLst/>
                        </a:rPr>
                        <a:t>Solid </a:t>
                      </a:r>
                      <a:r>
                        <a:rPr lang="en-US" sz="2800" dirty="0">
                          <a:effectLst/>
                          <a:sym typeface="Wingdings" panose="05000000000000000000" pitchFamily="2" charset="2"/>
                        </a:rPr>
                        <a:t> </a:t>
                      </a:r>
                      <a:r>
                        <a:rPr lang="en-US" sz="2800" dirty="0">
                          <a:effectLst/>
                        </a:rPr>
                        <a:t>Liquid</a:t>
                      </a:r>
                      <a:endParaRPr lang="en-US" sz="2800" dirty="0">
                        <a:effectLst/>
                        <a:latin typeface="Times New Roman" panose="02020603050405020304" pitchFamily="18" charset="0"/>
                        <a:ea typeface="Times New Roman" panose="02020603050405020304" pitchFamily="18" charset="0"/>
                      </a:endParaRPr>
                    </a:p>
                  </a:txBody>
                  <a:tcPr marL="62862" marR="62862" marT="0" marB="0"/>
                </a:tc>
                <a:tc>
                  <a:txBody>
                    <a:bodyPr/>
                    <a:lstStyle/>
                    <a:p>
                      <a:pPr marL="0" marR="0" algn="ctr">
                        <a:spcBef>
                          <a:spcPts val="0"/>
                        </a:spcBef>
                        <a:spcAft>
                          <a:spcPts val="0"/>
                        </a:spcAft>
                      </a:pPr>
                      <a:r>
                        <a:rPr lang="en-US" sz="2800" b="1" dirty="0">
                          <a:solidFill>
                            <a:srgbClr val="FF0000"/>
                          </a:solidFill>
                          <a:effectLst/>
                        </a:rPr>
                        <a:t>melting</a:t>
                      </a:r>
                      <a:endParaRPr lang="en-US" sz="2800" b="1" dirty="0">
                        <a:solidFill>
                          <a:srgbClr val="FF0000"/>
                        </a:solidFill>
                        <a:effectLst/>
                        <a:latin typeface="Times New Roman" panose="02020603050405020304" pitchFamily="18" charset="0"/>
                        <a:ea typeface="Times New Roman" panose="02020603050405020304" pitchFamily="18" charset="0"/>
                      </a:endParaRPr>
                    </a:p>
                  </a:txBody>
                  <a:tcPr marL="62862" marR="62862" marT="0" marB="0"/>
                </a:tc>
                <a:tc>
                  <a:txBody>
                    <a:bodyPr/>
                    <a:lstStyle/>
                    <a:p>
                      <a:pPr marL="0" marR="0" algn="ctr">
                        <a:spcBef>
                          <a:spcPts val="0"/>
                        </a:spcBef>
                        <a:spcAft>
                          <a:spcPts val="0"/>
                        </a:spcAft>
                      </a:pPr>
                      <a:r>
                        <a:rPr lang="en-US" sz="2800" b="1" dirty="0">
                          <a:solidFill>
                            <a:srgbClr val="FF0000"/>
                          </a:solidFill>
                          <a:effectLst/>
                        </a:rPr>
                        <a:t>endothermic</a:t>
                      </a:r>
                      <a:endParaRPr lang="en-US" sz="2800" b="1" dirty="0">
                        <a:solidFill>
                          <a:srgbClr val="FF0000"/>
                        </a:solidFill>
                        <a:effectLst/>
                        <a:latin typeface="Times New Roman" panose="02020603050405020304" pitchFamily="18" charset="0"/>
                        <a:ea typeface="Times New Roman" panose="02020603050405020304" pitchFamily="18" charset="0"/>
                      </a:endParaRPr>
                    </a:p>
                  </a:txBody>
                  <a:tcPr marL="62862" marR="62862" marT="0" marB="0"/>
                </a:tc>
                <a:extLst>
                  <a:ext uri="{0D108BD9-81ED-4DB2-BD59-A6C34878D82A}">
                    <a16:rowId xmlns:a16="http://schemas.microsoft.com/office/drawing/2014/main" val="1025789603"/>
                  </a:ext>
                </a:extLst>
              </a:tr>
              <a:tr h="476004">
                <a:tc>
                  <a:txBody>
                    <a:bodyPr/>
                    <a:lstStyle/>
                    <a:p>
                      <a:pPr marL="0" marR="0" algn="ctr">
                        <a:spcBef>
                          <a:spcPts val="0"/>
                        </a:spcBef>
                        <a:spcAft>
                          <a:spcPts val="0"/>
                        </a:spcAft>
                      </a:pPr>
                      <a:r>
                        <a:rPr lang="en-US" sz="2800" dirty="0">
                          <a:effectLst/>
                        </a:rPr>
                        <a:t>Liquid </a:t>
                      </a:r>
                      <a:r>
                        <a:rPr lang="en-US" sz="2800" dirty="0">
                          <a:effectLst/>
                          <a:sym typeface="Wingdings" panose="05000000000000000000" pitchFamily="2" charset="2"/>
                        </a:rPr>
                        <a:t> </a:t>
                      </a:r>
                      <a:r>
                        <a:rPr lang="en-US" sz="2800" dirty="0">
                          <a:effectLst/>
                        </a:rPr>
                        <a:t>Gas</a:t>
                      </a:r>
                      <a:endParaRPr lang="en-US" sz="2800" dirty="0">
                        <a:effectLst/>
                        <a:latin typeface="Times New Roman" panose="02020603050405020304" pitchFamily="18" charset="0"/>
                        <a:ea typeface="Times New Roman" panose="02020603050405020304" pitchFamily="18" charset="0"/>
                      </a:endParaRPr>
                    </a:p>
                  </a:txBody>
                  <a:tcPr marL="62862" marR="62862" marT="0" marB="0">
                    <a:solidFill>
                      <a:schemeClr val="bg2"/>
                    </a:solidFill>
                  </a:tcPr>
                </a:tc>
                <a:tc>
                  <a:txBody>
                    <a:bodyPr/>
                    <a:lstStyle/>
                    <a:p>
                      <a:pPr marL="0" marR="0" algn="ctr">
                        <a:spcBef>
                          <a:spcPts val="0"/>
                        </a:spcBef>
                        <a:spcAft>
                          <a:spcPts val="0"/>
                        </a:spcAft>
                      </a:pPr>
                      <a:r>
                        <a:rPr lang="en-US" sz="2800" b="1" dirty="0">
                          <a:solidFill>
                            <a:srgbClr val="FF0000"/>
                          </a:solidFill>
                          <a:effectLst/>
                        </a:rPr>
                        <a:t>vaporization</a:t>
                      </a:r>
                      <a:endParaRPr lang="en-US" sz="2800" b="1" dirty="0">
                        <a:solidFill>
                          <a:srgbClr val="FF0000"/>
                        </a:solidFill>
                        <a:effectLst/>
                        <a:latin typeface="Times New Roman" panose="02020603050405020304" pitchFamily="18" charset="0"/>
                        <a:ea typeface="Times New Roman" panose="02020603050405020304" pitchFamily="18" charset="0"/>
                      </a:endParaRPr>
                    </a:p>
                  </a:txBody>
                  <a:tcPr marL="62862" marR="62862" marT="0" marB="0">
                    <a:solidFill>
                      <a:schemeClr val="bg2"/>
                    </a:solidFill>
                  </a:tcPr>
                </a:tc>
                <a:tc>
                  <a:txBody>
                    <a:bodyPr/>
                    <a:lstStyle/>
                    <a:p>
                      <a:pPr marL="0" marR="0" algn="ctr">
                        <a:spcBef>
                          <a:spcPts val="0"/>
                        </a:spcBef>
                        <a:spcAft>
                          <a:spcPts val="0"/>
                        </a:spcAft>
                      </a:pPr>
                      <a:r>
                        <a:rPr lang="en-US" sz="2800" b="1" dirty="0">
                          <a:solidFill>
                            <a:srgbClr val="FF0000"/>
                          </a:solidFill>
                          <a:effectLst/>
                        </a:rPr>
                        <a:t>endothermic</a:t>
                      </a:r>
                      <a:endParaRPr lang="en-US" sz="2800" b="1" dirty="0">
                        <a:solidFill>
                          <a:srgbClr val="FF0000"/>
                        </a:solidFill>
                        <a:effectLst/>
                        <a:latin typeface="Times New Roman" panose="02020603050405020304" pitchFamily="18" charset="0"/>
                        <a:ea typeface="Times New Roman" panose="02020603050405020304" pitchFamily="18" charset="0"/>
                      </a:endParaRPr>
                    </a:p>
                  </a:txBody>
                  <a:tcPr marL="62862" marR="62862" marT="0" marB="0">
                    <a:solidFill>
                      <a:schemeClr val="bg2"/>
                    </a:solidFill>
                  </a:tcPr>
                </a:tc>
                <a:extLst>
                  <a:ext uri="{0D108BD9-81ED-4DB2-BD59-A6C34878D82A}">
                    <a16:rowId xmlns:a16="http://schemas.microsoft.com/office/drawing/2014/main" val="112240593"/>
                  </a:ext>
                </a:extLst>
              </a:tr>
              <a:tr h="476004">
                <a:tc>
                  <a:txBody>
                    <a:bodyPr/>
                    <a:lstStyle/>
                    <a:p>
                      <a:pPr marL="0" marR="0" algn="ctr">
                        <a:spcBef>
                          <a:spcPts val="0"/>
                        </a:spcBef>
                        <a:spcAft>
                          <a:spcPts val="0"/>
                        </a:spcAft>
                      </a:pPr>
                      <a:r>
                        <a:rPr lang="en-US" sz="2800" dirty="0">
                          <a:effectLst/>
                        </a:rPr>
                        <a:t>Solid </a:t>
                      </a:r>
                      <a:r>
                        <a:rPr lang="en-US" sz="2800" dirty="0">
                          <a:effectLst/>
                          <a:sym typeface="Wingdings" panose="05000000000000000000" pitchFamily="2" charset="2"/>
                        </a:rPr>
                        <a:t> </a:t>
                      </a:r>
                      <a:r>
                        <a:rPr lang="en-US" sz="2800" dirty="0">
                          <a:effectLst/>
                        </a:rPr>
                        <a:t>Gas</a:t>
                      </a:r>
                      <a:endParaRPr lang="en-US" sz="2800" dirty="0">
                        <a:effectLst/>
                        <a:latin typeface="Times New Roman" panose="02020603050405020304" pitchFamily="18" charset="0"/>
                        <a:ea typeface="Times New Roman" panose="02020603050405020304" pitchFamily="18" charset="0"/>
                      </a:endParaRPr>
                    </a:p>
                  </a:txBody>
                  <a:tcPr marL="62862" marR="62862" marT="0" marB="0"/>
                </a:tc>
                <a:tc>
                  <a:txBody>
                    <a:bodyPr/>
                    <a:lstStyle/>
                    <a:p>
                      <a:pPr marL="0" marR="0" algn="ctr">
                        <a:spcBef>
                          <a:spcPts val="0"/>
                        </a:spcBef>
                        <a:spcAft>
                          <a:spcPts val="0"/>
                        </a:spcAft>
                      </a:pPr>
                      <a:r>
                        <a:rPr lang="en-US" sz="2800" b="1" dirty="0">
                          <a:solidFill>
                            <a:srgbClr val="FF0000"/>
                          </a:solidFill>
                          <a:effectLst/>
                        </a:rPr>
                        <a:t>sublimation</a:t>
                      </a:r>
                      <a:endParaRPr lang="en-US" sz="2800" b="1" dirty="0">
                        <a:solidFill>
                          <a:srgbClr val="FF0000"/>
                        </a:solidFill>
                        <a:effectLst/>
                        <a:latin typeface="Times New Roman" panose="02020603050405020304" pitchFamily="18" charset="0"/>
                        <a:ea typeface="Times New Roman" panose="02020603050405020304" pitchFamily="18" charset="0"/>
                      </a:endParaRPr>
                    </a:p>
                  </a:txBody>
                  <a:tcPr marL="62862" marR="62862" marT="0" marB="0"/>
                </a:tc>
                <a:tc>
                  <a:txBody>
                    <a:bodyPr/>
                    <a:lstStyle/>
                    <a:p>
                      <a:pPr marL="0" marR="0" algn="ctr">
                        <a:spcBef>
                          <a:spcPts val="0"/>
                        </a:spcBef>
                        <a:spcAft>
                          <a:spcPts val="0"/>
                        </a:spcAft>
                      </a:pPr>
                      <a:r>
                        <a:rPr lang="en-US" sz="2800" b="1" dirty="0">
                          <a:solidFill>
                            <a:srgbClr val="FF0000"/>
                          </a:solidFill>
                          <a:effectLst/>
                        </a:rPr>
                        <a:t>endothermic</a:t>
                      </a:r>
                      <a:endParaRPr lang="en-US" sz="2800" b="1" dirty="0">
                        <a:solidFill>
                          <a:srgbClr val="FF0000"/>
                        </a:solidFill>
                        <a:effectLst/>
                        <a:latin typeface="Times New Roman" panose="02020603050405020304" pitchFamily="18" charset="0"/>
                        <a:ea typeface="Times New Roman" panose="02020603050405020304" pitchFamily="18" charset="0"/>
                      </a:endParaRPr>
                    </a:p>
                  </a:txBody>
                  <a:tcPr marL="62862" marR="62862" marT="0" marB="0"/>
                </a:tc>
                <a:extLst>
                  <a:ext uri="{0D108BD9-81ED-4DB2-BD59-A6C34878D82A}">
                    <a16:rowId xmlns:a16="http://schemas.microsoft.com/office/drawing/2014/main" val="2462790176"/>
                  </a:ext>
                </a:extLst>
              </a:tr>
              <a:tr h="484795">
                <a:tc>
                  <a:txBody>
                    <a:bodyPr/>
                    <a:lstStyle/>
                    <a:p>
                      <a:pPr marL="0" marR="0" algn="ctr">
                        <a:spcBef>
                          <a:spcPts val="0"/>
                        </a:spcBef>
                        <a:spcAft>
                          <a:spcPts val="0"/>
                        </a:spcAft>
                      </a:pPr>
                      <a:r>
                        <a:rPr lang="en-US" sz="2800" dirty="0">
                          <a:effectLst/>
                        </a:rPr>
                        <a:t>Gas </a:t>
                      </a:r>
                      <a:r>
                        <a:rPr lang="en-US" sz="2800" dirty="0">
                          <a:effectLst/>
                          <a:sym typeface="Wingdings" panose="05000000000000000000" pitchFamily="2" charset="2"/>
                        </a:rPr>
                        <a:t> </a:t>
                      </a:r>
                      <a:r>
                        <a:rPr lang="en-US" sz="2800" dirty="0">
                          <a:effectLst/>
                        </a:rPr>
                        <a:t>Liquid</a:t>
                      </a:r>
                      <a:endParaRPr lang="en-US" sz="2800" dirty="0">
                        <a:effectLst/>
                        <a:latin typeface="Times New Roman" panose="02020603050405020304" pitchFamily="18" charset="0"/>
                        <a:ea typeface="Times New Roman" panose="02020603050405020304" pitchFamily="18" charset="0"/>
                      </a:endParaRPr>
                    </a:p>
                  </a:txBody>
                  <a:tcPr marL="62862" marR="62862" marT="0" marB="0">
                    <a:solidFill>
                      <a:schemeClr val="bg2"/>
                    </a:solidFill>
                  </a:tcPr>
                </a:tc>
                <a:tc>
                  <a:txBody>
                    <a:bodyPr/>
                    <a:lstStyle/>
                    <a:p>
                      <a:pPr marL="0" marR="0" algn="ctr">
                        <a:spcBef>
                          <a:spcPts val="0"/>
                        </a:spcBef>
                        <a:spcAft>
                          <a:spcPts val="0"/>
                        </a:spcAft>
                      </a:pPr>
                      <a:r>
                        <a:rPr lang="en-US" sz="2800" b="1" dirty="0">
                          <a:solidFill>
                            <a:srgbClr val="FF0000"/>
                          </a:solidFill>
                          <a:effectLst/>
                        </a:rPr>
                        <a:t>condensation</a:t>
                      </a:r>
                      <a:endParaRPr lang="en-US" sz="2800" b="1" dirty="0">
                        <a:solidFill>
                          <a:srgbClr val="FF0000"/>
                        </a:solidFill>
                        <a:effectLst/>
                        <a:latin typeface="Times New Roman" panose="02020603050405020304" pitchFamily="18" charset="0"/>
                        <a:ea typeface="Times New Roman" panose="02020603050405020304" pitchFamily="18" charset="0"/>
                      </a:endParaRPr>
                    </a:p>
                  </a:txBody>
                  <a:tcPr marL="62862" marR="62862" marT="0" marB="0">
                    <a:solidFill>
                      <a:schemeClr val="bg2"/>
                    </a:solidFill>
                  </a:tcPr>
                </a:tc>
                <a:tc>
                  <a:txBody>
                    <a:bodyPr/>
                    <a:lstStyle/>
                    <a:p>
                      <a:pPr marL="0" marR="0" algn="ctr">
                        <a:spcBef>
                          <a:spcPts val="0"/>
                        </a:spcBef>
                        <a:spcAft>
                          <a:spcPts val="0"/>
                        </a:spcAft>
                      </a:pPr>
                      <a:r>
                        <a:rPr lang="en-US" sz="2800" b="1" dirty="0">
                          <a:solidFill>
                            <a:srgbClr val="FF0000"/>
                          </a:solidFill>
                          <a:effectLst/>
                        </a:rPr>
                        <a:t>exothermic</a:t>
                      </a:r>
                      <a:endParaRPr lang="en-US" sz="2800" b="1" dirty="0">
                        <a:solidFill>
                          <a:srgbClr val="FF0000"/>
                        </a:solidFill>
                        <a:effectLst/>
                        <a:latin typeface="Times New Roman" panose="02020603050405020304" pitchFamily="18" charset="0"/>
                        <a:ea typeface="Times New Roman" panose="02020603050405020304" pitchFamily="18" charset="0"/>
                      </a:endParaRPr>
                    </a:p>
                  </a:txBody>
                  <a:tcPr marL="62862" marR="62862" marT="0" marB="0">
                    <a:solidFill>
                      <a:schemeClr val="bg2"/>
                    </a:solidFill>
                  </a:tcPr>
                </a:tc>
                <a:extLst>
                  <a:ext uri="{0D108BD9-81ED-4DB2-BD59-A6C34878D82A}">
                    <a16:rowId xmlns:a16="http://schemas.microsoft.com/office/drawing/2014/main" val="3576570902"/>
                  </a:ext>
                </a:extLst>
              </a:tr>
              <a:tr h="484795">
                <a:tc>
                  <a:txBody>
                    <a:bodyPr/>
                    <a:lstStyle/>
                    <a:p>
                      <a:pPr marL="0" marR="0" algn="ctr">
                        <a:spcBef>
                          <a:spcPts val="0"/>
                        </a:spcBef>
                        <a:spcAft>
                          <a:spcPts val="0"/>
                        </a:spcAft>
                      </a:pPr>
                      <a:r>
                        <a:rPr lang="en-US" sz="2800" dirty="0">
                          <a:effectLst/>
                        </a:rPr>
                        <a:t>Liquid </a:t>
                      </a:r>
                      <a:r>
                        <a:rPr lang="en-US" sz="2800" dirty="0">
                          <a:effectLst/>
                          <a:sym typeface="Wingdings" panose="05000000000000000000" pitchFamily="2" charset="2"/>
                        </a:rPr>
                        <a:t> </a:t>
                      </a:r>
                      <a:r>
                        <a:rPr lang="en-US" sz="2800" dirty="0">
                          <a:effectLst/>
                        </a:rPr>
                        <a:t>Solid</a:t>
                      </a:r>
                      <a:endParaRPr lang="en-US" sz="2800" dirty="0">
                        <a:effectLst/>
                        <a:latin typeface="Times New Roman" panose="02020603050405020304" pitchFamily="18" charset="0"/>
                        <a:ea typeface="Times New Roman" panose="02020603050405020304" pitchFamily="18" charset="0"/>
                      </a:endParaRPr>
                    </a:p>
                  </a:txBody>
                  <a:tcPr marL="62862" marR="62862" marT="0" marB="0"/>
                </a:tc>
                <a:tc>
                  <a:txBody>
                    <a:bodyPr/>
                    <a:lstStyle/>
                    <a:p>
                      <a:pPr marL="0" marR="0" algn="ctr">
                        <a:spcBef>
                          <a:spcPts val="0"/>
                        </a:spcBef>
                        <a:spcAft>
                          <a:spcPts val="0"/>
                        </a:spcAft>
                      </a:pPr>
                      <a:r>
                        <a:rPr lang="en-US" sz="2800" b="1" dirty="0">
                          <a:solidFill>
                            <a:srgbClr val="FF0000"/>
                          </a:solidFill>
                          <a:effectLst/>
                        </a:rPr>
                        <a:t>freezing</a:t>
                      </a:r>
                      <a:endParaRPr lang="en-US" sz="2800" b="1" dirty="0">
                        <a:solidFill>
                          <a:srgbClr val="FF0000"/>
                        </a:solidFill>
                        <a:effectLst/>
                        <a:latin typeface="Times New Roman" panose="02020603050405020304" pitchFamily="18" charset="0"/>
                        <a:ea typeface="Times New Roman" panose="02020603050405020304" pitchFamily="18" charset="0"/>
                      </a:endParaRPr>
                    </a:p>
                  </a:txBody>
                  <a:tcPr marL="62862" marR="62862" marT="0" marB="0"/>
                </a:tc>
                <a:tc>
                  <a:txBody>
                    <a:bodyPr/>
                    <a:lstStyle/>
                    <a:p>
                      <a:pPr marL="0" marR="0" algn="ctr">
                        <a:spcBef>
                          <a:spcPts val="0"/>
                        </a:spcBef>
                        <a:spcAft>
                          <a:spcPts val="0"/>
                        </a:spcAft>
                      </a:pPr>
                      <a:r>
                        <a:rPr lang="en-US" sz="2800" b="1" dirty="0">
                          <a:solidFill>
                            <a:srgbClr val="FF0000"/>
                          </a:solidFill>
                          <a:effectLst/>
                        </a:rPr>
                        <a:t>exothermic</a:t>
                      </a:r>
                      <a:endParaRPr lang="en-US" sz="2800" b="1" dirty="0">
                        <a:solidFill>
                          <a:srgbClr val="FF0000"/>
                        </a:solidFill>
                        <a:effectLst/>
                        <a:latin typeface="Times New Roman" panose="02020603050405020304" pitchFamily="18" charset="0"/>
                        <a:ea typeface="Times New Roman" panose="02020603050405020304" pitchFamily="18" charset="0"/>
                      </a:endParaRPr>
                    </a:p>
                  </a:txBody>
                  <a:tcPr marL="62862" marR="62862" marT="0" marB="0"/>
                </a:tc>
                <a:extLst>
                  <a:ext uri="{0D108BD9-81ED-4DB2-BD59-A6C34878D82A}">
                    <a16:rowId xmlns:a16="http://schemas.microsoft.com/office/drawing/2014/main" val="4203720208"/>
                  </a:ext>
                </a:extLst>
              </a:tr>
              <a:tr h="484795">
                <a:tc>
                  <a:txBody>
                    <a:bodyPr/>
                    <a:lstStyle/>
                    <a:p>
                      <a:pPr marL="0" marR="0" algn="ctr">
                        <a:spcBef>
                          <a:spcPts val="0"/>
                        </a:spcBef>
                        <a:spcAft>
                          <a:spcPts val="0"/>
                        </a:spcAft>
                      </a:pPr>
                      <a:r>
                        <a:rPr lang="en-US" sz="2800" dirty="0">
                          <a:effectLst/>
                        </a:rPr>
                        <a:t>Gas </a:t>
                      </a:r>
                      <a:r>
                        <a:rPr lang="en-US" sz="2800" dirty="0">
                          <a:effectLst/>
                          <a:sym typeface="Wingdings" panose="05000000000000000000" pitchFamily="2" charset="2"/>
                        </a:rPr>
                        <a:t> </a:t>
                      </a:r>
                      <a:r>
                        <a:rPr lang="en-US" sz="2800" dirty="0">
                          <a:effectLst/>
                        </a:rPr>
                        <a:t>Solid</a:t>
                      </a:r>
                      <a:endParaRPr lang="en-US" sz="2800" dirty="0">
                        <a:effectLst/>
                        <a:latin typeface="Times New Roman" panose="02020603050405020304" pitchFamily="18" charset="0"/>
                        <a:ea typeface="Times New Roman" panose="02020603050405020304" pitchFamily="18" charset="0"/>
                      </a:endParaRPr>
                    </a:p>
                  </a:txBody>
                  <a:tcPr marL="62862" marR="62862" marT="0" marB="0">
                    <a:solidFill>
                      <a:schemeClr val="bg2"/>
                    </a:solidFill>
                  </a:tcPr>
                </a:tc>
                <a:tc>
                  <a:txBody>
                    <a:bodyPr/>
                    <a:lstStyle/>
                    <a:p>
                      <a:pPr marL="0" marR="0" algn="ctr">
                        <a:spcBef>
                          <a:spcPts val="0"/>
                        </a:spcBef>
                        <a:spcAft>
                          <a:spcPts val="0"/>
                        </a:spcAft>
                      </a:pPr>
                      <a:r>
                        <a:rPr lang="en-US" sz="2800" b="1" dirty="0">
                          <a:solidFill>
                            <a:srgbClr val="FF0000"/>
                          </a:solidFill>
                          <a:effectLst/>
                        </a:rPr>
                        <a:t>deposition</a:t>
                      </a:r>
                      <a:endParaRPr lang="en-US" sz="2800" b="1" dirty="0">
                        <a:solidFill>
                          <a:srgbClr val="FF0000"/>
                        </a:solidFill>
                        <a:effectLst/>
                        <a:latin typeface="Times New Roman" panose="02020603050405020304" pitchFamily="18" charset="0"/>
                        <a:ea typeface="Times New Roman" panose="02020603050405020304" pitchFamily="18" charset="0"/>
                      </a:endParaRPr>
                    </a:p>
                  </a:txBody>
                  <a:tcPr marL="62862" marR="62862" marT="0" marB="0">
                    <a:solidFill>
                      <a:schemeClr val="bg2"/>
                    </a:solidFill>
                  </a:tcPr>
                </a:tc>
                <a:tc>
                  <a:txBody>
                    <a:bodyPr/>
                    <a:lstStyle/>
                    <a:p>
                      <a:pPr marL="0" marR="0" algn="ctr">
                        <a:spcBef>
                          <a:spcPts val="0"/>
                        </a:spcBef>
                        <a:spcAft>
                          <a:spcPts val="0"/>
                        </a:spcAft>
                      </a:pPr>
                      <a:r>
                        <a:rPr lang="en-US" sz="2800" b="1" dirty="0">
                          <a:solidFill>
                            <a:srgbClr val="FF0000"/>
                          </a:solidFill>
                          <a:effectLst/>
                        </a:rPr>
                        <a:t>exothermic</a:t>
                      </a:r>
                      <a:endParaRPr lang="en-US" sz="2800" b="1" dirty="0">
                        <a:solidFill>
                          <a:srgbClr val="FF0000"/>
                        </a:solidFill>
                        <a:effectLst/>
                        <a:latin typeface="Times New Roman" panose="02020603050405020304" pitchFamily="18" charset="0"/>
                        <a:ea typeface="Times New Roman" panose="02020603050405020304" pitchFamily="18" charset="0"/>
                      </a:endParaRPr>
                    </a:p>
                  </a:txBody>
                  <a:tcPr marL="62862" marR="62862" marT="0" marB="0">
                    <a:solidFill>
                      <a:schemeClr val="bg2"/>
                    </a:solidFill>
                  </a:tcPr>
                </a:tc>
                <a:extLst>
                  <a:ext uri="{0D108BD9-81ED-4DB2-BD59-A6C34878D82A}">
                    <a16:rowId xmlns:a16="http://schemas.microsoft.com/office/drawing/2014/main" val="2138740344"/>
                  </a:ext>
                </a:extLst>
              </a:tr>
            </a:tbl>
          </a:graphicData>
        </a:graphic>
      </p:graphicFrame>
      <p:sp>
        <p:nvSpPr>
          <p:cNvPr id="9" name="TextBox 8"/>
          <p:cNvSpPr txBox="1"/>
          <p:nvPr/>
        </p:nvSpPr>
        <p:spPr>
          <a:xfrm>
            <a:off x="234949" y="5486400"/>
            <a:ext cx="8686799" cy="1292662"/>
          </a:xfrm>
          <a:prstGeom prst="rect">
            <a:avLst/>
          </a:prstGeom>
          <a:solidFill>
            <a:schemeClr val="bg2"/>
          </a:solidFill>
        </p:spPr>
        <p:txBody>
          <a:bodyPr wrap="square" rtlCol="0">
            <a:spAutoFit/>
          </a:bodyPr>
          <a:lstStyle/>
          <a:p>
            <a:pPr marL="285750" indent="-285750">
              <a:buFont typeface="Wingdings" panose="05000000000000000000" pitchFamily="2" charset="2"/>
              <a:buChar char="§"/>
            </a:pPr>
            <a:r>
              <a:rPr lang="en-US" sz="2000" dirty="0">
                <a:solidFill>
                  <a:schemeClr val="tx2"/>
                </a:solidFill>
              </a:rPr>
              <a:t>Substances are made to change phase by adding or taking away </a:t>
            </a:r>
            <a:r>
              <a:rPr lang="en-US" sz="2000" b="1" dirty="0">
                <a:solidFill>
                  <a:srgbClr val="FF0000"/>
                </a:solidFill>
              </a:rPr>
              <a:t>energy</a:t>
            </a:r>
            <a:r>
              <a:rPr lang="en-US" sz="2000" dirty="0">
                <a:solidFill>
                  <a:schemeClr val="tx2"/>
                </a:solidFill>
              </a:rPr>
              <a:t>.  </a:t>
            </a:r>
          </a:p>
          <a:p>
            <a:pPr marL="285750" indent="-285750">
              <a:buFont typeface="Wingdings" panose="05000000000000000000" pitchFamily="2" charset="2"/>
              <a:buChar char="§"/>
            </a:pPr>
            <a:r>
              <a:rPr lang="en-US" sz="2000" dirty="0">
                <a:solidFill>
                  <a:schemeClr val="tx2"/>
                </a:solidFill>
              </a:rPr>
              <a:t>When undergoing a phase change, the </a:t>
            </a:r>
            <a:r>
              <a:rPr lang="en-US" sz="2000" b="1" dirty="0">
                <a:solidFill>
                  <a:srgbClr val="FF0000"/>
                </a:solidFill>
              </a:rPr>
              <a:t>mass remains constant </a:t>
            </a:r>
            <a:r>
              <a:rPr lang="en-US" sz="2000" dirty="0">
                <a:solidFill>
                  <a:schemeClr val="tx2"/>
                </a:solidFill>
              </a:rPr>
              <a:t>and </a:t>
            </a:r>
            <a:r>
              <a:rPr lang="en-US" sz="2000" b="1" dirty="0">
                <a:solidFill>
                  <a:srgbClr val="FF0000"/>
                </a:solidFill>
              </a:rPr>
              <a:t>volume changes</a:t>
            </a:r>
            <a:r>
              <a:rPr lang="en-US" sz="2000" dirty="0">
                <a:solidFill>
                  <a:schemeClr val="tx2"/>
                </a:solidFill>
              </a:rPr>
              <a:t>.  Thus, </a:t>
            </a:r>
            <a:r>
              <a:rPr lang="en-US" sz="2000" b="1" dirty="0">
                <a:solidFill>
                  <a:srgbClr val="FF0000"/>
                </a:solidFill>
              </a:rPr>
              <a:t>density changes</a:t>
            </a:r>
            <a:r>
              <a:rPr lang="en-US" sz="2000" dirty="0">
                <a:solidFill>
                  <a:schemeClr val="tx2"/>
                </a:solidFill>
              </a:rPr>
              <a:t>.</a:t>
            </a:r>
          </a:p>
          <a:p>
            <a:endParaRPr lang="en-US" dirty="0"/>
          </a:p>
        </p:txBody>
      </p:sp>
      <p:sp>
        <p:nvSpPr>
          <p:cNvPr id="3" name="Rectangle 2"/>
          <p:cNvSpPr/>
          <p:nvPr/>
        </p:nvSpPr>
        <p:spPr>
          <a:xfrm>
            <a:off x="3505200" y="2362200"/>
            <a:ext cx="2514600" cy="4572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505200" y="2819400"/>
            <a:ext cx="2514600" cy="4572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505200" y="3358214"/>
            <a:ext cx="2514600" cy="4572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505200" y="3821808"/>
            <a:ext cx="2514600" cy="4572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505200" y="4316618"/>
            <a:ext cx="2514600" cy="4572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505200" y="4792623"/>
            <a:ext cx="2514600" cy="4572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6263353" y="2362200"/>
            <a:ext cx="2514600" cy="4572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260895" y="2901014"/>
            <a:ext cx="2514600" cy="4572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6260895" y="3396314"/>
            <a:ext cx="2514600" cy="4572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6258437" y="3815414"/>
            <a:ext cx="2514600" cy="4572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6258437" y="4320064"/>
            <a:ext cx="2514600" cy="4572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255979" y="4792623"/>
            <a:ext cx="2514600" cy="4572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7553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6"/>
                                        </p:tgtEl>
                                        <p:attrNameLst>
                                          <p:attrName>ppt_x</p:attrName>
                                        </p:attrNameLst>
                                      </p:cBhvr>
                                      <p:tavLst>
                                        <p:tav tm="0">
                                          <p:val>
                                            <p:strVal val="ppt_x"/>
                                          </p:val>
                                        </p:tav>
                                        <p:tav tm="100000">
                                          <p:val>
                                            <p:strVal val="ppt_x"/>
                                          </p:val>
                                        </p:tav>
                                      </p:tavLst>
                                    </p:anim>
                                    <p:anim calcmode="lin" valueType="num">
                                      <p:cBhvr additive="base">
                                        <p:cTn id="13" dur="500"/>
                                        <p:tgtEl>
                                          <p:spTgt spid="6"/>
                                        </p:tgtEl>
                                        <p:attrNameLst>
                                          <p:attrName>ppt_y</p:attrName>
                                        </p:attrNameLst>
                                      </p:cBhvr>
                                      <p:tavLst>
                                        <p:tav tm="0">
                                          <p:val>
                                            <p:strVal val="ppt_y"/>
                                          </p:val>
                                        </p:tav>
                                        <p:tav tm="100000">
                                          <p:val>
                                            <p:strVal val="1+ppt_h/2"/>
                                          </p:val>
                                        </p:tav>
                                      </p:tavLst>
                                    </p:anim>
                                    <p:set>
                                      <p:cBhvr>
                                        <p:cTn id="14" dur="1" fill="hold">
                                          <p:stCondLst>
                                            <p:cond delay="499"/>
                                          </p:stCondLst>
                                        </p:cTn>
                                        <p:tgtEl>
                                          <p:spTgt spid="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grpId="0" nodeType="clickEffect">
                                  <p:stCondLst>
                                    <p:cond delay="0"/>
                                  </p:stCondLst>
                                  <p:childTnLst>
                                    <p:anim calcmode="lin" valueType="num">
                                      <p:cBhvr additive="base">
                                        <p:cTn id="18" dur="500"/>
                                        <p:tgtEl>
                                          <p:spTgt spid="7"/>
                                        </p:tgtEl>
                                        <p:attrNameLst>
                                          <p:attrName>ppt_x</p:attrName>
                                        </p:attrNameLst>
                                      </p:cBhvr>
                                      <p:tavLst>
                                        <p:tav tm="0">
                                          <p:val>
                                            <p:strVal val="ppt_x"/>
                                          </p:val>
                                        </p:tav>
                                        <p:tav tm="100000">
                                          <p:val>
                                            <p:strVal val="ppt_x"/>
                                          </p:val>
                                        </p:tav>
                                      </p:tavLst>
                                    </p:anim>
                                    <p:anim calcmode="lin" valueType="num">
                                      <p:cBhvr additive="base">
                                        <p:cTn id="19" dur="500"/>
                                        <p:tgtEl>
                                          <p:spTgt spid="7"/>
                                        </p:tgtEl>
                                        <p:attrNameLst>
                                          <p:attrName>ppt_y</p:attrName>
                                        </p:attrNameLst>
                                      </p:cBhvr>
                                      <p:tavLst>
                                        <p:tav tm="0">
                                          <p:val>
                                            <p:strVal val="ppt_y"/>
                                          </p:val>
                                        </p:tav>
                                        <p:tav tm="100000">
                                          <p:val>
                                            <p:strVal val="1+ppt_h/2"/>
                                          </p:val>
                                        </p:tav>
                                      </p:tavLst>
                                    </p:anim>
                                    <p:set>
                                      <p:cBhvr>
                                        <p:cTn id="20" dur="1" fill="hold">
                                          <p:stCondLst>
                                            <p:cond delay="499"/>
                                          </p:stCondLst>
                                        </p:cTn>
                                        <p:tgtEl>
                                          <p:spTgt spid="7"/>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grpId="0" nodeType="clickEffect">
                                  <p:stCondLst>
                                    <p:cond delay="0"/>
                                  </p:stCondLst>
                                  <p:childTnLst>
                                    <p:anim calcmode="lin" valueType="num">
                                      <p:cBhvr additive="base">
                                        <p:cTn id="24" dur="500"/>
                                        <p:tgtEl>
                                          <p:spTgt spid="10"/>
                                        </p:tgtEl>
                                        <p:attrNameLst>
                                          <p:attrName>ppt_x</p:attrName>
                                        </p:attrNameLst>
                                      </p:cBhvr>
                                      <p:tavLst>
                                        <p:tav tm="0">
                                          <p:val>
                                            <p:strVal val="ppt_x"/>
                                          </p:val>
                                        </p:tav>
                                        <p:tav tm="100000">
                                          <p:val>
                                            <p:strVal val="ppt_x"/>
                                          </p:val>
                                        </p:tav>
                                      </p:tavLst>
                                    </p:anim>
                                    <p:anim calcmode="lin" valueType="num">
                                      <p:cBhvr additive="base">
                                        <p:cTn id="25" dur="500"/>
                                        <p:tgtEl>
                                          <p:spTgt spid="10"/>
                                        </p:tgtEl>
                                        <p:attrNameLst>
                                          <p:attrName>ppt_y</p:attrName>
                                        </p:attrNameLst>
                                      </p:cBhvr>
                                      <p:tavLst>
                                        <p:tav tm="0">
                                          <p:val>
                                            <p:strVal val="ppt_y"/>
                                          </p:val>
                                        </p:tav>
                                        <p:tav tm="100000">
                                          <p:val>
                                            <p:strVal val="1+ppt_h/2"/>
                                          </p:val>
                                        </p:tav>
                                      </p:tavLst>
                                    </p:anim>
                                    <p:set>
                                      <p:cBhvr>
                                        <p:cTn id="26" dur="1" fill="hold">
                                          <p:stCondLst>
                                            <p:cond delay="499"/>
                                          </p:stCondLst>
                                        </p:cTn>
                                        <p:tgtEl>
                                          <p:spTgt spid="10"/>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grpId="0" nodeType="clickEffect">
                                  <p:stCondLst>
                                    <p:cond delay="0"/>
                                  </p:stCondLst>
                                  <p:childTnLst>
                                    <p:anim calcmode="lin" valueType="num">
                                      <p:cBhvr additive="base">
                                        <p:cTn id="30" dur="500"/>
                                        <p:tgtEl>
                                          <p:spTgt spid="11"/>
                                        </p:tgtEl>
                                        <p:attrNameLst>
                                          <p:attrName>ppt_x</p:attrName>
                                        </p:attrNameLst>
                                      </p:cBhvr>
                                      <p:tavLst>
                                        <p:tav tm="0">
                                          <p:val>
                                            <p:strVal val="ppt_x"/>
                                          </p:val>
                                        </p:tav>
                                        <p:tav tm="100000">
                                          <p:val>
                                            <p:strVal val="ppt_x"/>
                                          </p:val>
                                        </p:tav>
                                      </p:tavLst>
                                    </p:anim>
                                    <p:anim calcmode="lin" valueType="num">
                                      <p:cBhvr additive="base">
                                        <p:cTn id="31" dur="500"/>
                                        <p:tgtEl>
                                          <p:spTgt spid="11"/>
                                        </p:tgtEl>
                                        <p:attrNameLst>
                                          <p:attrName>ppt_y</p:attrName>
                                        </p:attrNameLst>
                                      </p:cBhvr>
                                      <p:tavLst>
                                        <p:tav tm="0">
                                          <p:val>
                                            <p:strVal val="ppt_y"/>
                                          </p:val>
                                        </p:tav>
                                        <p:tav tm="100000">
                                          <p:val>
                                            <p:strVal val="1+ppt_h/2"/>
                                          </p:val>
                                        </p:tav>
                                      </p:tavLst>
                                    </p:anim>
                                    <p:set>
                                      <p:cBhvr>
                                        <p:cTn id="32" dur="1" fill="hold">
                                          <p:stCondLst>
                                            <p:cond delay="499"/>
                                          </p:stCondLst>
                                        </p:cTn>
                                        <p:tgtEl>
                                          <p:spTgt spid="11"/>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 presetClass="exit" presetSubtype="4" fill="hold" grpId="0" nodeType="clickEffect">
                                  <p:stCondLst>
                                    <p:cond delay="0"/>
                                  </p:stCondLst>
                                  <p:childTnLst>
                                    <p:anim calcmode="lin" valueType="num">
                                      <p:cBhvr additive="base">
                                        <p:cTn id="36" dur="500"/>
                                        <p:tgtEl>
                                          <p:spTgt spid="12"/>
                                        </p:tgtEl>
                                        <p:attrNameLst>
                                          <p:attrName>ppt_x</p:attrName>
                                        </p:attrNameLst>
                                      </p:cBhvr>
                                      <p:tavLst>
                                        <p:tav tm="0">
                                          <p:val>
                                            <p:strVal val="ppt_x"/>
                                          </p:val>
                                        </p:tav>
                                        <p:tav tm="100000">
                                          <p:val>
                                            <p:strVal val="ppt_x"/>
                                          </p:val>
                                        </p:tav>
                                      </p:tavLst>
                                    </p:anim>
                                    <p:anim calcmode="lin" valueType="num">
                                      <p:cBhvr additive="base">
                                        <p:cTn id="37" dur="500"/>
                                        <p:tgtEl>
                                          <p:spTgt spid="12"/>
                                        </p:tgtEl>
                                        <p:attrNameLst>
                                          <p:attrName>ppt_y</p:attrName>
                                        </p:attrNameLst>
                                      </p:cBhvr>
                                      <p:tavLst>
                                        <p:tav tm="0">
                                          <p:val>
                                            <p:strVal val="ppt_y"/>
                                          </p:val>
                                        </p:tav>
                                        <p:tav tm="100000">
                                          <p:val>
                                            <p:strVal val="1+ppt_h/2"/>
                                          </p:val>
                                        </p:tav>
                                      </p:tavLst>
                                    </p:anim>
                                    <p:set>
                                      <p:cBhvr>
                                        <p:cTn id="38" dur="1" fill="hold">
                                          <p:stCondLst>
                                            <p:cond delay="499"/>
                                          </p:stCondLst>
                                        </p:cTn>
                                        <p:tgtEl>
                                          <p:spTgt spid="12"/>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 presetClass="exit" presetSubtype="4" fill="hold" grpId="0" nodeType="clickEffect">
                                  <p:stCondLst>
                                    <p:cond delay="0"/>
                                  </p:stCondLst>
                                  <p:childTnLst>
                                    <p:anim calcmode="lin" valueType="num">
                                      <p:cBhvr additive="base">
                                        <p:cTn id="42" dur="500"/>
                                        <p:tgtEl>
                                          <p:spTgt spid="13"/>
                                        </p:tgtEl>
                                        <p:attrNameLst>
                                          <p:attrName>ppt_x</p:attrName>
                                        </p:attrNameLst>
                                      </p:cBhvr>
                                      <p:tavLst>
                                        <p:tav tm="0">
                                          <p:val>
                                            <p:strVal val="ppt_x"/>
                                          </p:val>
                                        </p:tav>
                                        <p:tav tm="100000">
                                          <p:val>
                                            <p:strVal val="ppt_x"/>
                                          </p:val>
                                        </p:tav>
                                      </p:tavLst>
                                    </p:anim>
                                    <p:anim calcmode="lin" valueType="num">
                                      <p:cBhvr additive="base">
                                        <p:cTn id="43" dur="500"/>
                                        <p:tgtEl>
                                          <p:spTgt spid="13"/>
                                        </p:tgtEl>
                                        <p:attrNameLst>
                                          <p:attrName>ppt_y</p:attrName>
                                        </p:attrNameLst>
                                      </p:cBhvr>
                                      <p:tavLst>
                                        <p:tav tm="0">
                                          <p:val>
                                            <p:strVal val="ppt_y"/>
                                          </p:val>
                                        </p:tav>
                                        <p:tav tm="100000">
                                          <p:val>
                                            <p:strVal val="1+ppt_h/2"/>
                                          </p:val>
                                        </p:tav>
                                      </p:tavLst>
                                    </p:anim>
                                    <p:set>
                                      <p:cBhvr>
                                        <p:cTn id="44" dur="1" fill="hold">
                                          <p:stCondLst>
                                            <p:cond delay="499"/>
                                          </p:stCondLst>
                                        </p:cTn>
                                        <p:tgtEl>
                                          <p:spTgt spid="13"/>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2" presetClass="exit" presetSubtype="4" fill="hold" grpId="0" nodeType="clickEffect">
                                  <p:stCondLst>
                                    <p:cond delay="0"/>
                                  </p:stCondLst>
                                  <p:childTnLst>
                                    <p:anim calcmode="lin" valueType="num">
                                      <p:cBhvr additive="base">
                                        <p:cTn id="48" dur="500"/>
                                        <p:tgtEl>
                                          <p:spTgt spid="14"/>
                                        </p:tgtEl>
                                        <p:attrNameLst>
                                          <p:attrName>ppt_x</p:attrName>
                                        </p:attrNameLst>
                                      </p:cBhvr>
                                      <p:tavLst>
                                        <p:tav tm="0">
                                          <p:val>
                                            <p:strVal val="ppt_x"/>
                                          </p:val>
                                        </p:tav>
                                        <p:tav tm="100000">
                                          <p:val>
                                            <p:strVal val="ppt_x"/>
                                          </p:val>
                                        </p:tav>
                                      </p:tavLst>
                                    </p:anim>
                                    <p:anim calcmode="lin" valueType="num">
                                      <p:cBhvr additive="base">
                                        <p:cTn id="49" dur="500"/>
                                        <p:tgtEl>
                                          <p:spTgt spid="14"/>
                                        </p:tgtEl>
                                        <p:attrNameLst>
                                          <p:attrName>ppt_y</p:attrName>
                                        </p:attrNameLst>
                                      </p:cBhvr>
                                      <p:tavLst>
                                        <p:tav tm="0">
                                          <p:val>
                                            <p:strVal val="ppt_y"/>
                                          </p:val>
                                        </p:tav>
                                        <p:tav tm="100000">
                                          <p:val>
                                            <p:strVal val="1+ppt_h/2"/>
                                          </p:val>
                                        </p:tav>
                                      </p:tavLst>
                                    </p:anim>
                                    <p:set>
                                      <p:cBhvr>
                                        <p:cTn id="50" dur="1" fill="hold">
                                          <p:stCondLst>
                                            <p:cond delay="499"/>
                                          </p:stCondLst>
                                        </p:cTn>
                                        <p:tgtEl>
                                          <p:spTgt spid="14"/>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2" presetClass="exit" presetSubtype="4" fill="hold" grpId="0" nodeType="clickEffect">
                                  <p:stCondLst>
                                    <p:cond delay="0"/>
                                  </p:stCondLst>
                                  <p:childTnLst>
                                    <p:anim calcmode="lin" valueType="num">
                                      <p:cBhvr additive="base">
                                        <p:cTn id="54" dur="500"/>
                                        <p:tgtEl>
                                          <p:spTgt spid="15"/>
                                        </p:tgtEl>
                                        <p:attrNameLst>
                                          <p:attrName>ppt_x</p:attrName>
                                        </p:attrNameLst>
                                      </p:cBhvr>
                                      <p:tavLst>
                                        <p:tav tm="0">
                                          <p:val>
                                            <p:strVal val="ppt_x"/>
                                          </p:val>
                                        </p:tav>
                                        <p:tav tm="100000">
                                          <p:val>
                                            <p:strVal val="ppt_x"/>
                                          </p:val>
                                        </p:tav>
                                      </p:tavLst>
                                    </p:anim>
                                    <p:anim calcmode="lin" valueType="num">
                                      <p:cBhvr additive="base">
                                        <p:cTn id="55" dur="500"/>
                                        <p:tgtEl>
                                          <p:spTgt spid="15"/>
                                        </p:tgtEl>
                                        <p:attrNameLst>
                                          <p:attrName>ppt_y</p:attrName>
                                        </p:attrNameLst>
                                      </p:cBhvr>
                                      <p:tavLst>
                                        <p:tav tm="0">
                                          <p:val>
                                            <p:strVal val="ppt_y"/>
                                          </p:val>
                                        </p:tav>
                                        <p:tav tm="100000">
                                          <p:val>
                                            <p:strVal val="1+ppt_h/2"/>
                                          </p:val>
                                        </p:tav>
                                      </p:tavLst>
                                    </p:anim>
                                    <p:set>
                                      <p:cBhvr>
                                        <p:cTn id="56" dur="1" fill="hold">
                                          <p:stCondLst>
                                            <p:cond delay="499"/>
                                          </p:stCondLst>
                                        </p:cTn>
                                        <p:tgtEl>
                                          <p:spTgt spid="15"/>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2" presetClass="exit" presetSubtype="4" fill="hold" grpId="0" nodeType="clickEffect">
                                  <p:stCondLst>
                                    <p:cond delay="0"/>
                                  </p:stCondLst>
                                  <p:childTnLst>
                                    <p:anim calcmode="lin" valueType="num">
                                      <p:cBhvr additive="base">
                                        <p:cTn id="60" dur="500"/>
                                        <p:tgtEl>
                                          <p:spTgt spid="16"/>
                                        </p:tgtEl>
                                        <p:attrNameLst>
                                          <p:attrName>ppt_x</p:attrName>
                                        </p:attrNameLst>
                                      </p:cBhvr>
                                      <p:tavLst>
                                        <p:tav tm="0">
                                          <p:val>
                                            <p:strVal val="ppt_x"/>
                                          </p:val>
                                        </p:tav>
                                        <p:tav tm="100000">
                                          <p:val>
                                            <p:strVal val="ppt_x"/>
                                          </p:val>
                                        </p:tav>
                                      </p:tavLst>
                                    </p:anim>
                                    <p:anim calcmode="lin" valueType="num">
                                      <p:cBhvr additive="base">
                                        <p:cTn id="61" dur="500"/>
                                        <p:tgtEl>
                                          <p:spTgt spid="16"/>
                                        </p:tgtEl>
                                        <p:attrNameLst>
                                          <p:attrName>ppt_y</p:attrName>
                                        </p:attrNameLst>
                                      </p:cBhvr>
                                      <p:tavLst>
                                        <p:tav tm="0">
                                          <p:val>
                                            <p:strVal val="ppt_y"/>
                                          </p:val>
                                        </p:tav>
                                        <p:tav tm="100000">
                                          <p:val>
                                            <p:strVal val="1+ppt_h/2"/>
                                          </p:val>
                                        </p:tav>
                                      </p:tavLst>
                                    </p:anim>
                                    <p:set>
                                      <p:cBhvr>
                                        <p:cTn id="62" dur="1" fill="hold">
                                          <p:stCondLst>
                                            <p:cond delay="499"/>
                                          </p:stCondLst>
                                        </p:cTn>
                                        <p:tgtEl>
                                          <p:spTgt spid="16"/>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2" presetClass="exit" presetSubtype="4" fill="hold" grpId="0" nodeType="clickEffect">
                                  <p:stCondLst>
                                    <p:cond delay="0"/>
                                  </p:stCondLst>
                                  <p:childTnLst>
                                    <p:anim calcmode="lin" valueType="num">
                                      <p:cBhvr additive="base">
                                        <p:cTn id="66" dur="500"/>
                                        <p:tgtEl>
                                          <p:spTgt spid="17"/>
                                        </p:tgtEl>
                                        <p:attrNameLst>
                                          <p:attrName>ppt_x</p:attrName>
                                        </p:attrNameLst>
                                      </p:cBhvr>
                                      <p:tavLst>
                                        <p:tav tm="0">
                                          <p:val>
                                            <p:strVal val="ppt_x"/>
                                          </p:val>
                                        </p:tav>
                                        <p:tav tm="100000">
                                          <p:val>
                                            <p:strVal val="ppt_x"/>
                                          </p:val>
                                        </p:tav>
                                      </p:tavLst>
                                    </p:anim>
                                    <p:anim calcmode="lin" valueType="num">
                                      <p:cBhvr additive="base">
                                        <p:cTn id="67" dur="500"/>
                                        <p:tgtEl>
                                          <p:spTgt spid="17"/>
                                        </p:tgtEl>
                                        <p:attrNameLst>
                                          <p:attrName>ppt_y</p:attrName>
                                        </p:attrNameLst>
                                      </p:cBhvr>
                                      <p:tavLst>
                                        <p:tav tm="0">
                                          <p:val>
                                            <p:strVal val="ppt_y"/>
                                          </p:val>
                                        </p:tav>
                                        <p:tav tm="100000">
                                          <p:val>
                                            <p:strVal val="1+ppt_h/2"/>
                                          </p:val>
                                        </p:tav>
                                      </p:tavLst>
                                    </p:anim>
                                    <p:set>
                                      <p:cBhvr>
                                        <p:cTn id="68" dur="1" fill="hold">
                                          <p:stCondLst>
                                            <p:cond delay="499"/>
                                          </p:stCondLst>
                                        </p:cTn>
                                        <p:tgtEl>
                                          <p:spTgt spid="17"/>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2" presetClass="exit" presetSubtype="4" fill="hold" grpId="0" nodeType="clickEffect">
                                  <p:stCondLst>
                                    <p:cond delay="0"/>
                                  </p:stCondLst>
                                  <p:childTnLst>
                                    <p:anim calcmode="lin" valueType="num">
                                      <p:cBhvr additive="base">
                                        <p:cTn id="72" dur="500"/>
                                        <p:tgtEl>
                                          <p:spTgt spid="18"/>
                                        </p:tgtEl>
                                        <p:attrNameLst>
                                          <p:attrName>ppt_x</p:attrName>
                                        </p:attrNameLst>
                                      </p:cBhvr>
                                      <p:tavLst>
                                        <p:tav tm="0">
                                          <p:val>
                                            <p:strVal val="ppt_x"/>
                                          </p:val>
                                        </p:tav>
                                        <p:tav tm="100000">
                                          <p:val>
                                            <p:strVal val="ppt_x"/>
                                          </p:val>
                                        </p:tav>
                                      </p:tavLst>
                                    </p:anim>
                                    <p:anim calcmode="lin" valueType="num">
                                      <p:cBhvr additive="base">
                                        <p:cTn id="73" dur="500"/>
                                        <p:tgtEl>
                                          <p:spTgt spid="18"/>
                                        </p:tgtEl>
                                        <p:attrNameLst>
                                          <p:attrName>ppt_y</p:attrName>
                                        </p:attrNameLst>
                                      </p:cBhvr>
                                      <p:tavLst>
                                        <p:tav tm="0">
                                          <p:val>
                                            <p:strVal val="ppt_y"/>
                                          </p:val>
                                        </p:tav>
                                        <p:tav tm="100000">
                                          <p:val>
                                            <p:strVal val="1+ppt_h/2"/>
                                          </p:val>
                                        </p:tav>
                                      </p:tavLst>
                                    </p:anim>
                                    <p:set>
                                      <p:cBhvr>
                                        <p:cTn id="74" dur="1" fill="hold">
                                          <p:stCondLst>
                                            <p:cond delay="499"/>
                                          </p:stCondLst>
                                        </p:cTn>
                                        <p:tgtEl>
                                          <p:spTgt spid="18"/>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nodeType="clickEffect">
                                  <p:stCondLst>
                                    <p:cond delay="0"/>
                                  </p:stCondLst>
                                  <p:childTnLst>
                                    <p:set>
                                      <p:cBhvr>
                                        <p:cTn id="78" dur="1" fill="hold">
                                          <p:stCondLst>
                                            <p:cond delay="0"/>
                                          </p:stCondLst>
                                        </p:cTn>
                                        <p:tgtEl>
                                          <p:spTgt spid="9">
                                            <p:txEl>
                                              <p:pRg st="0" end="0"/>
                                            </p:txEl>
                                          </p:spTgt>
                                        </p:tgtEl>
                                        <p:attrNameLst>
                                          <p:attrName>style.visibility</p:attrName>
                                        </p:attrNameLst>
                                      </p:cBhvr>
                                      <p:to>
                                        <p:strVal val="visible"/>
                                      </p:to>
                                    </p:set>
                                    <p:animEffect transition="in" filter="wipe(down)">
                                      <p:cBhvr>
                                        <p:cTn id="79" dur="500"/>
                                        <p:tgtEl>
                                          <p:spTgt spid="9">
                                            <p:txEl>
                                              <p:pRg st="0" end="0"/>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4" fill="hold" nodeType="clickEffect">
                                  <p:stCondLst>
                                    <p:cond delay="0"/>
                                  </p:stCondLst>
                                  <p:childTnLst>
                                    <p:set>
                                      <p:cBhvr>
                                        <p:cTn id="83" dur="1" fill="hold">
                                          <p:stCondLst>
                                            <p:cond delay="0"/>
                                          </p:stCondLst>
                                        </p:cTn>
                                        <p:tgtEl>
                                          <p:spTgt spid="9">
                                            <p:txEl>
                                              <p:pRg st="1" end="1"/>
                                            </p:txEl>
                                          </p:spTgt>
                                        </p:tgtEl>
                                        <p:attrNameLst>
                                          <p:attrName>style.visibility</p:attrName>
                                        </p:attrNameLst>
                                      </p:cBhvr>
                                      <p:to>
                                        <p:strVal val="visible"/>
                                      </p:to>
                                    </p:set>
                                    <p:animEffect transition="in" filter="wipe(down)">
                                      <p:cBhvr>
                                        <p:cTn id="84"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400" dirty="0"/>
              <a:t>VAPOR PRESSURE</a:t>
            </a:r>
          </a:p>
        </p:txBody>
      </p:sp>
      <p:sp>
        <p:nvSpPr>
          <p:cNvPr id="46083" name="Content Placeholder 2"/>
          <p:cNvSpPr>
            <a:spLocks noGrp="1"/>
          </p:cNvSpPr>
          <p:nvPr>
            <p:ph idx="1"/>
          </p:nvPr>
        </p:nvSpPr>
        <p:spPr/>
        <p:txBody>
          <a:bodyPr/>
          <a:lstStyle/>
          <a:p>
            <a:r>
              <a:rPr lang="en-US" dirty="0"/>
              <a:t>Vapor pressure is the </a:t>
            </a:r>
            <a:r>
              <a:rPr lang="en-US" b="1" dirty="0">
                <a:solidFill>
                  <a:srgbClr val="FF0000"/>
                </a:solidFill>
              </a:rPr>
              <a:t>pressure exerted by a vapor </a:t>
            </a:r>
            <a:r>
              <a:rPr lang="en-US" dirty="0">
                <a:solidFill>
                  <a:schemeClr val="tx1"/>
                </a:solidFill>
              </a:rPr>
              <a:t>(</a:t>
            </a:r>
            <a:r>
              <a:rPr lang="en-US" dirty="0"/>
              <a:t>gas) in equilibrium with its </a:t>
            </a:r>
            <a:r>
              <a:rPr lang="en-US" b="1" dirty="0">
                <a:solidFill>
                  <a:srgbClr val="FF0000"/>
                </a:solidFill>
              </a:rPr>
              <a:t>liquid</a:t>
            </a:r>
            <a:r>
              <a:rPr lang="en-US" dirty="0"/>
              <a:t>.</a:t>
            </a:r>
          </a:p>
          <a:p>
            <a:r>
              <a:rPr lang="en-US" dirty="0"/>
              <a:t>The vapor pressure is caused by the gas molecules hitting the </a:t>
            </a:r>
            <a:r>
              <a:rPr lang="en-US" b="1" dirty="0">
                <a:solidFill>
                  <a:srgbClr val="FF0000"/>
                </a:solidFill>
              </a:rPr>
              <a:t>top</a:t>
            </a:r>
            <a:r>
              <a:rPr lang="en-US" dirty="0"/>
              <a:t> of the liquid.</a:t>
            </a:r>
          </a:p>
          <a:p>
            <a:r>
              <a:rPr lang="en-US" b="1" dirty="0">
                <a:solidFill>
                  <a:srgbClr val="FF0000"/>
                </a:solidFill>
              </a:rPr>
              <a:t>Intermolecular forces </a:t>
            </a:r>
            <a:r>
              <a:rPr lang="en-US" dirty="0"/>
              <a:t>(IMF) determine vapor pressure. (Remember IMF - the forces of attraction between neighboring molecules).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down)">
                                      <p:cBhvr>
                                        <p:cTn id="7" dur="500"/>
                                        <p:tgtEl>
                                          <p:spTgt spid="460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6083">
                                            <p:txEl>
                                              <p:pRg st="1" end="1"/>
                                            </p:txEl>
                                          </p:spTgt>
                                        </p:tgtEl>
                                        <p:attrNameLst>
                                          <p:attrName>style.visibility</p:attrName>
                                        </p:attrNameLst>
                                      </p:cBhvr>
                                      <p:to>
                                        <p:strVal val="visible"/>
                                      </p:to>
                                    </p:set>
                                    <p:animEffect transition="in" filter="wipe(down)">
                                      <p:cBhvr>
                                        <p:cTn id="12" dur="500"/>
                                        <p:tgtEl>
                                          <p:spTgt spid="460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6083">
                                            <p:txEl>
                                              <p:pRg st="2" end="2"/>
                                            </p:txEl>
                                          </p:spTgt>
                                        </p:tgtEl>
                                        <p:attrNameLst>
                                          <p:attrName>style.visibility</p:attrName>
                                        </p:attrNameLst>
                                      </p:cBhvr>
                                      <p:to>
                                        <p:strVal val="visible"/>
                                      </p:to>
                                    </p:set>
                                    <p:animEffect transition="in" filter="wipe(down)">
                                      <p:cBhvr>
                                        <p:cTn id="17" dur="500"/>
                                        <p:tgtEl>
                                          <p:spTgt spid="460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400" dirty="0"/>
              <a:t>VAPOR PRESSURE</a:t>
            </a:r>
          </a:p>
        </p:txBody>
      </p:sp>
      <p:sp>
        <p:nvSpPr>
          <p:cNvPr id="46083" name="Content Placeholder 2"/>
          <p:cNvSpPr>
            <a:spLocks noGrp="1"/>
          </p:cNvSpPr>
          <p:nvPr>
            <p:ph idx="1"/>
          </p:nvPr>
        </p:nvSpPr>
        <p:spPr/>
        <p:txBody>
          <a:bodyPr/>
          <a:lstStyle/>
          <a:p>
            <a:r>
              <a:rPr lang="en-US" dirty="0"/>
              <a:t>The </a:t>
            </a:r>
            <a:r>
              <a:rPr lang="en-US" b="1" dirty="0">
                <a:solidFill>
                  <a:srgbClr val="FF0000"/>
                </a:solidFill>
              </a:rPr>
              <a:t>lower</a:t>
            </a:r>
            <a:r>
              <a:rPr lang="en-US" dirty="0"/>
              <a:t> the vapor pressure, the </a:t>
            </a:r>
            <a:r>
              <a:rPr lang="en-US" b="1" dirty="0">
                <a:solidFill>
                  <a:srgbClr val="FF0000"/>
                </a:solidFill>
              </a:rPr>
              <a:t>stronger</a:t>
            </a:r>
            <a:r>
              <a:rPr lang="en-US" dirty="0"/>
              <a:t> the IMF. </a:t>
            </a:r>
          </a:p>
          <a:p>
            <a:r>
              <a:rPr lang="en-US" dirty="0"/>
              <a:t>The </a:t>
            </a:r>
            <a:r>
              <a:rPr lang="en-US" b="1" dirty="0">
                <a:solidFill>
                  <a:srgbClr val="FF0000"/>
                </a:solidFill>
              </a:rPr>
              <a:t>stronger</a:t>
            </a:r>
            <a:r>
              <a:rPr lang="en-US" dirty="0"/>
              <a:t> the IMF, the harder it is for the liquid to become a gas, therefore the vapor pressure is </a:t>
            </a:r>
            <a:r>
              <a:rPr lang="en-US" b="1" dirty="0">
                <a:solidFill>
                  <a:srgbClr val="FF0000"/>
                </a:solidFill>
              </a:rPr>
              <a:t>lower</a:t>
            </a:r>
            <a:r>
              <a:rPr lang="en-US" dirty="0"/>
              <a:t>.</a:t>
            </a:r>
          </a:p>
          <a:p>
            <a:r>
              <a:rPr lang="en-US" dirty="0"/>
              <a:t>What is a vapor?  How does a vapor differ from a gas?</a:t>
            </a:r>
          </a:p>
        </p:txBody>
      </p:sp>
    </p:spTree>
    <p:extLst>
      <p:ext uri="{BB962C8B-B14F-4D97-AF65-F5344CB8AC3E}">
        <p14:creationId xmlns:p14="http://schemas.microsoft.com/office/powerpoint/2010/main" val="1907275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down)">
                                      <p:cBhvr>
                                        <p:cTn id="7" dur="500"/>
                                        <p:tgtEl>
                                          <p:spTgt spid="460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6083">
                                            <p:txEl>
                                              <p:pRg st="1" end="1"/>
                                            </p:txEl>
                                          </p:spTgt>
                                        </p:tgtEl>
                                        <p:attrNameLst>
                                          <p:attrName>style.visibility</p:attrName>
                                        </p:attrNameLst>
                                      </p:cBhvr>
                                      <p:to>
                                        <p:strVal val="visible"/>
                                      </p:to>
                                    </p:set>
                                    <p:animEffect transition="in" filter="wipe(down)">
                                      <p:cBhvr>
                                        <p:cTn id="12" dur="500"/>
                                        <p:tgtEl>
                                          <p:spTgt spid="460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6083">
                                            <p:txEl>
                                              <p:pRg st="2" end="2"/>
                                            </p:txEl>
                                          </p:spTgt>
                                        </p:tgtEl>
                                        <p:attrNameLst>
                                          <p:attrName>style.visibility</p:attrName>
                                        </p:attrNameLst>
                                      </p:cBhvr>
                                      <p:to>
                                        <p:strVal val="visible"/>
                                      </p:to>
                                    </p:set>
                                    <p:animEffect transition="in" filter="wipe(down)">
                                      <p:cBhvr>
                                        <p:cTn id="17" dur="500"/>
                                        <p:tgtEl>
                                          <p:spTgt spid="460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000" dirty="0"/>
              <a:t>Vaporization  and condensation</a:t>
            </a:r>
          </a:p>
        </p:txBody>
      </p:sp>
      <p:sp>
        <p:nvSpPr>
          <p:cNvPr id="51203" name="Content Placeholder 2"/>
          <p:cNvSpPr>
            <a:spLocks noGrp="1"/>
          </p:cNvSpPr>
          <p:nvPr>
            <p:ph idx="1"/>
          </p:nvPr>
        </p:nvSpPr>
        <p:spPr/>
        <p:txBody>
          <a:bodyPr/>
          <a:lstStyle/>
          <a:p>
            <a:r>
              <a:rPr lang="en-US" dirty="0"/>
              <a:t>Vaporization is the change in state from a </a:t>
            </a:r>
            <a:r>
              <a:rPr lang="en-US" b="1" dirty="0">
                <a:solidFill>
                  <a:srgbClr val="FF0000"/>
                </a:solidFill>
              </a:rPr>
              <a:t>liquid to a gas.</a:t>
            </a:r>
          </a:p>
          <a:p>
            <a:r>
              <a:rPr lang="en-US" dirty="0"/>
              <a:t>Includes </a:t>
            </a:r>
            <a:r>
              <a:rPr lang="en-US" b="1" dirty="0">
                <a:solidFill>
                  <a:srgbClr val="FF0000"/>
                </a:solidFill>
              </a:rPr>
              <a:t>evaporation</a:t>
            </a:r>
            <a:r>
              <a:rPr lang="en-US" dirty="0"/>
              <a:t> and </a:t>
            </a:r>
            <a:r>
              <a:rPr lang="en-US" b="1" dirty="0">
                <a:solidFill>
                  <a:srgbClr val="FF0000"/>
                </a:solidFill>
              </a:rPr>
              <a:t>boiling</a:t>
            </a:r>
            <a:r>
              <a:rPr lang="en-US" dirty="0"/>
              <a:t>.  </a:t>
            </a:r>
          </a:p>
          <a:p>
            <a:r>
              <a:rPr lang="en-US" dirty="0"/>
              <a:t>Evaporation occurs when a liquid molecule gets enough </a:t>
            </a:r>
            <a:r>
              <a:rPr lang="en-US" b="1" dirty="0">
                <a:solidFill>
                  <a:srgbClr val="FF0000"/>
                </a:solidFill>
              </a:rPr>
              <a:t>kinetic energy </a:t>
            </a:r>
            <a:r>
              <a:rPr lang="en-US" dirty="0"/>
              <a:t>to </a:t>
            </a:r>
            <a:r>
              <a:rPr lang="en-US" b="1" dirty="0">
                <a:solidFill>
                  <a:srgbClr val="FF0000"/>
                </a:solidFill>
              </a:rPr>
              <a:t>leave</a:t>
            </a:r>
            <a:r>
              <a:rPr lang="en-US" dirty="0"/>
              <a:t> the surface of a </a:t>
            </a:r>
            <a:r>
              <a:rPr lang="en-US" b="1" dirty="0">
                <a:solidFill>
                  <a:srgbClr val="FF0000"/>
                </a:solidFill>
              </a:rPr>
              <a:t>non-boiling</a:t>
            </a:r>
            <a:r>
              <a:rPr lang="en-US" dirty="0"/>
              <a:t> liquid.  It gets enough energy to overcome the </a:t>
            </a:r>
            <a:r>
              <a:rPr lang="en-US" b="1" dirty="0">
                <a:solidFill>
                  <a:srgbClr val="FF0000"/>
                </a:solidFill>
              </a:rPr>
              <a:t>IMFs</a:t>
            </a:r>
            <a:r>
              <a:rPr lang="en-US" dirty="0"/>
              <a:t> within the liquid.  Example: leaving a glass of liquid water out on a counter top and it eventually all turns into a gas.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wipe(down)">
                                      <p:cBhvr>
                                        <p:cTn id="7" dur="500"/>
                                        <p:tgtEl>
                                          <p:spTgt spid="512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1203">
                                            <p:txEl>
                                              <p:pRg st="1" end="1"/>
                                            </p:txEl>
                                          </p:spTgt>
                                        </p:tgtEl>
                                        <p:attrNameLst>
                                          <p:attrName>style.visibility</p:attrName>
                                        </p:attrNameLst>
                                      </p:cBhvr>
                                      <p:to>
                                        <p:strVal val="visible"/>
                                      </p:to>
                                    </p:set>
                                    <p:animEffect transition="in" filter="wipe(down)">
                                      <p:cBhvr>
                                        <p:cTn id="12" dur="500"/>
                                        <p:tgtEl>
                                          <p:spTgt spid="512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1203">
                                            <p:txEl>
                                              <p:pRg st="2" end="2"/>
                                            </p:txEl>
                                          </p:spTgt>
                                        </p:tgtEl>
                                        <p:attrNameLst>
                                          <p:attrName>style.visibility</p:attrName>
                                        </p:attrNameLst>
                                      </p:cBhvr>
                                      <p:to>
                                        <p:strVal val="visible"/>
                                      </p:to>
                                    </p:set>
                                    <p:animEffect transition="in" filter="wipe(down)">
                                      <p:cBhvr>
                                        <p:cTn id="17" dur="500"/>
                                        <p:tgtEl>
                                          <p:spTgt spid="512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000" dirty="0"/>
              <a:t>Vaporization  and condensation</a:t>
            </a:r>
          </a:p>
        </p:txBody>
      </p:sp>
      <p:sp>
        <p:nvSpPr>
          <p:cNvPr id="51203" name="Content Placeholder 2"/>
          <p:cNvSpPr>
            <a:spLocks noGrp="1"/>
          </p:cNvSpPr>
          <p:nvPr>
            <p:ph idx="1"/>
          </p:nvPr>
        </p:nvSpPr>
        <p:spPr/>
        <p:txBody>
          <a:bodyPr/>
          <a:lstStyle/>
          <a:p>
            <a:r>
              <a:rPr lang="en-US" dirty="0"/>
              <a:t>Vaporization – liquid </a:t>
            </a:r>
            <a:r>
              <a:rPr lang="en-US" dirty="0">
                <a:sym typeface="Wingdings" pitchFamily="2" charset="2"/>
              </a:rPr>
              <a:t> gas</a:t>
            </a:r>
          </a:p>
          <a:p>
            <a:pPr lvl="1"/>
            <a:r>
              <a:rPr lang="en-US" dirty="0">
                <a:sym typeface="Wingdings" pitchFamily="2" charset="2"/>
              </a:rPr>
              <a:t>Endothermic</a:t>
            </a:r>
          </a:p>
          <a:p>
            <a:pPr lvl="1"/>
            <a:r>
              <a:rPr lang="en-US" dirty="0">
                <a:sym typeface="Wingdings" pitchFamily="2" charset="2"/>
              </a:rPr>
              <a:t>Two types: boiling and evaporation; one requires additional energy and the other does not.</a:t>
            </a:r>
          </a:p>
        </p:txBody>
      </p:sp>
      <p:pic>
        <p:nvPicPr>
          <p:cNvPr id="3" name="Picture 2"/>
          <p:cNvPicPr>
            <a:picLocks noChangeAspect="1"/>
          </p:cNvPicPr>
          <p:nvPr/>
        </p:nvPicPr>
        <p:blipFill>
          <a:blip r:embed="rId2"/>
          <a:stretch>
            <a:fillRect/>
          </a:stretch>
        </p:blipFill>
        <p:spPr>
          <a:xfrm>
            <a:off x="1371600" y="3657600"/>
            <a:ext cx="6534150" cy="2895600"/>
          </a:xfrm>
          <a:prstGeom prst="rect">
            <a:avLst/>
          </a:prstGeom>
        </p:spPr>
      </p:pic>
    </p:spTree>
    <p:extLst>
      <p:ext uri="{BB962C8B-B14F-4D97-AF65-F5344CB8AC3E}">
        <p14:creationId xmlns:p14="http://schemas.microsoft.com/office/powerpoint/2010/main" val="198136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wipe(down)">
                                      <p:cBhvr>
                                        <p:cTn id="7" dur="500"/>
                                        <p:tgtEl>
                                          <p:spTgt spid="5120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1203">
                                            <p:txEl>
                                              <p:pRg st="1" end="1"/>
                                            </p:txEl>
                                          </p:spTgt>
                                        </p:tgtEl>
                                        <p:attrNameLst>
                                          <p:attrName>style.visibility</p:attrName>
                                        </p:attrNameLst>
                                      </p:cBhvr>
                                      <p:to>
                                        <p:strVal val="visible"/>
                                      </p:to>
                                    </p:set>
                                    <p:animEffect transition="in" filter="wipe(down)">
                                      <p:cBhvr>
                                        <p:cTn id="10" dur="500"/>
                                        <p:tgtEl>
                                          <p:spTgt spid="5120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1203">
                                            <p:txEl>
                                              <p:pRg st="2" end="2"/>
                                            </p:txEl>
                                          </p:spTgt>
                                        </p:tgtEl>
                                        <p:attrNameLst>
                                          <p:attrName>style.visibility</p:attrName>
                                        </p:attrNameLst>
                                      </p:cBhvr>
                                      <p:to>
                                        <p:strVal val="visible"/>
                                      </p:to>
                                    </p:set>
                                    <p:animEffect transition="in" filter="wipe(down)">
                                      <p:cBhvr>
                                        <p:cTn id="13" dur="500"/>
                                        <p:tgtEl>
                                          <p:spTgt spid="5120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000" dirty="0"/>
              <a:t>Vaporization  and condensation</a:t>
            </a:r>
          </a:p>
        </p:txBody>
      </p:sp>
      <p:sp>
        <p:nvSpPr>
          <p:cNvPr id="51203" name="Content Placeholder 2"/>
          <p:cNvSpPr>
            <a:spLocks noGrp="1"/>
          </p:cNvSpPr>
          <p:nvPr>
            <p:ph idx="1"/>
          </p:nvPr>
        </p:nvSpPr>
        <p:spPr>
          <a:xfrm>
            <a:off x="304800" y="1554163"/>
            <a:ext cx="6248400" cy="4525962"/>
          </a:xfrm>
        </p:spPr>
        <p:txBody>
          <a:bodyPr/>
          <a:lstStyle/>
          <a:p>
            <a:r>
              <a:rPr lang="en-US" dirty="0"/>
              <a:t>Condensation is the change in state from a </a:t>
            </a:r>
            <a:r>
              <a:rPr lang="en-US" b="1" dirty="0">
                <a:solidFill>
                  <a:srgbClr val="FF0000"/>
                </a:solidFill>
              </a:rPr>
              <a:t>gas to a liquid</a:t>
            </a:r>
            <a:r>
              <a:rPr lang="en-US" dirty="0"/>
              <a:t>.  </a:t>
            </a:r>
          </a:p>
          <a:p>
            <a:r>
              <a:rPr lang="en-US" dirty="0"/>
              <a:t>The IMF </a:t>
            </a:r>
            <a:r>
              <a:rPr lang="en-US" b="1" dirty="0">
                <a:solidFill>
                  <a:srgbClr val="FF0000"/>
                </a:solidFill>
              </a:rPr>
              <a:t>traps</a:t>
            </a:r>
            <a:r>
              <a:rPr lang="en-US" dirty="0"/>
              <a:t> any particle colliding with the surface of a liquid.</a:t>
            </a:r>
          </a:p>
          <a:p>
            <a:r>
              <a:rPr lang="en-US" dirty="0">
                <a:sym typeface="Wingdings" pitchFamily="2" charset="2"/>
              </a:rPr>
              <a:t>Condensation – gas   liquid</a:t>
            </a:r>
          </a:p>
          <a:p>
            <a:pPr lvl="1"/>
            <a:r>
              <a:rPr lang="en-US" dirty="0">
                <a:sym typeface="Wingdings" pitchFamily="2" charset="2"/>
              </a:rPr>
              <a:t>exothermic</a:t>
            </a:r>
            <a:endParaRPr lang="en-US" dirty="0"/>
          </a:p>
        </p:txBody>
      </p:sp>
      <p:pic>
        <p:nvPicPr>
          <p:cNvPr id="4" name="Picture 3"/>
          <p:cNvPicPr>
            <a:picLocks noChangeAspect="1"/>
          </p:cNvPicPr>
          <p:nvPr/>
        </p:nvPicPr>
        <p:blipFill>
          <a:blip r:embed="rId2"/>
          <a:stretch>
            <a:fillRect/>
          </a:stretch>
        </p:blipFill>
        <p:spPr>
          <a:xfrm>
            <a:off x="6528619" y="1583660"/>
            <a:ext cx="2298771" cy="4114800"/>
          </a:xfrm>
          <a:prstGeom prst="rect">
            <a:avLst/>
          </a:prstGeom>
        </p:spPr>
      </p:pic>
    </p:spTree>
    <p:extLst>
      <p:ext uri="{BB962C8B-B14F-4D97-AF65-F5344CB8AC3E}">
        <p14:creationId xmlns:p14="http://schemas.microsoft.com/office/powerpoint/2010/main" val="1879019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wipe(down)">
                                      <p:cBhvr>
                                        <p:cTn id="7" dur="500"/>
                                        <p:tgtEl>
                                          <p:spTgt spid="512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1203">
                                            <p:txEl>
                                              <p:pRg st="1" end="1"/>
                                            </p:txEl>
                                          </p:spTgt>
                                        </p:tgtEl>
                                        <p:attrNameLst>
                                          <p:attrName>style.visibility</p:attrName>
                                        </p:attrNameLst>
                                      </p:cBhvr>
                                      <p:to>
                                        <p:strVal val="visible"/>
                                      </p:to>
                                    </p:set>
                                    <p:animEffect transition="in" filter="wipe(down)">
                                      <p:cBhvr>
                                        <p:cTn id="12" dur="500"/>
                                        <p:tgtEl>
                                          <p:spTgt spid="512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1203">
                                            <p:txEl>
                                              <p:pRg st="2" end="2"/>
                                            </p:txEl>
                                          </p:spTgt>
                                        </p:tgtEl>
                                        <p:attrNameLst>
                                          <p:attrName>style.visibility</p:attrName>
                                        </p:attrNameLst>
                                      </p:cBhvr>
                                      <p:to>
                                        <p:strVal val="visible"/>
                                      </p:to>
                                    </p:set>
                                    <p:animEffect transition="in" filter="wipe(down)">
                                      <p:cBhvr>
                                        <p:cTn id="17" dur="500"/>
                                        <p:tgtEl>
                                          <p:spTgt spid="51203">
                                            <p:txEl>
                                              <p:pRg st="2" end="2"/>
                                            </p:txEl>
                                          </p:spTgt>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51203">
                                            <p:txEl>
                                              <p:pRg st="3" end="3"/>
                                            </p:txEl>
                                          </p:spTgt>
                                        </p:tgtEl>
                                        <p:attrNameLst>
                                          <p:attrName>style.visibility</p:attrName>
                                        </p:attrNameLst>
                                      </p:cBhvr>
                                      <p:to>
                                        <p:strVal val="visible"/>
                                      </p:to>
                                    </p:set>
                                    <p:animEffect transition="in" filter="wipe(down)">
                                      <p:cBhvr>
                                        <p:cTn id="20" dur="500"/>
                                        <p:tgtEl>
                                          <p:spTgt spid="5120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400" dirty="0"/>
              <a:t>DEMOS</a:t>
            </a:r>
          </a:p>
        </p:txBody>
      </p:sp>
      <p:sp>
        <p:nvSpPr>
          <p:cNvPr id="48131" name="Content Placeholder 2"/>
          <p:cNvSpPr>
            <a:spLocks noGrp="1"/>
          </p:cNvSpPr>
          <p:nvPr>
            <p:ph idx="1"/>
          </p:nvPr>
        </p:nvSpPr>
        <p:spPr/>
        <p:txBody>
          <a:bodyPr/>
          <a:lstStyle/>
          <a:p>
            <a:r>
              <a:rPr lang="en-US" dirty="0"/>
              <a:t>Evaporation is a cooling process</a:t>
            </a:r>
          </a:p>
          <a:p>
            <a:pPr lvl="1"/>
            <a:r>
              <a:rPr lang="en-US" i="1" dirty="0"/>
              <a:t>Evaporative Cooling </a:t>
            </a:r>
            <a:r>
              <a:rPr lang="en-US" dirty="0"/>
              <a:t>video</a:t>
            </a:r>
          </a:p>
          <a:p>
            <a:pPr lvl="1"/>
            <a:r>
              <a:rPr lang="en-US" dirty="0"/>
              <a:t>Drops of alcohol and water</a:t>
            </a:r>
          </a:p>
          <a:p>
            <a:r>
              <a:rPr lang="en-US" dirty="0"/>
              <a:t>Drinking Bird</a:t>
            </a:r>
          </a:p>
          <a:p>
            <a:r>
              <a:rPr lang="en-US" dirty="0" err="1"/>
              <a:t>Zeer</a:t>
            </a:r>
            <a:r>
              <a:rPr lang="en-US" dirty="0"/>
              <a:t> pot</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400" b="1" dirty="0"/>
              <a:t>Drinking bird</a:t>
            </a:r>
          </a:p>
        </p:txBody>
      </p:sp>
      <p:pic>
        <p:nvPicPr>
          <p:cNvPr id="49155" name="Picture 2" descr="http://www.scientificameriken.com/hp_graphics/Jan_08/drinkingbirdexplained.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86000" y="1176338"/>
            <a:ext cx="5083175" cy="5681662"/>
          </a:xfr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400" b="1" dirty="0" err="1"/>
              <a:t>Zeer</a:t>
            </a:r>
            <a:r>
              <a:rPr lang="en-US" sz="4400" b="1" dirty="0"/>
              <a:t> pot</a:t>
            </a:r>
          </a:p>
        </p:txBody>
      </p:sp>
      <p:sp>
        <p:nvSpPr>
          <p:cNvPr id="50179" name="Content Placeholder 3"/>
          <p:cNvSpPr>
            <a:spLocks noGrp="1"/>
          </p:cNvSpPr>
          <p:nvPr>
            <p:ph idx="1"/>
          </p:nvPr>
        </p:nvSpPr>
        <p:spPr>
          <a:xfrm>
            <a:off x="304800" y="1554163"/>
            <a:ext cx="3733800" cy="4525962"/>
          </a:xfrm>
        </p:spPr>
        <p:txBody>
          <a:bodyPr/>
          <a:lstStyle/>
          <a:p>
            <a:pPr marL="0" indent="0">
              <a:buFont typeface="Wingdings 2" pitchFamily="18" charset="2"/>
              <a:buNone/>
            </a:pPr>
            <a:r>
              <a:rPr lang="en-US"/>
              <a:t>Soak the sand with water which as it evaporates, chills the inner container so effectively that food that would normally spoil in two days can last two weeks.</a:t>
            </a:r>
          </a:p>
        </p:txBody>
      </p:sp>
      <p:pic>
        <p:nvPicPr>
          <p:cNvPr id="50180" name="Picture 4" descr="http://farm2.static.flickr.com/1052/533787809_f6d460b3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981200"/>
            <a:ext cx="476250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Liquid-Vapor Equilibrium</a:t>
            </a:r>
            <a:endParaRPr lang="en-US" sz="4400" dirty="0"/>
          </a:p>
        </p:txBody>
      </p:sp>
      <p:sp>
        <p:nvSpPr>
          <p:cNvPr id="3" name="Content Placeholder 2"/>
          <p:cNvSpPr>
            <a:spLocks noGrp="1"/>
          </p:cNvSpPr>
          <p:nvPr>
            <p:ph idx="1"/>
          </p:nvPr>
        </p:nvSpPr>
        <p:spPr>
          <a:xfrm>
            <a:off x="304800" y="1554163"/>
            <a:ext cx="8686800" cy="5075237"/>
          </a:xfrm>
        </p:spPr>
        <p:txBody>
          <a:bodyPr/>
          <a:lstStyle/>
          <a:p>
            <a:r>
              <a:rPr lang="en-US" sz="2800" dirty="0"/>
              <a:t>In a </a:t>
            </a:r>
            <a:r>
              <a:rPr lang="en-US" sz="2800" b="1" dirty="0">
                <a:solidFill>
                  <a:srgbClr val="FF0000"/>
                </a:solidFill>
              </a:rPr>
              <a:t>closed</a:t>
            </a:r>
            <a:r>
              <a:rPr lang="en-US" sz="2800" dirty="0">
                <a:solidFill>
                  <a:srgbClr val="FF0000"/>
                </a:solidFill>
              </a:rPr>
              <a:t> </a:t>
            </a:r>
            <a:r>
              <a:rPr lang="en-US" sz="2800" dirty="0"/>
              <a:t>container half-filled with a liquid, the liquid will </a:t>
            </a:r>
            <a:r>
              <a:rPr lang="en-US" sz="2800" b="1" dirty="0">
                <a:solidFill>
                  <a:srgbClr val="FF0000"/>
                </a:solidFill>
              </a:rPr>
              <a:t>evaporate</a:t>
            </a:r>
            <a:r>
              <a:rPr lang="en-US" sz="2800" dirty="0">
                <a:solidFill>
                  <a:srgbClr val="FF0000"/>
                </a:solidFill>
              </a:rPr>
              <a:t> </a:t>
            </a:r>
            <a:r>
              <a:rPr lang="en-US" sz="2800" dirty="0"/>
              <a:t>into the space above the liquid.  Soon, molecules will also </a:t>
            </a:r>
            <a:r>
              <a:rPr lang="en-US" sz="2800" b="1" dirty="0">
                <a:solidFill>
                  <a:srgbClr val="FF0000"/>
                </a:solidFill>
              </a:rPr>
              <a:t>condense</a:t>
            </a:r>
            <a:r>
              <a:rPr lang="en-US" sz="2800" dirty="0">
                <a:solidFill>
                  <a:srgbClr val="FF0000"/>
                </a:solidFill>
              </a:rPr>
              <a:t> </a:t>
            </a:r>
            <a:r>
              <a:rPr lang="en-US" sz="2800" dirty="0"/>
              <a:t>back to the surface of the liquid. </a:t>
            </a:r>
          </a:p>
          <a:p>
            <a:endParaRPr lang="en-US" sz="2800" dirty="0"/>
          </a:p>
          <a:p>
            <a:endParaRPr lang="en-US" dirty="0"/>
          </a:p>
        </p:txBody>
      </p:sp>
      <p:pic>
        <p:nvPicPr>
          <p:cNvPr id="5" name="Picture 2" descr="http://wiki.chemprime.chemeddl.org/images/9/9e/Molecular_Interpretation_of_Vapor_Pressure_.jpg">
            <a:hlinkClick r:id="rId2" tooltip="Molecular interpretation of vapor pressure. The vapor pressure remains constant because every molecule which escapes (like A) is immediately replaced by another molecule reentering from the vapor (like B). Any given molecule spends some of its time in the vapor and some in the liquid."/>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3398837"/>
            <a:ext cx="3365405" cy="323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3"/>
          <p:cNvSpPr txBox="1">
            <a:spLocks noChangeArrowheads="1"/>
          </p:cNvSpPr>
          <p:nvPr/>
        </p:nvSpPr>
        <p:spPr bwMode="auto">
          <a:xfrm>
            <a:off x="5111702" y="3505200"/>
            <a:ext cx="3581400" cy="2862322"/>
          </a:xfrm>
          <a:prstGeom prst="rect">
            <a:avLst/>
          </a:prstGeom>
          <a:solidFill>
            <a:schemeClr val="accent1">
              <a:lumMod val="20000"/>
              <a:lumOff val="80000"/>
            </a:schemeClr>
          </a:solidFill>
          <a:ln>
            <a:noFill/>
          </a:ln>
          <a:extLst/>
        </p:spPr>
        <p:txBody>
          <a:bodyPr wrap="square">
            <a:spAutoFit/>
          </a:bodyPr>
          <a:lstStyle>
            <a:lvl1pPr eaLnBrk="0" hangingPunct="0">
              <a:defRPr>
                <a:solidFill>
                  <a:schemeClr val="tx1"/>
                </a:solidFill>
                <a:latin typeface="Franklin Gothic Book" pitchFamily="34" charset="0"/>
                <a:cs typeface="Arial" charset="0"/>
              </a:defRPr>
            </a:lvl1pPr>
            <a:lvl2pPr marL="742950" indent="-285750" eaLnBrk="0" hangingPunct="0">
              <a:defRPr>
                <a:solidFill>
                  <a:schemeClr val="tx1"/>
                </a:solidFill>
                <a:latin typeface="Franklin Gothic Book" pitchFamily="34" charset="0"/>
                <a:cs typeface="Arial" charset="0"/>
              </a:defRPr>
            </a:lvl2pPr>
            <a:lvl3pPr marL="1143000" indent="-228600" eaLnBrk="0" hangingPunct="0">
              <a:defRPr>
                <a:solidFill>
                  <a:schemeClr val="tx1"/>
                </a:solidFill>
                <a:latin typeface="Franklin Gothic Book" pitchFamily="34" charset="0"/>
                <a:cs typeface="Arial" charset="0"/>
              </a:defRPr>
            </a:lvl3pPr>
            <a:lvl4pPr marL="1600200" indent="-228600" eaLnBrk="0" hangingPunct="0">
              <a:defRPr>
                <a:solidFill>
                  <a:schemeClr val="tx1"/>
                </a:solidFill>
                <a:latin typeface="Franklin Gothic Book" pitchFamily="34" charset="0"/>
                <a:cs typeface="Arial" charset="0"/>
              </a:defRPr>
            </a:lvl4pPr>
            <a:lvl5pPr marL="2057400" indent="-228600" eaLnBrk="0" hangingPunct="0">
              <a:defRPr>
                <a:solidFill>
                  <a:schemeClr val="tx1"/>
                </a:solidFill>
                <a:latin typeface="Franklin Gothic Book" pitchFamily="34" charset="0"/>
                <a:cs typeface="Arial" charset="0"/>
              </a:defRPr>
            </a:lvl5pPr>
            <a:lvl6pPr marL="2514600" indent="-228600" eaLnBrk="0" fontAlgn="base" hangingPunct="0">
              <a:spcBef>
                <a:spcPct val="0"/>
              </a:spcBef>
              <a:spcAft>
                <a:spcPct val="0"/>
              </a:spcAft>
              <a:defRPr>
                <a:solidFill>
                  <a:schemeClr val="tx1"/>
                </a:solidFill>
                <a:latin typeface="Franklin Gothic Book" pitchFamily="34" charset="0"/>
                <a:cs typeface="Arial" charset="0"/>
              </a:defRPr>
            </a:lvl6pPr>
            <a:lvl7pPr marL="2971800" indent="-228600" eaLnBrk="0" fontAlgn="base" hangingPunct="0">
              <a:spcBef>
                <a:spcPct val="0"/>
              </a:spcBef>
              <a:spcAft>
                <a:spcPct val="0"/>
              </a:spcAft>
              <a:defRPr>
                <a:solidFill>
                  <a:schemeClr val="tx1"/>
                </a:solidFill>
                <a:latin typeface="Franklin Gothic Book" pitchFamily="34" charset="0"/>
                <a:cs typeface="Arial" charset="0"/>
              </a:defRPr>
            </a:lvl7pPr>
            <a:lvl8pPr marL="3429000" indent="-228600" eaLnBrk="0" fontAlgn="base" hangingPunct="0">
              <a:spcBef>
                <a:spcPct val="0"/>
              </a:spcBef>
              <a:spcAft>
                <a:spcPct val="0"/>
              </a:spcAft>
              <a:defRPr>
                <a:solidFill>
                  <a:schemeClr val="tx1"/>
                </a:solidFill>
                <a:latin typeface="Franklin Gothic Book" pitchFamily="34" charset="0"/>
                <a:cs typeface="Arial" charset="0"/>
              </a:defRPr>
            </a:lvl8pPr>
            <a:lvl9pPr marL="3886200" indent="-228600" eaLnBrk="0" fontAlgn="base" hangingPunct="0">
              <a:spcBef>
                <a:spcPct val="0"/>
              </a:spcBef>
              <a:spcAft>
                <a:spcPct val="0"/>
              </a:spcAft>
              <a:defRPr>
                <a:solidFill>
                  <a:schemeClr val="tx1"/>
                </a:solidFill>
                <a:latin typeface="Franklin Gothic Book" pitchFamily="34" charset="0"/>
                <a:cs typeface="Arial" charset="0"/>
              </a:defRPr>
            </a:lvl9pPr>
          </a:lstStyle>
          <a:p>
            <a:pPr eaLnBrk="1" hangingPunct="1"/>
            <a:r>
              <a:rPr lang="en-US" sz="2000" dirty="0"/>
              <a:t>In this case the vapor pressure is constant because every molecule which escapes (like A) is immediately replaced by another molecule (like B) reentering from the vapor.  Any given molecule spends some of its time as vapor and some time  as liquid.</a:t>
            </a:r>
          </a:p>
        </p:txBody>
      </p:sp>
    </p:spTree>
    <p:extLst>
      <p:ext uri="{BB962C8B-B14F-4D97-AF65-F5344CB8AC3E}">
        <p14:creationId xmlns:p14="http://schemas.microsoft.com/office/powerpoint/2010/main" val="3083962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down)">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Liquid-Vapor Equilibrium</a:t>
            </a:r>
            <a:endParaRPr lang="en-US" sz="4400" dirty="0"/>
          </a:p>
        </p:txBody>
      </p:sp>
      <p:sp>
        <p:nvSpPr>
          <p:cNvPr id="3" name="Content Placeholder 2"/>
          <p:cNvSpPr>
            <a:spLocks noGrp="1"/>
          </p:cNvSpPr>
          <p:nvPr>
            <p:ph idx="1"/>
          </p:nvPr>
        </p:nvSpPr>
        <p:spPr>
          <a:xfrm>
            <a:off x="152400" y="1371600"/>
            <a:ext cx="3962400" cy="5075237"/>
          </a:xfrm>
        </p:spPr>
        <p:txBody>
          <a:bodyPr/>
          <a:lstStyle/>
          <a:p>
            <a:r>
              <a:rPr lang="en-US" sz="2800" dirty="0"/>
              <a:t>In a closed system, a liquid and its vapor will reach an </a:t>
            </a:r>
            <a:r>
              <a:rPr lang="en-US" sz="2800" b="1" dirty="0">
                <a:solidFill>
                  <a:srgbClr val="FF0000"/>
                </a:solidFill>
              </a:rPr>
              <a:t>equilibrium</a:t>
            </a:r>
            <a:r>
              <a:rPr lang="en-US" sz="2800" dirty="0">
                <a:solidFill>
                  <a:srgbClr val="FF0000"/>
                </a:solidFill>
              </a:rPr>
              <a:t> </a:t>
            </a:r>
            <a:r>
              <a:rPr lang="en-US" sz="2800" dirty="0"/>
              <a:t>at a specific pressure for a particular temperature.</a:t>
            </a:r>
          </a:p>
          <a:p>
            <a:r>
              <a:rPr lang="en-US" sz="2800" dirty="0"/>
              <a:t>The rate of vaporization is </a:t>
            </a:r>
            <a:r>
              <a:rPr lang="en-US" sz="2800" b="1" dirty="0">
                <a:solidFill>
                  <a:srgbClr val="FF0000"/>
                </a:solidFill>
              </a:rPr>
              <a:t>equal</a:t>
            </a:r>
            <a:r>
              <a:rPr lang="en-US" sz="2800" dirty="0">
                <a:solidFill>
                  <a:srgbClr val="FF0000"/>
                </a:solidFill>
              </a:rPr>
              <a:t> </a:t>
            </a:r>
            <a:r>
              <a:rPr lang="en-US" sz="2800" dirty="0"/>
              <a:t>to the rate of condensation.  A state of </a:t>
            </a:r>
            <a:r>
              <a:rPr lang="en-US" sz="2800" b="1" i="1" dirty="0">
                <a:solidFill>
                  <a:srgbClr val="FF0000"/>
                </a:solidFill>
              </a:rPr>
              <a:t>dynamic equilibrium</a:t>
            </a:r>
            <a:r>
              <a:rPr lang="en-US" sz="2800" dirty="0">
                <a:solidFill>
                  <a:srgbClr val="FF0000"/>
                </a:solidFill>
              </a:rPr>
              <a:t> </a:t>
            </a:r>
            <a:r>
              <a:rPr lang="en-US" sz="2800" dirty="0"/>
              <a:t>is reached.  </a:t>
            </a:r>
          </a:p>
          <a:p>
            <a:endParaRPr lang="en-US" sz="2800" dirty="0"/>
          </a:p>
          <a:p>
            <a:endParaRPr lang="en-US" dirty="0"/>
          </a:p>
        </p:txBody>
      </p:sp>
      <p:pic>
        <p:nvPicPr>
          <p:cNvPr id="4" name="Picture 2" descr="http://2012books.lardbucket.org/books/general-chemistry-principles-patterns-and-applications-v1.0/section_15/4dc0f927bb4d0369336ae562c674eb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828800"/>
            <a:ext cx="4779819" cy="3651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8208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86800" cy="838200"/>
          </a:xfrm>
        </p:spPr>
        <p:txBody>
          <a:bodyPr>
            <a:normAutofit/>
          </a:bodyPr>
          <a:lstStyle/>
          <a:p>
            <a:pPr>
              <a:defRPr/>
            </a:pPr>
            <a:r>
              <a:rPr lang="en-US" sz="4400" dirty="0"/>
              <a:t>Liquid-vapor </a:t>
            </a:r>
            <a:r>
              <a:rPr lang="en-US" sz="4400" dirty="0" err="1"/>
              <a:t>equILIbrium</a:t>
            </a:r>
            <a:endParaRPr lang="en-US" sz="4400" dirty="0"/>
          </a:p>
        </p:txBody>
      </p:sp>
      <p:pic>
        <p:nvPicPr>
          <p:cNvPr id="53251" name="Picture 2" descr="http://dluetgens.com/userfiles/vp%20equilibrium.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81000" y="1219200"/>
            <a:ext cx="8499475" cy="4525962"/>
          </a:xfrm>
          <a:noFill/>
        </p:spPr>
      </p:pic>
      <p:sp>
        <p:nvSpPr>
          <p:cNvPr id="3" name="Rectangle 2"/>
          <p:cNvSpPr/>
          <p:nvPr/>
        </p:nvSpPr>
        <p:spPr>
          <a:xfrm>
            <a:off x="685800" y="5867400"/>
            <a:ext cx="8153400" cy="954107"/>
          </a:xfrm>
          <a:prstGeom prst="rect">
            <a:avLst/>
          </a:prstGeom>
        </p:spPr>
        <p:txBody>
          <a:bodyPr wrap="square">
            <a:spAutoFit/>
          </a:bodyPr>
          <a:lstStyle/>
          <a:p>
            <a:r>
              <a:rPr lang="en-US" sz="2800" b="1" dirty="0">
                <a:solidFill>
                  <a:srgbClr val="FF0000"/>
                </a:solidFill>
              </a:rPr>
              <a:t>Change</a:t>
            </a:r>
            <a:r>
              <a:rPr lang="en-US" sz="2800" dirty="0">
                <a:solidFill>
                  <a:srgbClr val="FF0000"/>
                </a:solidFill>
              </a:rPr>
              <a:t> </a:t>
            </a:r>
            <a:r>
              <a:rPr lang="en-US" sz="2800" dirty="0"/>
              <a:t>is still going on, but the overall effect </a:t>
            </a:r>
            <a:r>
              <a:rPr lang="en-US" sz="2800" b="1" dirty="0">
                <a:solidFill>
                  <a:srgbClr val="FF0000"/>
                </a:solidFill>
              </a:rPr>
              <a:t>does not change.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400" b="1" dirty="0"/>
              <a:t>Liquid-vapor </a:t>
            </a:r>
            <a:r>
              <a:rPr lang="en-US" sz="4400" b="1" dirty="0" err="1"/>
              <a:t>equILIbrium</a:t>
            </a:r>
            <a:endParaRPr lang="en-US" sz="4400" b="1" dirty="0"/>
          </a:p>
        </p:txBody>
      </p:sp>
      <p:sp>
        <p:nvSpPr>
          <p:cNvPr id="52227" name="Content Placeholder 2"/>
          <p:cNvSpPr>
            <a:spLocks noGrp="1"/>
          </p:cNvSpPr>
          <p:nvPr>
            <p:ph idx="1"/>
          </p:nvPr>
        </p:nvSpPr>
        <p:spPr>
          <a:xfrm>
            <a:off x="304800" y="1295400"/>
            <a:ext cx="8686800" cy="1752600"/>
          </a:xfrm>
        </p:spPr>
        <p:txBody>
          <a:bodyPr/>
          <a:lstStyle/>
          <a:p>
            <a:r>
              <a:rPr lang="en-US" dirty="0"/>
              <a:t>Can’t reach equilibrium unless you have a closed container.</a:t>
            </a:r>
          </a:p>
          <a:p>
            <a:r>
              <a:rPr lang="en-US" dirty="0"/>
              <a:t>How is the equilibrium dynamic?</a:t>
            </a:r>
          </a:p>
        </p:txBody>
      </p:sp>
      <p:pic>
        <p:nvPicPr>
          <p:cNvPr id="52228" name="Picture 2" descr="http://boomeria.org/physicslectures/heat/equilibriu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3048000"/>
            <a:ext cx="4611688" cy="364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QUESTION</a:t>
            </a:r>
          </a:p>
        </p:txBody>
      </p:sp>
      <p:sp>
        <p:nvSpPr>
          <p:cNvPr id="3" name="Content Placeholder 2"/>
          <p:cNvSpPr>
            <a:spLocks noGrp="1"/>
          </p:cNvSpPr>
          <p:nvPr>
            <p:ph idx="1"/>
          </p:nvPr>
        </p:nvSpPr>
        <p:spPr/>
        <p:txBody>
          <a:bodyPr/>
          <a:lstStyle/>
          <a:p>
            <a:r>
              <a:rPr lang="en-US" dirty="0"/>
              <a:t>Why is it called dynamic equilibrium?</a:t>
            </a:r>
          </a:p>
          <a:p>
            <a:pPr marL="0" indent="0">
              <a:buNone/>
            </a:pPr>
            <a:endParaRPr lang="en-US" dirty="0"/>
          </a:p>
        </p:txBody>
      </p:sp>
    </p:spTree>
    <p:extLst>
      <p:ext uri="{BB962C8B-B14F-4D97-AF65-F5344CB8AC3E}">
        <p14:creationId xmlns:p14="http://schemas.microsoft.com/office/powerpoint/2010/main" val="37567523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Equilibrium vapor pressure</a:t>
            </a:r>
            <a:endParaRPr lang="en-US" sz="4000" dirty="0"/>
          </a:p>
        </p:txBody>
      </p:sp>
      <p:sp>
        <p:nvSpPr>
          <p:cNvPr id="3" name="Content Placeholder 2"/>
          <p:cNvSpPr>
            <a:spLocks noGrp="1"/>
          </p:cNvSpPr>
          <p:nvPr>
            <p:ph idx="1"/>
          </p:nvPr>
        </p:nvSpPr>
        <p:spPr/>
        <p:txBody>
          <a:bodyPr/>
          <a:lstStyle/>
          <a:p>
            <a:r>
              <a:rPr lang="en-US" dirty="0"/>
              <a:t>The molecules in dynamic equilibrium exert a pressure called </a:t>
            </a:r>
            <a:r>
              <a:rPr lang="en-US" b="1" dirty="0">
                <a:solidFill>
                  <a:srgbClr val="FF0000"/>
                </a:solidFill>
              </a:rPr>
              <a:t>equilibrium vapor pressure </a:t>
            </a:r>
            <a:r>
              <a:rPr lang="en-US" dirty="0"/>
              <a:t>- the pressure exerted by a vapor in equilibrium with its liquid.  </a:t>
            </a:r>
          </a:p>
          <a:p>
            <a:r>
              <a:rPr lang="en-US" dirty="0"/>
              <a:t>Vapor pressure will </a:t>
            </a:r>
            <a:r>
              <a:rPr lang="en-US" b="1" dirty="0">
                <a:solidFill>
                  <a:srgbClr val="FF0000"/>
                </a:solidFill>
              </a:rPr>
              <a:t>increase</a:t>
            </a:r>
            <a:r>
              <a:rPr lang="en-US" dirty="0"/>
              <a:t> steadily as temperature </a:t>
            </a:r>
            <a:r>
              <a:rPr lang="en-US" b="1" dirty="0">
                <a:solidFill>
                  <a:srgbClr val="FF0000"/>
                </a:solidFill>
              </a:rPr>
              <a:t>increases</a:t>
            </a:r>
            <a:r>
              <a:rPr lang="en-US" dirty="0"/>
              <a:t>.  </a:t>
            </a:r>
          </a:p>
          <a:p>
            <a:r>
              <a:rPr lang="en-US" dirty="0"/>
              <a:t>this indicates there are a </a:t>
            </a:r>
            <a:r>
              <a:rPr lang="en-US" b="1" dirty="0">
                <a:solidFill>
                  <a:srgbClr val="FF0000"/>
                </a:solidFill>
              </a:rPr>
              <a:t>greater</a:t>
            </a:r>
            <a:r>
              <a:rPr lang="en-US" dirty="0"/>
              <a:t> number of molecules present as a </a:t>
            </a:r>
            <a:r>
              <a:rPr lang="en-US" b="1" dirty="0">
                <a:solidFill>
                  <a:srgbClr val="FF0000"/>
                </a:solidFill>
              </a:rPr>
              <a:t>vapor</a:t>
            </a:r>
            <a:r>
              <a:rPr lang="en-US" dirty="0"/>
              <a:t>.  </a:t>
            </a:r>
            <a:endParaRPr lang="en-US" dirty="0"/>
          </a:p>
        </p:txBody>
      </p:sp>
    </p:spTree>
    <p:extLst>
      <p:ext uri="{BB962C8B-B14F-4D97-AF65-F5344CB8AC3E}">
        <p14:creationId xmlns:p14="http://schemas.microsoft.com/office/powerpoint/2010/main" val="3751288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Equilibrium vapor pressure</a:t>
            </a:r>
            <a:endParaRPr lang="en-US" sz="4000" dirty="0"/>
          </a:p>
        </p:txBody>
      </p:sp>
      <p:sp>
        <p:nvSpPr>
          <p:cNvPr id="3" name="Content Placeholder 2"/>
          <p:cNvSpPr>
            <a:spLocks noGrp="1"/>
          </p:cNvSpPr>
          <p:nvPr>
            <p:ph idx="1"/>
          </p:nvPr>
        </p:nvSpPr>
        <p:spPr/>
        <p:txBody>
          <a:bodyPr/>
          <a:lstStyle/>
          <a:p>
            <a:r>
              <a:rPr lang="en-US" b="1" dirty="0">
                <a:solidFill>
                  <a:srgbClr val="FF0000"/>
                </a:solidFill>
              </a:rPr>
              <a:t>Initial</a:t>
            </a:r>
            <a:r>
              <a:rPr lang="en-US" dirty="0"/>
              <a:t> vapor pressure is determined by the </a:t>
            </a:r>
            <a:r>
              <a:rPr lang="en-US" b="1" dirty="0">
                <a:solidFill>
                  <a:srgbClr val="FF0000"/>
                </a:solidFill>
              </a:rPr>
              <a:t>intermolecular forces</a:t>
            </a:r>
            <a:r>
              <a:rPr lang="en-US" dirty="0"/>
              <a:t>.  Examples of substances’ initial vapor pressure are: Mercury - 0.0002 </a:t>
            </a:r>
            <a:r>
              <a:rPr lang="en-US" dirty="0" err="1"/>
              <a:t>kPa</a:t>
            </a:r>
            <a:r>
              <a:rPr lang="en-US" dirty="0"/>
              <a:t>, Water - 3.167 </a:t>
            </a:r>
            <a:r>
              <a:rPr lang="en-US" dirty="0" err="1"/>
              <a:t>kPa</a:t>
            </a:r>
            <a:r>
              <a:rPr lang="en-US" dirty="0"/>
              <a:t>, Acetone - 30.8 </a:t>
            </a:r>
            <a:r>
              <a:rPr lang="en-US" dirty="0" err="1"/>
              <a:t>kPa</a:t>
            </a:r>
            <a:r>
              <a:rPr lang="en-US" dirty="0"/>
              <a:t>.</a:t>
            </a:r>
          </a:p>
          <a:p>
            <a:r>
              <a:rPr lang="en-US" dirty="0"/>
              <a:t>Substances with </a:t>
            </a:r>
            <a:r>
              <a:rPr lang="en-US" b="1" dirty="0">
                <a:solidFill>
                  <a:srgbClr val="FF0000"/>
                </a:solidFill>
              </a:rPr>
              <a:t>low</a:t>
            </a:r>
            <a:r>
              <a:rPr lang="en-US" dirty="0"/>
              <a:t> vapor pressures have </a:t>
            </a:r>
            <a:r>
              <a:rPr lang="en-US" b="1" dirty="0">
                <a:solidFill>
                  <a:srgbClr val="FF0000"/>
                </a:solidFill>
              </a:rPr>
              <a:t>strong</a:t>
            </a:r>
            <a:r>
              <a:rPr lang="en-US" dirty="0"/>
              <a:t> IMF. (Ionic compounds have very low vapor pressures.)  </a:t>
            </a:r>
          </a:p>
          <a:p>
            <a:endParaRPr lang="en-US" dirty="0"/>
          </a:p>
        </p:txBody>
      </p:sp>
    </p:spTree>
    <p:extLst>
      <p:ext uri="{BB962C8B-B14F-4D97-AF65-F5344CB8AC3E}">
        <p14:creationId xmlns:p14="http://schemas.microsoft.com/office/powerpoint/2010/main" val="480102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Equilibrium vapor pressure</a:t>
            </a:r>
            <a:endParaRPr lang="en-US" sz="4000" dirty="0"/>
          </a:p>
        </p:txBody>
      </p:sp>
      <p:sp>
        <p:nvSpPr>
          <p:cNvPr id="3" name="Content Placeholder 2"/>
          <p:cNvSpPr>
            <a:spLocks noGrp="1"/>
          </p:cNvSpPr>
          <p:nvPr>
            <p:ph idx="1"/>
          </p:nvPr>
        </p:nvSpPr>
        <p:spPr/>
        <p:txBody>
          <a:bodyPr/>
          <a:lstStyle/>
          <a:p>
            <a:r>
              <a:rPr lang="en-US" dirty="0"/>
              <a:t>Substances with </a:t>
            </a:r>
            <a:r>
              <a:rPr lang="en-US" b="1" dirty="0">
                <a:solidFill>
                  <a:srgbClr val="FF0000"/>
                </a:solidFill>
              </a:rPr>
              <a:t>high</a:t>
            </a:r>
            <a:r>
              <a:rPr lang="en-US" dirty="0"/>
              <a:t> vapor pressures have </a:t>
            </a:r>
            <a:r>
              <a:rPr lang="en-US" b="1" dirty="0">
                <a:solidFill>
                  <a:srgbClr val="FF0000"/>
                </a:solidFill>
              </a:rPr>
              <a:t>weak</a:t>
            </a:r>
            <a:r>
              <a:rPr lang="en-US" dirty="0"/>
              <a:t> IMF. </a:t>
            </a:r>
          </a:p>
          <a:p>
            <a:r>
              <a:rPr lang="en-US" dirty="0"/>
              <a:t>Examples:</a:t>
            </a:r>
          </a:p>
          <a:p>
            <a:pPr lvl="1"/>
            <a:r>
              <a:rPr lang="en-US" dirty="0"/>
              <a:t>Mercury is a very dense liquid with high IMFs.  It has a very low initial vapor pressure.  </a:t>
            </a:r>
          </a:p>
          <a:p>
            <a:pPr lvl="1"/>
            <a:r>
              <a:rPr lang="en-US" dirty="0"/>
              <a:t>Acetone is a </a:t>
            </a:r>
            <a:r>
              <a:rPr lang="en-US" b="1" u="sng" dirty="0">
                <a:solidFill>
                  <a:srgbClr val="FF0000"/>
                </a:solidFill>
              </a:rPr>
              <a:t>volatile</a:t>
            </a:r>
            <a:r>
              <a:rPr lang="en-US" dirty="0"/>
              <a:t> liquid – it changes into a vapor very easily and has low IMF.  Therefore, its initial vapor pressure is high (more molecules are in the vapor state).</a:t>
            </a:r>
          </a:p>
          <a:p>
            <a:endParaRPr lang="en-US" dirty="0"/>
          </a:p>
        </p:txBody>
      </p:sp>
    </p:spTree>
    <p:extLst>
      <p:ext uri="{BB962C8B-B14F-4D97-AF65-F5344CB8AC3E}">
        <p14:creationId xmlns:p14="http://schemas.microsoft.com/office/powerpoint/2010/main" val="1526562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000" b="1" dirty="0"/>
              <a:t>Equilibrium vapor pressure</a:t>
            </a:r>
          </a:p>
        </p:txBody>
      </p:sp>
      <p:sp>
        <p:nvSpPr>
          <p:cNvPr id="54275" name="Content Placeholder 2"/>
          <p:cNvSpPr>
            <a:spLocks noGrp="1"/>
          </p:cNvSpPr>
          <p:nvPr>
            <p:ph idx="1"/>
          </p:nvPr>
        </p:nvSpPr>
        <p:spPr>
          <a:xfrm>
            <a:off x="304800" y="1554163"/>
            <a:ext cx="4648200" cy="4525962"/>
          </a:xfrm>
        </p:spPr>
        <p:txBody>
          <a:bodyPr/>
          <a:lstStyle/>
          <a:p>
            <a:pPr marL="0" indent="0">
              <a:buNone/>
            </a:pPr>
            <a:r>
              <a:rPr lang="en-US" sz="3600" b="1" dirty="0"/>
              <a:t>RECAP</a:t>
            </a:r>
          </a:p>
          <a:p>
            <a:r>
              <a:rPr lang="en-US" dirty="0"/>
              <a:t>As temperature increases, more vapor is present. So, vapor pressure increases. </a:t>
            </a:r>
          </a:p>
          <a:p>
            <a:r>
              <a:rPr lang="en-US" dirty="0"/>
              <a:t>Initial vapor pressure is determined by IMFs.</a:t>
            </a:r>
          </a:p>
          <a:p>
            <a:r>
              <a:rPr lang="en-US" dirty="0"/>
              <a:t>Low vapor pressure means high IMFs.</a:t>
            </a:r>
          </a:p>
        </p:txBody>
      </p:sp>
      <p:pic>
        <p:nvPicPr>
          <p:cNvPr id="54276" name="Picture 4" descr="http://wps.prenhall.com/wps/media/objects/3311/3391416/imag1105/AAAUAZK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381125"/>
            <a:ext cx="3925888" cy="486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Initial vapor pressures</a:t>
            </a:r>
          </a:p>
        </p:txBody>
      </p:sp>
      <p:sp>
        <p:nvSpPr>
          <p:cNvPr id="4" name="Content Placeholder 3"/>
          <p:cNvSpPr>
            <a:spLocks noGrp="1"/>
          </p:cNvSpPr>
          <p:nvPr>
            <p:ph idx="1"/>
          </p:nvPr>
        </p:nvSpPr>
        <p:spPr/>
        <p:txBody>
          <a:bodyPr/>
          <a:lstStyle/>
          <a:p>
            <a:pPr>
              <a:defRPr/>
            </a:pPr>
            <a:r>
              <a:rPr lang="en-US" dirty="0"/>
              <a:t>Mercury – 0.0002 </a:t>
            </a:r>
            <a:r>
              <a:rPr lang="en-US" dirty="0" err="1"/>
              <a:t>kPa</a:t>
            </a:r>
            <a:endParaRPr lang="en-US" dirty="0"/>
          </a:p>
          <a:p>
            <a:pPr>
              <a:defRPr/>
            </a:pPr>
            <a:r>
              <a:rPr lang="en-US" dirty="0"/>
              <a:t>Water – 3.167 </a:t>
            </a:r>
            <a:r>
              <a:rPr lang="en-US" dirty="0" err="1"/>
              <a:t>kPa</a:t>
            </a:r>
            <a:endParaRPr lang="en-US" dirty="0"/>
          </a:p>
          <a:p>
            <a:pPr>
              <a:defRPr/>
            </a:pPr>
            <a:r>
              <a:rPr lang="en-US" dirty="0"/>
              <a:t>Acetone – 30.8 </a:t>
            </a:r>
            <a:r>
              <a:rPr lang="en-US" dirty="0" err="1"/>
              <a:t>kPa</a:t>
            </a:r>
            <a:endParaRPr lang="en-US" dirty="0"/>
          </a:p>
          <a:p>
            <a:pPr>
              <a:defRPr/>
            </a:pPr>
            <a:endParaRPr lang="en-US" dirty="0"/>
          </a:p>
          <a:p>
            <a:pPr marL="0" indent="0">
              <a:buFont typeface="Wingdings 2" pitchFamily="18" charset="2"/>
              <a:buNone/>
              <a:defRPr/>
            </a:pPr>
            <a:r>
              <a:rPr lang="en-US" dirty="0"/>
              <a:t>What does this say about these substances’ IMFs?</a:t>
            </a:r>
          </a:p>
          <a:p>
            <a:pPr marL="0" indent="0">
              <a:buFont typeface="Wingdings 2" pitchFamily="18" charset="2"/>
              <a:buNone/>
              <a:defRPr/>
            </a:pPr>
            <a:r>
              <a:rPr lang="en-US" dirty="0"/>
              <a:t>Know the word </a:t>
            </a:r>
            <a:r>
              <a:rPr lang="en-US" b="1" dirty="0">
                <a:solidFill>
                  <a:srgbClr val="7030A0"/>
                </a:solidFill>
              </a:rPr>
              <a:t>VOLATILE</a:t>
            </a:r>
            <a:r>
              <a:rPr lang="en-US" dirty="0"/>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boiling</a:t>
            </a:r>
          </a:p>
        </p:txBody>
      </p:sp>
      <p:sp>
        <p:nvSpPr>
          <p:cNvPr id="56323" name="Content Placeholder 2"/>
          <p:cNvSpPr>
            <a:spLocks noGrp="1"/>
          </p:cNvSpPr>
          <p:nvPr>
            <p:ph idx="1"/>
          </p:nvPr>
        </p:nvSpPr>
        <p:spPr>
          <a:xfrm>
            <a:off x="304800" y="1554163"/>
            <a:ext cx="4267200" cy="4525962"/>
          </a:xfrm>
        </p:spPr>
        <p:txBody>
          <a:bodyPr/>
          <a:lstStyle/>
          <a:p>
            <a:pPr>
              <a:defRPr/>
            </a:pPr>
            <a:r>
              <a:rPr lang="en-US" dirty="0"/>
              <a:t>Hand boiler</a:t>
            </a:r>
          </a:p>
          <a:p>
            <a:pPr>
              <a:buFont typeface="Wingdings 2" pitchFamily="18" charset="2"/>
              <a:buNone/>
              <a:defRPr/>
            </a:pPr>
            <a:r>
              <a:rPr lang="en-US" dirty="0"/>
              <a:t>	-  How does it work?</a:t>
            </a:r>
          </a:p>
          <a:p>
            <a:pPr marL="914400" indent="-914400">
              <a:buFont typeface="Wingdings 2" pitchFamily="18" charset="2"/>
              <a:buNone/>
              <a:tabLst>
                <a:tab pos="339725" algn="l"/>
              </a:tabLst>
              <a:defRPr/>
            </a:pPr>
            <a:r>
              <a:rPr lang="en-US" dirty="0"/>
              <a:t>	-  Is that water inside it?</a:t>
            </a:r>
          </a:p>
        </p:txBody>
      </p:sp>
      <p:pic>
        <p:nvPicPr>
          <p:cNvPr id="57348" name="Picture 7" descr="http://www.mutr.co.uk/images/boiler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2133600"/>
            <a:ext cx="3810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Boiling point</a:t>
            </a:r>
          </a:p>
        </p:txBody>
      </p:sp>
      <p:sp>
        <p:nvSpPr>
          <p:cNvPr id="58371" name="Content Placeholder 2"/>
          <p:cNvSpPr>
            <a:spLocks noGrp="1"/>
          </p:cNvSpPr>
          <p:nvPr>
            <p:ph idx="1"/>
          </p:nvPr>
        </p:nvSpPr>
        <p:spPr>
          <a:xfrm>
            <a:off x="304800" y="1219200"/>
            <a:ext cx="8686800" cy="1752600"/>
          </a:xfrm>
        </p:spPr>
        <p:txBody>
          <a:bodyPr/>
          <a:lstStyle/>
          <a:p>
            <a:r>
              <a:rPr lang="en-US"/>
              <a:t>Vaporization = liquid </a:t>
            </a:r>
            <a:r>
              <a:rPr lang="en-US">
                <a:sym typeface="Wingdings" pitchFamily="2" charset="2"/>
              </a:rPr>
              <a:t> gas</a:t>
            </a:r>
          </a:p>
          <a:p>
            <a:r>
              <a:rPr lang="en-US">
                <a:sym typeface="Wingdings" pitchFamily="2" charset="2"/>
              </a:rPr>
              <a:t>Boiling point = when the vapor pressure is equal to atmospheric pressure, the liquid boils.</a:t>
            </a:r>
          </a:p>
          <a:p>
            <a:endParaRPr lang="en-US"/>
          </a:p>
        </p:txBody>
      </p:sp>
      <p:pic>
        <p:nvPicPr>
          <p:cNvPr id="58372" name="Picture 2" descr="http://www.khadley.com/images/lectureImages/lec_4_23_10/boiling_vs_Eva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048000"/>
            <a:ext cx="7737475"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BOILING POINT</a:t>
            </a:r>
          </a:p>
        </p:txBody>
      </p:sp>
      <p:sp>
        <p:nvSpPr>
          <p:cNvPr id="3" name="Content Placeholder 2"/>
          <p:cNvSpPr>
            <a:spLocks noGrp="1"/>
          </p:cNvSpPr>
          <p:nvPr>
            <p:ph idx="1"/>
          </p:nvPr>
        </p:nvSpPr>
        <p:spPr/>
        <p:txBody>
          <a:bodyPr/>
          <a:lstStyle/>
          <a:p>
            <a:r>
              <a:rPr lang="en-US" dirty="0"/>
              <a:t>As temperature </a:t>
            </a:r>
            <a:r>
              <a:rPr lang="en-US" b="1" dirty="0">
                <a:solidFill>
                  <a:srgbClr val="FF0000"/>
                </a:solidFill>
              </a:rPr>
              <a:t>increases</a:t>
            </a:r>
            <a:r>
              <a:rPr lang="en-US" dirty="0"/>
              <a:t>, the vapor pressure of the liquid </a:t>
            </a:r>
            <a:r>
              <a:rPr lang="en-US" b="1" dirty="0">
                <a:solidFill>
                  <a:srgbClr val="FF0000"/>
                </a:solidFill>
              </a:rPr>
              <a:t>increases</a:t>
            </a:r>
            <a:r>
              <a:rPr lang="en-US" dirty="0"/>
              <a:t> because the kinetic energy of the molecules </a:t>
            </a:r>
            <a:r>
              <a:rPr lang="en-US" b="1" dirty="0">
                <a:solidFill>
                  <a:srgbClr val="FF0000"/>
                </a:solidFill>
              </a:rPr>
              <a:t>increases</a:t>
            </a:r>
            <a:r>
              <a:rPr lang="en-US" dirty="0"/>
              <a:t>.  </a:t>
            </a:r>
          </a:p>
          <a:p>
            <a:r>
              <a:rPr lang="en-US" dirty="0"/>
              <a:t>When </a:t>
            </a:r>
            <a:r>
              <a:rPr lang="en-US" b="1" dirty="0">
                <a:solidFill>
                  <a:srgbClr val="FF0000"/>
                </a:solidFill>
              </a:rPr>
              <a:t>Kinetic Energy </a:t>
            </a:r>
            <a:r>
              <a:rPr lang="en-US" dirty="0"/>
              <a:t>increases enough to overcome the </a:t>
            </a:r>
            <a:r>
              <a:rPr lang="en-US" b="1" dirty="0">
                <a:solidFill>
                  <a:srgbClr val="FF0000"/>
                </a:solidFill>
              </a:rPr>
              <a:t>internal</a:t>
            </a:r>
            <a:r>
              <a:rPr lang="en-US" dirty="0"/>
              <a:t> pressure of the liquid caused by the pressure of the atmosphere on the liquid’s </a:t>
            </a:r>
            <a:r>
              <a:rPr lang="en-US" b="1" dirty="0">
                <a:solidFill>
                  <a:srgbClr val="FF0000"/>
                </a:solidFill>
              </a:rPr>
              <a:t>surface</a:t>
            </a:r>
            <a:r>
              <a:rPr lang="en-US" dirty="0"/>
              <a:t>, the molecules collide violently enough to push each other apart.  </a:t>
            </a:r>
            <a:endParaRPr lang="en-US" dirty="0"/>
          </a:p>
        </p:txBody>
      </p:sp>
    </p:spTree>
    <p:extLst>
      <p:ext uri="{BB962C8B-B14F-4D97-AF65-F5344CB8AC3E}">
        <p14:creationId xmlns:p14="http://schemas.microsoft.com/office/powerpoint/2010/main" val="180037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BOILING POINT</a:t>
            </a:r>
          </a:p>
        </p:txBody>
      </p:sp>
      <p:sp>
        <p:nvSpPr>
          <p:cNvPr id="3" name="Content Placeholder 2"/>
          <p:cNvSpPr>
            <a:spLocks noGrp="1"/>
          </p:cNvSpPr>
          <p:nvPr>
            <p:ph idx="1"/>
          </p:nvPr>
        </p:nvSpPr>
        <p:spPr/>
        <p:txBody>
          <a:bodyPr/>
          <a:lstStyle/>
          <a:p>
            <a:r>
              <a:rPr lang="en-US" b="1" dirty="0"/>
              <a:t>When the </a:t>
            </a:r>
            <a:r>
              <a:rPr lang="en-US" b="1" dirty="0">
                <a:solidFill>
                  <a:srgbClr val="FF0000"/>
                </a:solidFill>
              </a:rPr>
              <a:t>vapor pressure </a:t>
            </a:r>
            <a:r>
              <a:rPr lang="en-US" b="1" dirty="0"/>
              <a:t>is </a:t>
            </a:r>
            <a:r>
              <a:rPr lang="en-US" b="1" dirty="0">
                <a:solidFill>
                  <a:srgbClr val="FF0000"/>
                </a:solidFill>
              </a:rPr>
              <a:t>equal</a:t>
            </a:r>
            <a:r>
              <a:rPr lang="en-US" b="1" dirty="0"/>
              <a:t> to </a:t>
            </a:r>
            <a:r>
              <a:rPr lang="en-US" b="1" dirty="0">
                <a:solidFill>
                  <a:srgbClr val="FF0000"/>
                </a:solidFill>
              </a:rPr>
              <a:t>atmospheric pressure</a:t>
            </a:r>
            <a:r>
              <a:rPr lang="en-US" b="1" dirty="0"/>
              <a:t>, the liquid </a:t>
            </a:r>
            <a:r>
              <a:rPr lang="en-US" b="1" dirty="0">
                <a:solidFill>
                  <a:srgbClr val="FF0000"/>
                </a:solidFill>
              </a:rPr>
              <a:t>boils</a:t>
            </a:r>
            <a:r>
              <a:rPr lang="en-US" dirty="0"/>
              <a:t>.</a:t>
            </a:r>
          </a:p>
          <a:p>
            <a:r>
              <a:rPr lang="en-US" b="1" dirty="0">
                <a:solidFill>
                  <a:srgbClr val="FF0000"/>
                </a:solidFill>
              </a:rPr>
              <a:t>Bubbles</a:t>
            </a:r>
            <a:r>
              <a:rPr lang="en-US" dirty="0"/>
              <a:t> form due to this pushing apart and they </a:t>
            </a:r>
            <a:r>
              <a:rPr lang="en-US" b="1" dirty="0">
                <a:solidFill>
                  <a:srgbClr val="FF0000"/>
                </a:solidFill>
              </a:rPr>
              <a:t>rise</a:t>
            </a:r>
            <a:r>
              <a:rPr lang="en-US" dirty="0"/>
              <a:t> to the surface.  (They are less dense than the liquid) and the liquid boils. Boiling takes place </a:t>
            </a:r>
            <a:r>
              <a:rPr lang="en-US" b="1" dirty="0">
                <a:solidFill>
                  <a:srgbClr val="FF0000"/>
                </a:solidFill>
              </a:rPr>
              <a:t>throughout</a:t>
            </a:r>
            <a:r>
              <a:rPr lang="en-US" dirty="0"/>
              <a:t> the liquid.</a:t>
            </a:r>
          </a:p>
          <a:p>
            <a:pPr marL="0" indent="0">
              <a:buNone/>
            </a:pPr>
            <a:endParaRPr lang="en-US" dirty="0"/>
          </a:p>
        </p:txBody>
      </p:sp>
    </p:spTree>
    <p:extLst>
      <p:ext uri="{BB962C8B-B14F-4D97-AF65-F5344CB8AC3E}">
        <p14:creationId xmlns:p14="http://schemas.microsoft.com/office/powerpoint/2010/main" val="2334093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BOILING POINT</a:t>
            </a:r>
          </a:p>
        </p:txBody>
      </p:sp>
      <p:sp>
        <p:nvSpPr>
          <p:cNvPr id="3" name="Content Placeholder 2"/>
          <p:cNvSpPr>
            <a:spLocks noGrp="1"/>
          </p:cNvSpPr>
          <p:nvPr>
            <p:ph idx="1"/>
          </p:nvPr>
        </p:nvSpPr>
        <p:spPr/>
        <p:txBody>
          <a:bodyPr/>
          <a:lstStyle/>
          <a:p>
            <a:r>
              <a:rPr lang="en-US" dirty="0"/>
              <a:t>The </a:t>
            </a:r>
            <a:r>
              <a:rPr lang="en-US" b="1" dirty="0">
                <a:solidFill>
                  <a:srgbClr val="FF0000"/>
                </a:solidFill>
              </a:rPr>
              <a:t>NORMAL BOILING POINT </a:t>
            </a:r>
            <a:r>
              <a:rPr lang="en-US" dirty="0"/>
              <a:t>is the temperature at which the vapor pressure is equal to </a:t>
            </a:r>
            <a:r>
              <a:rPr lang="en-US" b="1" dirty="0">
                <a:solidFill>
                  <a:srgbClr val="FF0000"/>
                </a:solidFill>
              </a:rPr>
              <a:t>one</a:t>
            </a:r>
            <a:r>
              <a:rPr lang="en-US" dirty="0"/>
              <a:t> atmosphere (101.3 </a:t>
            </a:r>
            <a:r>
              <a:rPr lang="en-US" dirty="0" err="1"/>
              <a:t>kPa</a:t>
            </a:r>
            <a:r>
              <a:rPr lang="en-US" dirty="0"/>
              <a:t>).  </a:t>
            </a:r>
          </a:p>
          <a:p>
            <a:r>
              <a:rPr lang="en-US" dirty="0"/>
              <a:t>Boiling point is a </a:t>
            </a:r>
            <a:r>
              <a:rPr lang="en-US" b="1" dirty="0">
                <a:solidFill>
                  <a:srgbClr val="FF0000"/>
                </a:solidFill>
              </a:rPr>
              <a:t>function of pressure</a:t>
            </a:r>
            <a:r>
              <a:rPr lang="en-US" b="1" dirty="0"/>
              <a:t>.</a:t>
            </a:r>
            <a:r>
              <a:rPr lang="en-US" dirty="0"/>
              <a:t>  The lower the pressure is, the lower the boiling point is.</a:t>
            </a:r>
          </a:p>
          <a:p>
            <a:pPr marL="0" indent="0">
              <a:buNone/>
            </a:pPr>
            <a:endParaRPr lang="en-US" dirty="0"/>
          </a:p>
        </p:txBody>
      </p:sp>
    </p:spTree>
    <p:extLst>
      <p:ext uri="{BB962C8B-B14F-4D97-AF65-F5344CB8AC3E}">
        <p14:creationId xmlns:p14="http://schemas.microsoft.com/office/powerpoint/2010/main" val="623223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400" b="1" dirty="0"/>
              <a:t>Boiling point</a:t>
            </a:r>
          </a:p>
        </p:txBody>
      </p:sp>
      <p:sp>
        <p:nvSpPr>
          <p:cNvPr id="59395" name="Content Placeholder 2"/>
          <p:cNvSpPr>
            <a:spLocks noGrp="1"/>
          </p:cNvSpPr>
          <p:nvPr>
            <p:ph idx="1"/>
          </p:nvPr>
        </p:nvSpPr>
        <p:spPr/>
        <p:txBody>
          <a:bodyPr/>
          <a:lstStyle/>
          <a:p>
            <a:pPr marL="0" indent="0">
              <a:buNone/>
            </a:pPr>
            <a:r>
              <a:rPr lang="en-US" sz="3600" b="1" dirty="0"/>
              <a:t>RECAP</a:t>
            </a:r>
          </a:p>
          <a:p>
            <a:r>
              <a:rPr lang="en-US" dirty="0"/>
              <a:t>You increase the temperature, which increases the vapor pressure, which increases the kinetic energy.</a:t>
            </a:r>
          </a:p>
          <a:p>
            <a:r>
              <a:rPr lang="en-US" dirty="0"/>
              <a:t>Boiling takes place throughout the liquid.</a:t>
            </a:r>
          </a:p>
          <a:p>
            <a:r>
              <a:rPr lang="en-US" dirty="0">
                <a:solidFill>
                  <a:schemeClr val="tx1">
                    <a:lumMod val="95000"/>
                    <a:lumOff val="5000"/>
                  </a:schemeClr>
                </a:solidFill>
              </a:rPr>
              <a:t>Remember: boiling is a function of pressure.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defRPr/>
            </a:pPr>
            <a:r>
              <a:rPr lang="en-US" b="1" dirty="0"/>
              <a:t>BOILING POINT IS A FUNCTION OF PRESSURE</a:t>
            </a:r>
          </a:p>
        </p:txBody>
      </p:sp>
      <p:pic>
        <p:nvPicPr>
          <p:cNvPr id="60419" name="Picture 2" descr="http://apollo.lsc.vsc.edu/classes/met130/notes/chapter4/graphics/svp_boiling_poin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044700" y="1295400"/>
            <a:ext cx="5349875" cy="5181600"/>
          </a:xfr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57200"/>
            <a:ext cx="8991600" cy="838200"/>
          </a:xfrm>
        </p:spPr>
        <p:txBody>
          <a:bodyPr>
            <a:normAutofit fontScale="90000"/>
          </a:bodyPr>
          <a:lstStyle/>
          <a:p>
            <a:pPr algn="ctr"/>
            <a:r>
              <a:rPr lang="en-US" b="1" dirty="0"/>
              <a:t>BOILING POINT IS A FUNCTION OF PRESSURE</a:t>
            </a:r>
          </a:p>
        </p:txBody>
      </p:sp>
      <p:graphicFrame>
        <p:nvGraphicFramePr>
          <p:cNvPr id="4" name="Table 3"/>
          <p:cNvGraphicFramePr>
            <a:graphicFrameLocks noGrp="1"/>
          </p:cNvGraphicFramePr>
          <p:nvPr>
            <p:extLst>
              <p:ext uri="{D42A27DB-BD31-4B8C-83A1-F6EECF244321}">
                <p14:modId xmlns:p14="http://schemas.microsoft.com/office/powerpoint/2010/main" val="1750381726"/>
              </p:ext>
            </p:extLst>
          </p:nvPr>
        </p:nvGraphicFramePr>
        <p:xfrm>
          <a:off x="2362198" y="1295398"/>
          <a:ext cx="4724404" cy="5486400"/>
        </p:xfrm>
        <a:graphic>
          <a:graphicData uri="http://schemas.openxmlformats.org/drawingml/2006/table">
            <a:tbl>
              <a:tblPr/>
              <a:tblGrid>
                <a:gridCol w="1181101">
                  <a:extLst>
                    <a:ext uri="{9D8B030D-6E8A-4147-A177-3AD203B41FA5}">
                      <a16:colId xmlns:a16="http://schemas.microsoft.com/office/drawing/2014/main" val="20000"/>
                    </a:ext>
                  </a:extLst>
                </a:gridCol>
                <a:gridCol w="1181101">
                  <a:extLst>
                    <a:ext uri="{9D8B030D-6E8A-4147-A177-3AD203B41FA5}">
                      <a16:colId xmlns:a16="http://schemas.microsoft.com/office/drawing/2014/main" val="20001"/>
                    </a:ext>
                  </a:extLst>
                </a:gridCol>
                <a:gridCol w="1181101">
                  <a:extLst>
                    <a:ext uri="{9D8B030D-6E8A-4147-A177-3AD203B41FA5}">
                      <a16:colId xmlns:a16="http://schemas.microsoft.com/office/drawing/2014/main" val="20002"/>
                    </a:ext>
                  </a:extLst>
                </a:gridCol>
                <a:gridCol w="1181101">
                  <a:extLst>
                    <a:ext uri="{9D8B030D-6E8A-4147-A177-3AD203B41FA5}">
                      <a16:colId xmlns:a16="http://schemas.microsoft.com/office/drawing/2014/main" val="20003"/>
                    </a:ext>
                  </a:extLst>
                </a:gridCol>
              </a:tblGrid>
              <a:tr h="203200">
                <a:tc gridSpan="2">
                  <a:txBody>
                    <a:bodyPr/>
                    <a:lstStyle/>
                    <a:p>
                      <a:r>
                        <a:rPr lang="en-US" sz="800" dirty="0"/>
                        <a:t>Altitude compared to Sea Level</a:t>
                      </a:r>
                    </a:p>
                  </a:txBody>
                  <a:tcPr marL="41907" marR="41907" marT="20954" marB="20954" anchor="ctr">
                    <a:lnL>
                      <a:noFill/>
                    </a:lnL>
                    <a:lnR>
                      <a:noFill/>
                    </a:lnR>
                    <a:lnT>
                      <a:noFill/>
                    </a:lnT>
                    <a:lnB>
                      <a:noFill/>
                    </a:lnB>
                  </a:tcPr>
                </a:tc>
                <a:tc hMerge="1">
                  <a:txBody>
                    <a:bodyPr/>
                    <a:lstStyle/>
                    <a:p>
                      <a:endParaRPr lang="en-US"/>
                    </a:p>
                  </a:txBody>
                  <a:tcPr/>
                </a:tc>
                <a:tc gridSpan="2">
                  <a:txBody>
                    <a:bodyPr/>
                    <a:lstStyle/>
                    <a:p>
                      <a:r>
                        <a:rPr lang="en-US" sz="800"/>
                        <a:t>Boiling Point </a:t>
                      </a:r>
                    </a:p>
                  </a:txBody>
                  <a:tcPr marL="41907" marR="41907" marT="20954" marB="20954"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0000"/>
                  </a:ext>
                </a:extLst>
              </a:tr>
              <a:tr h="203200">
                <a:tc>
                  <a:txBody>
                    <a:bodyPr/>
                    <a:lstStyle/>
                    <a:p>
                      <a:r>
                        <a:rPr lang="en-US" sz="800" i="1"/>
                        <a:t>(ft)</a:t>
                      </a:r>
                      <a:endParaRPr lang="en-US" sz="800"/>
                    </a:p>
                  </a:txBody>
                  <a:tcPr marL="41907" marR="41907" marT="20954" marB="20954" anchor="ctr">
                    <a:lnL>
                      <a:noFill/>
                    </a:lnL>
                    <a:lnR>
                      <a:noFill/>
                    </a:lnR>
                    <a:lnT>
                      <a:noFill/>
                    </a:lnT>
                    <a:lnB>
                      <a:noFill/>
                    </a:lnB>
                  </a:tcPr>
                </a:tc>
                <a:tc>
                  <a:txBody>
                    <a:bodyPr/>
                    <a:lstStyle/>
                    <a:p>
                      <a:r>
                        <a:rPr lang="en-US" sz="800" i="1"/>
                        <a:t>(m)</a:t>
                      </a:r>
                      <a:endParaRPr lang="en-US" sz="800"/>
                    </a:p>
                  </a:txBody>
                  <a:tcPr marL="41907" marR="41907" marT="20954" marB="20954" anchor="ctr">
                    <a:lnL>
                      <a:noFill/>
                    </a:lnL>
                    <a:lnR>
                      <a:noFill/>
                    </a:lnR>
                    <a:lnT>
                      <a:noFill/>
                    </a:lnT>
                    <a:lnB>
                      <a:noFill/>
                    </a:lnB>
                  </a:tcPr>
                </a:tc>
                <a:tc>
                  <a:txBody>
                    <a:bodyPr/>
                    <a:lstStyle/>
                    <a:p>
                      <a:r>
                        <a:rPr lang="en-US" sz="800" i="1"/>
                        <a:t>(</a:t>
                      </a:r>
                      <a:r>
                        <a:rPr lang="en-US" sz="800" i="1" baseline="30000"/>
                        <a:t>o</a:t>
                      </a:r>
                      <a:r>
                        <a:rPr lang="en-US" sz="800" i="1"/>
                        <a:t>F)</a:t>
                      </a:r>
                      <a:endParaRPr lang="en-US" sz="800"/>
                    </a:p>
                  </a:txBody>
                  <a:tcPr marL="41907" marR="41907" marT="20954" marB="20954" anchor="ctr">
                    <a:lnL>
                      <a:noFill/>
                    </a:lnL>
                    <a:lnR>
                      <a:noFill/>
                    </a:lnR>
                    <a:lnT>
                      <a:noFill/>
                    </a:lnT>
                    <a:lnB>
                      <a:noFill/>
                    </a:lnB>
                  </a:tcPr>
                </a:tc>
                <a:tc>
                  <a:txBody>
                    <a:bodyPr/>
                    <a:lstStyle/>
                    <a:p>
                      <a:r>
                        <a:rPr lang="en-US" sz="800" i="1"/>
                        <a:t>(</a:t>
                      </a:r>
                      <a:r>
                        <a:rPr lang="en-US" sz="800" i="1" baseline="30000"/>
                        <a:t>o</a:t>
                      </a:r>
                      <a:r>
                        <a:rPr lang="en-US" sz="800" i="1"/>
                        <a:t>C)</a:t>
                      </a:r>
                      <a:endParaRPr lang="en-US" sz="800"/>
                    </a:p>
                  </a:txBody>
                  <a:tcPr marL="41907" marR="41907" marT="20954" marB="20954" anchor="ctr">
                    <a:lnL>
                      <a:noFill/>
                    </a:lnL>
                    <a:lnR>
                      <a:noFill/>
                    </a:lnR>
                    <a:lnT>
                      <a:noFill/>
                    </a:lnT>
                    <a:lnB>
                      <a:noFill/>
                    </a:lnB>
                  </a:tcPr>
                </a:tc>
                <a:extLst>
                  <a:ext uri="{0D108BD9-81ED-4DB2-BD59-A6C34878D82A}">
                    <a16:rowId xmlns:a16="http://schemas.microsoft.com/office/drawing/2014/main" val="10001"/>
                  </a:ext>
                </a:extLst>
              </a:tr>
              <a:tr h="203200">
                <a:tc>
                  <a:txBody>
                    <a:bodyPr/>
                    <a:lstStyle/>
                    <a:p>
                      <a:r>
                        <a:rPr lang="en-US" sz="800">
                          <a:effectLst/>
                        </a:rPr>
                        <a:t>-1000</a:t>
                      </a:r>
                    </a:p>
                  </a:txBody>
                  <a:tcPr marL="41907" marR="41907" marT="20954" marB="20954" anchor="ctr">
                    <a:lnL>
                      <a:noFill/>
                    </a:lnL>
                    <a:lnR>
                      <a:noFill/>
                    </a:lnR>
                    <a:lnT>
                      <a:noFill/>
                    </a:lnT>
                    <a:lnB>
                      <a:noFill/>
                    </a:lnB>
                  </a:tcPr>
                </a:tc>
                <a:tc>
                  <a:txBody>
                    <a:bodyPr/>
                    <a:lstStyle/>
                    <a:p>
                      <a:r>
                        <a:rPr lang="en-US" sz="800">
                          <a:effectLst/>
                        </a:rPr>
                        <a:t>-305</a:t>
                      </a:r>
                    </a:p>
                  </a:txBody>
                  <a:tcPr marL="41907" marR="41907" marT="20954" marB="20954" anchor="ctr">
                    <a:lnL>
                      <a:noFill/>
                    </a:lnL>
                    <a:lnR>
                      <a:noFill/>
                    </a:lnR>
                    <a:lnT>
                      <a:noFill/>
                    </a:lnT>
                    <a:lnB>
                      <a:noFill/>
                    </a:lnB>
                  </a:tcPr>
                </a:tc>
                <a:tc>
                  <a:txBody>
                    <a:bodyPr/>
                    <a:lstStyle/>
                    <a:p>
                      <a:r>
                        <a:rPr lang="en-US" sz="800">
                          <a:effectLst/>
                        </a:rPr>
                        <a:t>213.9</a:t>
                      </a:r>
                    </a:p>
                  </a:txBody>
                  <a:tcPr marL="41907" marR="41907" marT="20954" marB="20954" anchor="ctr">
                    <a:lnL>
                      <a:noFill/>
                    </a:lnL>
                    <a:lnR>
                      <a:noFill/>
                    </a:lnR>
                    <a:lnT>
                      <a:noFill/>
                    </a:lnT>
                    <a:lnB>
                      <a:noFill/>
                    </a:lnB>
                  </a:tcPr>
                </a:tc>
                <a:tc>
                  <a:txBody>
                    <a:bodyPr/>
                    <a:lstStyle/>
                    <a:p>
                      <a:r>
                        <a:rPr lang="en-US" sz="800">
                          <a:effectLst/>
                        </a:rPr>
                        <a:t>101.1</a:t>
                      </a:r>
                    </a:p>
                  </a:txBody>
                  <a:tcPr marL="41907" marR="41907" marT="20954" marB="20954" anchor="ctr">
                    <a:lnL>
                      <a:noFill/>
                    </a:lnL>
                    <a:lnR>
                      <a:noFill/>
                    </a:lnR>
                    <a:lnT>
                      <a:noFill/>
                    </a:lnT>
                    <a:lnB>
                      <a:noFill/>
                    </a:lnB>
                  </a:tcPr>
                </a:tc>
                <a:extLst>
                  <a:ext uri="{0D108BD9-81ED-4DB2-BD59-A6C34878D82A}">
                    <a16:rowId xmlns:a16="http://schemas.microsoft.com/office/drawing/2014/main" val="10002"/>
                  </a:ext>
                </a:extLst>
              </a:tr>
              <a:tr h="203200">
                <a:tc>
                  <a:txBody>
                    <a:bodyPr/>
                    <a:lstStyle/>
                    <a:p>
                      <a:r>
                        <a:rPr lang="en-US" sz="800"/>
                        <a:t>-750</a:t>
                      </a:r>
                    </a:p>
                  </a:txBody>
                  <a:tcPr marL="41907" marR="41907" marT="20954" marB="20954" anchor="ctr">
                    <a:lnL>
                      <a:noFill/>
                    </a:lnL>
                    <a:lnR>
                      <a:noFill/>
                    </a:lnR>
                    <a:lnT>
                      <a:noFill/>
                    </a:lnT>
                    <a:lnB>
                      <a:noFill/>
                    </a:lnB>
                  </a:tcPr>
                </a:tc>
                <a:tc>
                  <a:txBody>
                    <a:bodyPr/>
                    <a:lstStyle/>
                    <a:p>
                      <a:r>
                        <a:rPr lang="en-US" sz="800"/>
                        <a:t>-229</a:t>
                      </a:r>
                    </a:p>
                  </a:txBody>
                  <a:tcPr marL="41907" marR="41907" marT="20954" marB="20954" anchor="ctr">
                    <a:lnL>
                      <a:noFill/>
                    </a:lnL>
                    <a:lnR>
                      <a:noFill/>
                    </a:lnR>
                    <a:lnT>
                      <a:noFill/>
                    </a:lnT>
                    <a:lnB>
                      <a:noFill/>
                    </a:lnB>
                  </a:tcPr>
                </a:tc>
                <a:tc>
                  <a:txBody>
                    <a:bodyPr/>
                    <a:lstStyle/>
                    <a:p>
                      <a:r>
                        <a:rPr lang="en-US" sz="800"/>
                        <a:t>213.5</a:t>
                      </a:r>
                    </a:p>
                  </a:txBody>
                  <a:tcPr marL="41907" marR="41907" marT="20954" marB="20954" anchor="ctr">
                    <a:lnL>
                      <a:noFill/>
                    </a:lnL>
                    <a:lnR>
                      <a:noFill/>
                    </a:lnR>
                    <a:lnT>
                      <a:noFill/>
                    </a:lnT>
                    <a:lnB>
                      <a:noFill/>
                    </a:lnB>
                  </a:tcPr>
                </a:tc>
                <a:tc>
                  <a:txBody>
                    <a:bodyPr/>
                    <a:lstStyle/>
                    <a:p>
                      <a:r>
                        <a:rPr lang="en-US" sz="800"/>
                        <a:t>100.8</a:t>
                      </a:r>
                    </a:p>
                  </a:txBody>
                  <a:tcPr marL="41907" marR="41907" marT="20954" marB="20954" anchor="ctr">
                    <a:lnL>
                      <a:noFill/>
                    </a:lnL>
                    <a:lnR>
                      <a:noFill/>
                    </a:lnR>
                    <a:lnT>
                      <a:noFill/>
                    </a:lnT>
                    <a:lnB>
                      <a:noFill/>
                    </a:lnB>
                  </a:tcPr>
                </a:tc>
                <a:extLst>
                  <a:ext uri="{0D108BD9-81ED-4DB2-BD59-A6C34878D82A}">
                    <a16:rowId xmlns:a16="http://schemas.microsoft.com/office/drawing/2014/main" val="10003"/>
                  </a:ext>
                </a:extLst>
              </a:tr>
              <a:tr h="203200">
                <a:tc>
                  <a:txBody>
                    <a:bodyPr/>
                    <a:lstStyle/>
                    <a:p>
                      <a:r>
                        <a:rPr lang="en-US" sz="800" dirty="0"/>
                        <a:t>-500</a:t>
                      </a:r>
                    </a:p>
                  </a:txBody>
                  <a:tcPr marL="41907" marR="41907" marT="20954" marB="20954" anchor="ctr">
                    <a:lnL>
                      <a:noFill/>
                    </a:lnL>
                    <a:lnR>
                      <a:noFill/>
                    </a:lnR>
                    <a:lnT>
                      <a:noFill/>
                    </a:lnT>
                    <a:lnB>
                      <a:noFill/>
                    </a:lnB>
                  </a:tcPr>
                </a:tc>
                <a:tc>
                  <a:txBody>
                    <a:bodyPr/>
                    <a:lstStyle/>
                    <a:p>
                      <a:r>
                        <a:rPr lang="en-US" sz="800"/>
                        <a:t>-152</a:t>
                      </a:r>
                    </a:p>
                  </a:txBody>
                  <a:tcPr marL="41907" marR="41907" marT="20954" marB="20954" anchor="ctr">
                    <a:lnL>
                      <a:noFill/>
                    </a:lnL>
                    <a:lnR>
                      <a:noFill/>
                    </a:lnR>
                    <a:lnT>
                      <a:noFill/>
                    </a:lnT>
                    <a:lnB>
                      <a:noFill/>
                    </a:lnB>
                  </a:tcPr>
                </a:tc>
                <a:tc>
                  <a:txBody>
                    <a:bodyPr/>
                    <a:lstStyle/>
                    <a:p>
                      <a:r>
                        <a:rPr lang="en-US" sz="800"/>
                        <a:t>213.0</a:t>
                      </a:r>
                    </a:p>
                  </a:txBody>
                  <a:tcPr marL="41907" marR="41907" marT="20954" marB="20954" anchor="ctr">
                    <a:lnL>
                      <a:noFill/>
                    </a:lnL>
                    <a:lnR>
                      <a:noFill/>
                    </a:lnR>
                    <a:lnT>
                      <a:noFill/>
                    </a:lnT>
                    <a:lnB>
                      <a:noFill/>
                    </a:lnB>
                  </a:tcPr>
                </a:tc>
                <a:tc>
                  <a:txBody>
                    <a:bodyPr/>
                    <a:lstStyle/>
                    <a:p>
                      <a:r>
                        <a:rPr lang="en-US" sz="800"/>
                        <a:t>100.5</a:t>
                      </a:r>
                    </a:p>
                  </a:txBody>
                  <a:tcPr marL="41907" marR="41907" marT="20954" marB="20954" anchor="ctr">
                    <a:lnL>
                      <a:noFill/>
                    </a:lnL>
                    <a:lnR>
                      <a:noFill/>
                    </a:lnR>
                    <a:lnT>
                      <a:noFill/>
                    </a:lnT>
                    <a:lnB>
                      <a:noFill/>
                    </a:lnB>
                  </a:tcPr>
                </a:tc>
                <a:extLst>
                  <a:ext uri="{0D108BD9-81ED-4DB2-BD59-A6C34878D82A}">
                    <a16:rowId xmlns:a16="http://schemas.microsoft.com/office/drawing/2014/main" val="10004"/>
                  </a:ext>
                </a:extLst>
              </a:tr>
              <a:tr h="203200">
                <a:tc>
                  <a:txBody>
                    <a:bodyPr/>
                    <a:lstStyle/>
                    <a:p>
                      <a:r>
                        <a:rPr lang="en-US" sz="800"/>
                        <a:t>-250</a:t>
                      </a:r>
                    </a:p>
                  </a:txBody>
                  <a:tcPr marL="41907" marR="41907" marT="20954" marB="20954" anchor="ctr">
                    <a:lnL>
                      <a:noFill/>
                    </a:lnL>
                    <a:lnR>
                      <a:noFill/>
                    </a:lnR>
                    <a:lnT>
                      <a:noFill/>
                    </a:lnT>
                    <a:lnB>
                      <a:noFill/>
                    </a:lnB>
                  </a:tcPr>
                </a:tc>
                <a:tc>
                  <a:txBody>
                    <a:bodyPr/>
                    <a:lstStyle/>
                    <a:p>
                      <a:r>
                        <a:rPr lang="en-US" sz="800"/>
                        <a:t>-76</a:t>
                      </a:r>
                    </a:p>
                  </a:txBody>
                  <a:tcPr marL="41907" marR="41907" marT="20954" marB="20954" anchor="ctr">
                    <a:lnL>
                      <a:noFill/>
                    </a:lnL>
                    <a:lnR>
                      <a:noFill/>
                    </a:lnR>
                    <a:lnT>
                      <a:noFill/>
                    </a:lnT>
                    <a:lnB>
                      <a:noFill/>
                    </a:lnB>
                  </a:tcPr>
                </a:tc>
                <a:tc>
                  <a:txBody>
                    <a:bodyPr/>
                    <a:lstStyle/>
                    <a:p>
                      <a:r>
                        <a:rPr lang="en-US" sz="800"/>
                        <a:t>212.5</a:t>
                      </a:r>
                    </a:p>
                  </a:txBody>
                  <a:tcPr marL="41907" marR="41907" marT="20954" marB="20954" anchor="ctr">
                    <a:lnL>
                      <a:noFill/>
                    </a:lnL>
                    <a:lnR>
                      <a:noFill/>
                    </a:lnR>
                    <a:lnT>
                      <a:noFill/>
                    </a:lnT>
                    <a:lnB>
                      <a:noFill/>
                    </a:lnB>
                  </a:tcPr>
                </a:tc>
                <a:tc>
                  <a:txBody>
                    <a:bodyPr/>
                    <a:lstStyle/>
                    <a:p>
                      <a:r>
                        <a:rPr lang="en-US" sz="800"/>
                        <a:t>100.3</a:t>
                      </a:r>
                    </a:p>
                  </a:txBody>
                  <a:tcPr marL="41907" marR="41907" marT="20954" marB="20954" anchor="ctr">
                    <a:lnL>
                      <a:noFill/>
                    </a:lnL>
                    <a:lnR>
                      <a:noFill/>
                    </a:lnR>
                    <a:lnT>
                      <a:noFill/>
                    </a:lnT>
                    <a:lnB>
                      <a:noFill/>
                    </a:lnB>
                  </a:tcPr>
                </a:tc>
                <a:extLst>
                  <a:ext uri="{0D108BD9-81ED-4DB2-BD59-A6C34878D82A}">
                    <a16:rowId xmlns:a16="http://schemas.microsoft.com/office/drawing/2014/main" val="10005"/>
                  </a:ext>
                </a:extLst>
              </a:tr>
              <a:tr h="203200">
                <a:tc>
                  <a:txBody>
                    <a:bodyPr/>
                    <a:lstStyle/>
                    <a:p>
                      <a:r>
                        <a:rPr lang="en-US" sz="800"/>
                        <a:t>0</a:t>
                      </a:r>
                    </a:p>
                  </a:txBody>
                  <a:tcPr marL="41907" marR="41907" marT="20954" marB="20954" anchor="ctr">
                    <a:lnL>
                      <a:noFill/>
                    </a:lnL>
                    <a:lnR>
                      <a:noFill/>
                    </a:lnR>
                    <a:lnT>
                      <a:noFill/>
                    </a:lnT>
                    <a:lnB>
                      <a:noFill/>
                    </a:lnB>
                  </a:tcPr>
                </a:tc>
                <a:tc>
                  <a:txBody>
                    <a:bodyPr/>
                    <a:lstStyle/>
                    <a:p>
                      <a:r>
                        <a:rPr lang="en-US" sz="800"/>
                        <a:t>0</a:t>
                      </a:r>
                    </a:p>
                  </a:txBody>
                  <a:tcPr marL="41907" marR="41907" marT="20954" marB="20954" anchor="ctr">
                    <a:lnL>
                      <a:noFill/>
                    </a:lnL>
                    <a:lnR>
                      <a:noFill/>
                    </a:lnR>
                    <a:lnT>
                      <a:noFill/>
                    </a:lnT>
                    <a:lnB>
                      <a:noFill/>
                    </a:lnB>
                  </a:tcPr>
                </a:tc>
                <a:tc>
                  <a:txBody>
                    <a:bodyPr/>
                    <a:lstStyle/>
                    <a:p>
                      <a:r>
                        <a:rPr lang="en-US" sz="800"/>
                        <a:t>212.0</a:t>
                      </a:r>
                    </a:p>
                  </a:txBody>
                  <a:tcPr marL="41907" marR="41907" marT="20954" marB="20954" anchor="ctr">
                    <a:lnL>
                      <a:noFill/>
                    </a:lnL>
                    <a:lnR>
                      <a:noFill/>
                    </a:lnR>
                    <a:lnT>
                      <a:noFill/>
                    </a:lnT>
                    <a:lnB>
                      <a:noFill/>
                    </a:lnB>
                  </a:tcPr>
                </a:tc>
                <a:tc>
                  <a:txBody>
                    <a:bodyPr/>
                    <a:lstStyle/>
                    <a:p>
                      <a:r>
                        <a:rPr lang="en-US" sz="800"/>
                        <a:t>100.0</a:t>
                      </a:r>
                    </a:p>
                  </a:txBody>
                  <a:tcPr marL="41907" marR="41907" marT="20954" marB="20954" anchor="ctr">
                    <a:lnL>
                      <a:noFill/>
                    </a:lnL>
                    <a:lnR>
                      <a:noFill/>
                    </a:lnR>
                    <a:lnT>
                      <a:noFill/>
                    </a:lnT>
                    <a:lnB>
                      <a:noFill/>
                    </a:lnB>
                  </a:tcPr>
                </a:tc>
                <a:extLst>
                  <a:ext uri="{0D108BD9-81ED-4DB2-BD59-A6C34878D82A}">
                    <a16:rowId xmlns:a16="http://schemas.microsoft.com/office/drawing/2014/main" val="10006"/>
                  </a:ext>
                </a:extLst>
              </a:tr>
              <a:tr h="203200">
                <a:tc>
                  <a:txBody>
                    <a:bodyPr/>
                    <a:lstStyle/>
                    <a:p>
                      <a:r>
                        <a:rPr lang="en-US" sz="800"/>
                        <a:t>250</a:t>
                      </a:r>
                    </a:p>
                  </a:txBody>
                  <a:tcPr marL="41907" marR="41907" marT="20954" marB="20954" anchor="ctr">
                    <a:lnL>
                      <a:noFill/>
                    </a:lnL>
                    <a:lnR>
                      <a:noFill/>
                    </a:lnR>
                    <a:lnT>
                      <a:noFill/>
                    </a:lnT>
                    <a:lnB>
                      <a:noFill/>
                    </a:lnB>
                  </a:tcPr>
                </a:tc>
                <a:tc>
                  <a:txBody>
                    <a:bodyPr/>
                    <a:lstStyle/>
                    <a:p>
                      <a:r>
                        <a:rPr lang="en-US" sz="800"/>
                        <a:t>76</a:t>
                      </a:r>
                    </a:p>
                  </a:txBody>
                  <a:tcPr marL="41907" marR="41907" marT="20954" marB="20954" anchor="ctr">
                    <a:lnL>
                      <a:noFill/>
                    </a:lnL>
                    <a:lnR>
                      <a:noFill/>
                    </a:lnR>
                    <a:lnT>
                      <a:noFill/>
                    </a:lnT>
                    <a:lnB>
                      <a:noFill/>
                    </a:lnB>
                  </a:tcPr>
                </a:tc>
                <a:tc>
                  <a:txBody>
                    <a:bodyPr/>
                    <a:lstStyle/>
                    <a:p>
                      <a:r>
                        <a:rPr lang="en-US" sz="800"/>
                        <a:t>211.5</a:t>
                      </a:r>
                    </a:p>
                  </a:txBody>
                  <a:tcPr marL="41907" marR="41907" marT="20954" marB="20954" anchor="ctr">
                    <a:lnL>
                      <a:noFill/>
                    </a:lnL>
                    <a:lnR>
                      <a:noFill/>
                    </a:lnR>
                    <a:lnT>
                      <a:noFill/>
                    </a:lnT>
                    <a:lnB>
                      <a:noFill/>
                    </a:lnB>
                  </a:tcPr>
                </a:tc>
                <a:tc>
                  <a:txBody>
                    <a:bodyPr/>
                    <a:lstStyle/>
                    <a:p>
                      <a:r>
                        <a:rPr lang="en-US" sz="800"/>
                        <a:t>99.7</a:t>
                      </a:r>
                    </a:p>
                  </a:txBody>
                  <a:tcPr marL="41907" marR="41907" marT="20954" marB="20954" anchor="ctr">
                    <a:lnL>
                      <a:noFill/>
                    </a:lnL>
                    <a:lnR>
                      <a:noFill/>
                    </a:lnR>
                    <a:lnT>
                      <a:noFill/>
                    </a:lnT>
                    <a:lnB>
                      <a:noFill/>
                    </a:lnB>
                  </a:tcPr>
                </a:tc>
                <a:extLst>
                  <a:ext uri="{0D108BD9-81ED-4DB2-BD59-A6C34878D82A}">
                    <a16:rowId xmlns:a16="http://schemas.microsoft.com/office/drawing/2014/main" val="10007"/>
                  </a:ext>
                </a:extLst>
              </a:tr>
              <a:tr h="203200">
                <a:tc>
                  <a:txBody>
                    <a:bodyPr/>
                    <a:lstStyle/>
                    <a:p>
                      <a:r>
                        <a:rPr lang="en-US" sz="800"/>
                        <a:t>500</a:t>
                      </a:r>
                    </a:p>
                  </a:txBody>
                  <a:tcPr marL="41907" marR="41907" marT="20954" marB="20954" anchor="ctr">
                    <a:lnL>
                      <a:noFill/>
                    </a:lnL>
                    <a:lnR>
                      <a:noFill/>
                    </a:lnR>
                    <a:lnT>
                      <a:noFill/>
                    </a:lnT>
                    <a:lnB>
                      <a:noFill/>
                    </a:lnB>
                  </a:tcPr>
                </a:tc>
                <a:tc>
                  <a:txBody>
                    <a:bodyPr/>
                    <a:lstStyle/>
                    <a:p>
                      <a:r>
                        <a:rPr lang="en-US" sz="800"/>
                        <a:t>152</a:t>
                      </a:r>
                    </a:p>
                  </a:txBody>
                  <a:tcPr marL="41907" marR="41907" marT="20954" marB="20954" anchor="ctr">
                    <a:lnL>
                      <a:noFill/>
                    </a:lnL>
                    <a:lnR>
                      <a:noFill/>
                    </a:lnR>
                    <a:lnT>
                      <a:noFill/>
                    </a:lnT>
                    <a:lnB>
                      <a:noFill/>
                    </a:lnB>
                  </a:tcPr>
                </a:tc>
                <a:tc>
                  <a:txBody>
                    <a:bodyPr/>
                    <a:lstStyle/>
                    <a:p>
                      <a:r>
                        <a:rPr lang="en-US" sz="800"/>
                        <a:t>211.0</a:t>
                      </a:r>
                    </a:p>
                  </a:txBody>
                  <a:tcPr marL="41907" marR="41907" marT="20954" marB="20954" anchor="ctr">
                    <a:lnL>
                      <a:noFill/>
                    </a:lnL>
                    <a:lnR>
                      <a:noFill/>
                    </a:lnR>
                    <a:lnT>
                      <a:noFill/>
                    </a:lnT>
                    <a:lnB>
                      <a:noFill/>
                    </a:lnB>
                  </a:tcPr>
                </a:tc>
                <a:tc>
                  <a:txBody>
                    <a:bodyPr/>
                    <a:lstStyle/>
                    <a:p>
                      <a:r>
                        <a:rPr lang="en-US" sz="800"/>
                        <a:t>99.5</a:t>
                      </a:r>
                    </a:p>
                  </a:txBody>
                  <a:tcPr marL="41907" marR="41907" marT="20954" marB="20954" anchor="ctr">
                    <a:lnL>
                      <a:noFill/>
                    </a:lnL>
                    <a:lnR>
                      <a:noFill/>
                    </a:lnR>
                    <a:lnT>
                      <a:noFill/>
                    </a:lnT>
                    <a:lnB>
                      <a:noFill/>
                    </a:lnB>
                  </a:tcPr>
                </a:tc>
                <a:extLst>
                  <a:ext uri="{0D108BD9-81ED-4DB2-BD59-A6C34878D82A}">
                    <a16:rowId xmlns:a16="http://schemas.microsoft.com/office/drawing/2014/main" val="10008"/>
                  </a:ext>
                </a:extLst>
              </a:tr>
              <a:tr h="203200">
                <a:tc>
                  <a:txBody>
                    <a:bodyPr/>
                    <a:lstStyle/>
                    <a:p>
                      <a:r>
                        <a:rPr lang="en-US" sz="800"/>
                        <a:t>750</a:t>
                      </a:r>
                    </a:p>
                  </a:txBody>
                  <a:tcPr marL="41907" marR="41907" marT="20954" marB="20954" anchor="ctr">
                    <a:lnL>
                      <a:noFill/>
                    </a:lnL>
                    <a:lnR>
                      <a:noFill/>
                    </a:lnR>
                    <a:lnT>
                      <a:noFill/>
                    </a:lnT>
                    <a:lnB>
                      <a:noFill/>
                    </a:lnB>
                  </a:tcPr>
                </a:tc>
                <a:tc>
                  <a:txBody>
                    <a:bodyPr/>
                    <a:lstStyle/>
                    <a:p>
                      <a:r>
                        <a:rPr lang="en-US" sz="800"/>
                        <a:t>229</a:t>
                      </a:r>
                    </a:p>
                  </a:txBody>
                  <a:tcPr marL="41907" marR="41907" marT="20954" marB="20954" anchor="ctr">
                    <a:lnL>
                      <a:noFill/>
                    </a:lnL>
                    <a:lnR>
                      <a:noFill/>
                    </a:lnR>
                    <a:lnT>
                      <a:noFill/>
                    </a:lnT>
                    <a:lnB>
                      <a:noFill/>
                    </a:lnB>
                  </a:tcPr>
                </a:tc>
                <a:tc>
                  <a:txBody>
                    <a:bodyPr/>
                    <a:lstStyle/>
                    <a:p>
                      <a:r>
                        <a:rPr lang="en-US" sz="800"/>
                        <a:t>210.5</a:t>
                      </a:r>
                    </a:p>
                  </a:txBody>
                  <a:tcPr marL="41907" marR="41907" marT="20954" marB="20954" anchor="ctr">
                    <a:lnL>
                      <a:noFill/>
                    </a:lnL>
                    <a:lnR>
                      <a:noFill/>
                    </a:lnR>
                    <a:lnT>
                      <a:noFill/>
                    </a:lnT>
                    <a:lnB>
                      <a:noFill/>
                    </a:lnB>
                  </a:tcPr>
                </a:tc>
                <a:tc>
                  <a:txBody>
                    <a:bodyPr/>
                    <a:lstStyle/>
                    <a:p>
                      <a:r>
                        <a:rPr lang="en-US" sz="800"/>
                        <a:t>99.2</a:t>
                      </a:r>
                    </a:p>
                  </a:txBody>
                  <a:tcPr marL="41907" marR="41907" marT="20954" marB="20954" anchor="ctr">
                    <a:lnL>
                      <a:noFill/>
                    </a:lnL>
                    <a:lnR>
                      <a:noFill/>
                    </a:lnR>
                    <a:lnT>
                      <a:noFill/>
                    </a:lnT>
                    <a:lnB>
                      <a:noFill/>
                    </a:lnB>
                  </a:tcPr>
                </a:tc>
                <a:extLst>
                  <a:ext uri="{0D108BD9-81ED-4DB2-BD59-A6C34878D82A}">
                    <a16:rowId xmlns:a16="http://schemas.microsoft.com/office/drawing/2014/main" val="10009"/>
                  </a:ext>
                </a:extLst>
              </a:tr>
              <a:tr h="203200">
                <a:tc>
                  <a:txBody>
                    <a:bodyPr/>
                    <a:lstStyle/>
                    <a:p>
                      <a:r>
                        <a:rPr lang="en-US" sz="800"/>
                        <a:t>1000</a:t>
                      </a:r>
                    </a:p>
                  </a:txBody>
                  <a:tcPr marL="41907" marR="41907" marT="20954" marB="20954" anchor="ctr">
                    <a:lnL>
                      <a:noFill/>
                    </a:lnL>
                    <a:lnR>
                      <a:noFill/>
                    </a:lnR>
                    <a:lnT>
                      <a:noFill/>
                    </a:lnT>
                    <a:lnB>
                      <a:noFill/>
                    </a:lnB>
                  </a:tcPr>
                </a:tc>
                <a:tc>
                  <a:txBody>
                    <a:bodyPr/>
                    <a:lstStyle/>
                    <a:p>
                      <a:r>
                        <a:rPr lang="en-US" sz="800"/>
                        <a:t>305</a:t>
                      </a:r>
                    </a:p>
                  </a:txBody>
                  <a:tcPr marL="41907" marR="41907" marT="20954" marB="20954" anchor="ctr">
                    <a:lnL>
                      <a:noFill/>
                    </a:lnL>
                    <a:lnR>
                      <a:noFill/>
                    </a:lnR>
                    <a:lnT>
                      <a:noFill/>
                    </a:lnT>
                    <a:lnB>
                      <a:noFill/>
                    </a:lnB>
                  </a:tcPr>
                </a:tc>
                <a:tc>
                  <a:txBody>
                    <a:bodyPr/>
                    <a:lstStyle/>
                    <a:p>
                      <a:r>
                        <a:rPr lang="en-US" sz="800"/>
                        <a:t>210.1</a:t>
                      </a:r>
                    </a:p>
                  </a:txBody>
                  <a:tcPr marL="41907" marR="41907" marT="20954" marB="20954" anchor="ctr">
                    <a:lnL>
                      <a:noFill/>
                    </a:lnL>
                    <a:lnR>
                      <a:noFill/>
                    </a:lnR>
                    <a:lnT>
                      <a:noFill/>
                    </a:lnT>
                    <a:lnB>
                      <a:noFill/>
                    </a:lnB>
                  </a:tcPr>
                </a:tc>
                <a:tc>
                  <a:txBody>
                    <a:bodyPr/>
                    <a:lstStyle/>
                    <a:p>
                      <a:r>
                        <a:rPr lang="en-US" sz="800"/>
                        <a:t>98.9</a:t>
                      </a:r>
                    </a:p>
                  </a:txBody>
                  <a:tcPr marL="41907" marR="41907" marT="20954" marB="20954" anchor="ctr">
                    <a:lnL>
                      <a:noFill/>
                    </a:lnL>
                    <a:lnR>
                      <a:noFill/>
                    </a:lnR>
                    <a:lnT>
                      <a:noFill/>
                    </a:lnT>
                    <a:lnB>
                      <a:noFill/>
                    </a:lnB>
                  </a:tcPr>
                </a:tc>
                <a:extLst>
                  <a:ext uri="{0D108BD9-81ED-4DB2-BD59-A6C34878D82A}">
                    <a16:rowId xmlns:a16="http://schemas.microsoft.com/office/drawing/2014/main" val="10010"/>
                  </a:ext>
                </a:extLst>
              </a:tr>
              <a:tr h="203200">
                <a:tc>
                  <a:txBody>
                    <a:bodyPr/>
                    <a:lstStyle/>
                    <a:p>
                      <a:r>
                        <a:rPr lang="en-US" sz="800"/>
                        <a:t>1250</a:t>
                      </a:r>
                    </a:p>
                  </a:txBody>
                  <a:tcPr marL="41907" marR="41907" marT="20954" marB="20954" anchor="ctr">
                    <a:lnL>
                      <a:noFill/>
                    </a:lnL>
                    <a:lnR>
                      <a:noFill/>
                    </a:lnR>
                    <a:lnT>
                      <a:noFill/>
                    </a:lnT>
                    <a:lnB>
                      <a:noFill/>
                    </a:lnB>
                  </a:tcPr>
                </a:tc>
                <a:tc>
                  <a:txBody>
                    <a:bodyPr/>
                    <a:lstStyle/>
                    <a:p>
                      <a:r>
                        <a:rPr lang="en-US" sz="800"/>
                        <a:t>381</a:t>
                      </a:r>
                    </a:p>
                  </a:txBody>
                  <a:tcPr marL="41907" marR="41907" marT="20954" marB="20954" anchor="ctr">
                    <a:lnL>
                      <a:noFill/>
                    </a:lnL>
                    <a:lnR>
                      <a:noFill/>
                    </a:lnR>
                    <a:lnT>
                      <a:noFill/>
                    </a:lnT>
                    <a:lnB>
                      <a:noFill/>
                    </a:lnB>
                  </a:tcPr>
                </a:tc>
                <a:tc>
                  <a:txBody>
                    <a:bodyPr/>
                    <a:lstStyle/>
                    <a:p>
                      <a:r>
                        <a:rPr lang="en-US" sz="800"/>
                        <a:t>209.6</a:t>
                      </a:r>
                    </a:p>
                  </a:txBody>
                  <a:tcPr marL="41907" marR="41907" marT="20954" marB="20954" anchor="ctr">
                    <a:lnL>
                      <a:noFill/>
                    </a:lnL>
                    <a:lnR>
                      <a:noFill/>
                    </a:lnR>
                    <a:lnT>
                      <a:noFill/>
                    </a:lnT>
                    <a:lnB>
                      <a:noFill/>
                    </a:lnB>
                  </a:tcPr>
                </a:tc>
                <a:tc>
                  <a:txBody>
                    <a:bodyPr/>
                    <a:lstStyle/>
                    <a:p>
                      <a:r>
                        <a:rPr lang="en-US" sz="800"/>
                        <a:t>98.6</a:t>
                      </a:r>
                    </a:p>
                  </a:txBody>
                  <a:tcPr marL="41907" marR="41907" marT="20954" marB="20954" anchor="ctr">
                    <a:lnL>
                      <a:noFill/>
                    </a:lnL>
                    <a:lnR>
                      <a:noFill/>
                    </a:lnR>
                    <a:lnT>
                      <a:noFill/>
                    </a:lnT>
                    <a:lnB>
                      <a:noFill/>
                    </a:lnB>
                  </a:tcPr>
                </a:tc>
                <a:extLst>
                  <a:ext uri="{0D108BD9-81ED-4DB2-BD59-A6C34878D82A}">
                    <a16:rowId xmlns:a16="http://schemas.microsoft.com/office/drawing/2014/main" val="10011"/>
                  </a:ext>
                </a:extLst>
              </a:tr>
              <a:tr h="203200">
                <a:tc>
                  <a:txBody>
                    <a:bodyPr/>
                    <a:lstStyle/>
                    <a:p>
                      <a:r>
                        <a:rPr lang="en-US" sz="800"/>
                        <a:t>1500</a:t>
                      </a:r>
                    </a:p>
                  </a:txBody>
                  <a:tcPr marL="41907" marR="41907" marT="20954" marB="20954" anchor="ctr">
                    <a:lnL>
                      <a:noFill/>
                    </a:lnL>
                    <a:lnR>
                      <a:noFill/>
                    </a:lnR>
                    <a:lnT>
                      <a:noFill/>
                    </a:lnT>
                    <a:lnB>
                      <a:noFill/>
                    </a:lnB>
                  </a:tcPr>
                </a:tc>
                <a:tc>
                  <a:txBody>
                    <a:bodyPr/>
                    <a:lstStyle/>
                    <a:p>
                      <a:r>
                        <a:rPr lang="en-US" sz="800"/>
                        <a:t>457</a:t>
                      </a:r>
                    </a:p>
                  </a:txBody>
                  <a:tcPr marL="41907" marR="41907" marT="20954" marB="20954" anchor="ctr">
                    <a:lnL>
                      <a:noFill/>
                    </a:lnL>
                    <a:lnR>
                      <a:noFill/>
                    </a:lnR>
                    <a:lnT>
                      <a:noFill/>
                    </a:lnT>
                    <a:lnB>
                      <a:noFill/>
                    </a:lnB>
                  </a:tcPr>
                </a:tc>
                <a:tc>
                  <a:txBody>
                    <a:bodyPr/>
                    <a:lstStyle/>
                    <a:p>
                      <a:r>
                        <a:rPr lang="en-US" sz="800"/>
                        <a:t>209.1</a:t>
                      </a:r>
                    </a:p>
                  </a:txBody>
                  <a:tcPr marL="41907" marR="41907" marT="20954" marB="20954" anchor="ctr">
                    <a:lnL>
                      <a:noFill/>
                    </a:lnL>
                    <a:lnR>
                      <a:noFill/>
                    </a:lnR>
                    <a:lnT>
                      <a:noFill/>
                    </a:lnT>
                    <a:lnB>
                      <a:noFill/>
                    </a:lnB>
                  </a:tcPr>
                </a:tc>
                <a:tc>
                  <a:txBody>
                    <a:bodyPr/>
                    <a:lstStyle/>
                    <a:p>
                      <a:r>
                        <a:rPr lang="en-US" sz="800"/>
                        <a:t>98.4</a:t>
                      </a:r>
                    </a:p>
                  </a:txBody>
                  <a:tcPr marL="41907" marR="41907" marT="20954" marB="20954" anchor="ctr">
                    <a:lnL>
                      <a:noFill/>
                    </a:lnL>
                    <a:lnR>
                      <a:noFill/>
                    </a:lnR>
                    <a:lnT>
                      <a:noFill/>
                    </a:lnT>
                    <a:lnB>
                      <a:noFill/>
                    </a:lnB>
                  </a:tcPr>
                </a:tc>
                <a:extLst>
                  <a:ext uri="{0D108BD9-81ED-4DB2-BD59-A6C34878D82A}">
                    <a16:rowId xmlns:a16="http://schemas.microsoft.com/office/drawing/2014/main" val="10012"/>
                  </a:ext>
                </a:extLst>
              </a:tr>
              <a:tr h="203200">
                <a:tc>
                  <a:txBody>
                    <a:bodyPr/>
                    <a:lstStyle/>
                    <a:p>
                      <a:r>
                        <a:rPr lang="en-US" sz="800"/>
                        <a:t>1750</a:t>
                      </a:r>
                    </a:p>
                  </a:txBody>
                  <a:tcPr marL="41907" marR="41907" marT="20954" marB="20954" anchor="ctr">
                    <a:lnL>
                      <a:noFill/>
                    </a:lnL>
                    <a:lnR>
                      <a:noFill/>
                    </a:lnR>
                    <a:lnT>
                      <a:noFill/>
                    </a:lnT>
                    <a:lnB>
                      <a:noFill/>
                    </a:lnB>
                  </a:tcPr>
                </a:tc>
                <a:tc>
                  <a:txBody>
                    <a:bodyPr/>
                    <a:lstStyle/>
                    <a:p>
                      <a:r>
                        <a:rPr lang="en-US" sz="800"/>
                        <a:t>533</a:t>
                      </a:r>
                    </a:p>
                  </a:txBody>
                  <a:tcPr marL="41907" marR="41907" marT="20954" marB="20954" anchor="ctr">
                    <a:lnL>
                      <a:noFill/>
                    </a:lnL>
                    <a:lnR>
                      <a:noFill/>
                    </a:lnR>
                    <a:lnT>
                      <a:noFill/>
                    </a:lnT>
                    <a:lnB>
                      <a:noFill/>
                    </a:lnB>
                  </a:tcPr>
                </a:tc>
                <a:tc>
                  <a:txBody>
                    <a:bodyPr/>
                    <a:lstStyle/>
                    <a:p>
                      <a:r>
                        <a:rPr lang="en-US" sz="800"/>
                        <a:t>208.6</a:t>
                      </a:r>
                    </a:p>
                  </a:txBody>
                  <a:tcPr marL="41907" marR="41907" marT="20954" marB="20954" anchor="ctr">
                    <a:lnL>
                      <a:noFill/>
                    </a:lnL>
                    <a:lnR>
                      <a:noFill/>
                    </a:lnR>
                    <a:lnT>
                      <a:noFill/>
                    </a:lnT>
                    <a:lnB>
                      <a:noFill/>
                    </a:lnB>
                  </a:tcPr>
                </a:tc>
                <a:tc>
                  <a:txBody>
                    <a:bodyPr/>
                    <a:lstStyle/>
                    <a:p>
                      <a:r>
                        <a:rPr lang="en-US" sz="800"/>
                        <a:t>98.1</a:t>
                      </a:r>
                    </a:p>
                  </a:txBody>
                  <a:tcPr marL="41907" marR="41907" marT="20954" marB="20954" anchor="ctr">
                    <a:lnL>
                      <a:noFill/>
                    </a:lnL>
                    <a:lnR>
                      <a:noFill/>
                    </a:lnR>
                    <a:lnT>
                      <a:noFill/>
                    </a:lnT>
                    <a:lnB>
                      <a:noFill/>
                    </a:lnB>
                  </a:tcPr>
                </a:tc>
                <a:extLst>
                  <a:ext uri="{0D108BD9-81ED-4DB2-BD59-A6C34878D82A}">
                    <a16:rowId xmlns:a16="http://schemas.microsoft.com/office/drawing/2014/main" val="10013"/>
                  </a:ext>
                </a:extLst>
              </a:tr>
              <a:tr h="203200">
                <a:tc>
                  <a:txBody>
                    <a:bodyPr/>
                    <a:lstStyle/>
                    <a:p>
                      <a:r>
                        <a:rPr lang="en-US" sz="800"/>
                        <a:t>2000</a:t>
                      </a:r>
                    </a:p>
                  </a:txBody>
                  <a:tcPr marL="41907" marR="41907" marT="20954" marB="20954" anchor="ctr">
                    <a:lnL>
                      <a:noFill/>
                    </a:lnL>
                    <a:lnR>
                      <a:noFill/>
                    </a:lnR>
                    <a:lnT>
                      <a:noFill/>
                    </a:lnT>
                    <a:lnB>
                      <a:noFill/>
                    </a:lnB>
                  </a:tcPr>
                </a:tc>
                <a:tc>
                  <a:txBody>
                    <a:bodyPr/>
                    <a:lstStyle/>
                    <a:p>
                      <a:r>
                        <a:rPr lang="en-US" sz="800"/>
                        <a:t>610</a:t>
                      </a:r>
                    </a:p>
                  </a:txBody>
                  <a:tcPr marL="41907" marR="41907" marT="20954" marB="20954" anchor="ctr">
                    <a:lnL>
                      <a:noFill/>
                    </a:lnL>
                    <a:lnR>
                      <a:noFill/>
                    </a:lnR>
                    <a:lnT>
                      <a:noFill/>
                    </a:lnT>
                    <a:lnB>
                      <a:noFill/>
                    </a:lnB>
                  </a:tcPr>
                </a:tc>
                <a:tc>
                  <a:txBody>
                    <a:bodyPr/>
                    <a:lstStyle/>
                    <a:p>
                      <a:r>
                        <a:rPr lang="en-US" sz="800"/>
                        <a:t>208.1</a:t>
                      </a:r>
                    </a:p>
                  </a:txBody>
                  <a:tcPr marL="41907" marR="41907" marT="20954" marB="20954" anchor="ctr">
                    <a:lnL>
                      <a:noFill/>
                    </a:lnL>
                    <a:lnR>
                      <a:noFill/>
                    </a:lnR>
                    <a:lnT>
                      <a:noFill/>
                    </a:lnT>
                    <a:lnB>
                      <a:noFill/>
                    </a:lnB>
                  </a:tcPr>
                </a:tc>
                <a:tc>
                  <a:txBody>
                    <a:bodyPr/>
                    <a:lstStyle/>
                    <a:p>
                      <a:r>
                        <a:rPr lang="en-US" sz="800"/>
                        <a:t>97.8</a:t>
                      </a:r>
                    </a:p>
                  </a:txBody>
                  <a:tcPr marL="41907" marR="41907" marT="20954" marB="20954" anchor="ctr">
                    <a:lnL>
                      <a:noFill/>
                    </a:lnL>
                    <a:lnR>
                      <a:noFill/>
                    </a:lnR>
                    <a:lnT>
                      <a:noFill/>
                    </a:lnT>
                    <a:lnB>
                      <a:noFill/>
                    </a:lnB>
                  </a:tcPr>
                </a:tc>
                <a:extLst>
                  <a:ext uri="{0D108BD9-81ED-4DB2-BD59-A6C34878D82A}">
                    <a16:rowId xmlns:a16="http://schemas.microsoft.com/office/drawing/2014/main" val="10014"/>
                  </a:ext>
                </a:extLst>
              </a:tr>
              <a:tr h="203200">
                <a:tc>
                  <a:txBody>
                    <a:bodyPr/>
                    <a:lstStyle/>
                    <a:p>
                      <a:r>
                        <a:rPr lang="en-US" sz="800"/>
                        <a:t>2250</a:t>
                      </a:r>
                    </a:p>
                  </a:txBody>
                  <a:tcPr marL="41907" marR="41907" marT="20954" marB="20954" anchor="ctr">
                    <a:lnL>
                      <a:noFill/>
                    </a:lnL>
                    <a:lnR>
                      <a:noFill/>
                    </a:lnR>
                    <a:lnT>
                      <a:noFill/>
                    </a:lnT>
                    <a:lnB>
                      <a:noFill/>
                    </a:lnB>
                  </a:tcPr>
                </a:tc>
                <a:tc>
                  <a:txBody>
                    <a:bodyPr/>
                    <a:lstStyle/>
                    <a:p>
                      <a:r>
                        <a:rPr lang="en-US" sz="800"/>
                        <a:t>686</a:t>
                      </a:r>
                    </a:p>
                  </a:txBody>
                  <a:tcPr marL="41907" marR="41907" marT="20954" marB="20954" anchor="ctr">
                    <a:lnL>
                      <a:noFill/>
                    </a:lnL>
                    <a:lnR>
                      <a:noFill/>
                    </a:lnR>
                    <a:lnT>
                      <a:noFill/>
                    </a:lnT>
                    <a:lnB>
                      <a:noFill/>
                    </a:lnB>
                  </a:tcPr>
                </a:tc>
                <a:tc>
                  <a:txBody>
                    <a:bodyPr/>
                    <a:lstStyle/>
                    <a:p>
                      <a:r>
                        <a:rPr lang="en-US" sz="800"/>
                        <a:t>207.6</a:t>
                      </a:r>
                    </a:p>
                  </a:txBody>
                  <a:tcPr marL="41907" marR="41907" marT="20954" marB="20954" anchor="ctr">
                    <a:lnL>
                      <a:noFill/>
                    </a:lnL>
                    <a:lnR>
                      <a:noFill/>
                    </a:lnR>
                    <a:lnT>
                      <a:noFill/>
                    </a:lnT>
                    <a:lnB>
                      <a:noFill/>
                    </a:lnB>
                  </a:tcPr>
                </a:tc>
                <a:tc>
                  <a:txBody>
                    <a:bodyPr/>
                    <a:lstStyle/>
                    <a:p>
                      <a:r>
                        <a:rPr lang="en-US" sz="800"/>
                        <a:t>97.6</a:t>
                      </a:r>
                    </a:p>
                  </a:txBody>
                  <a:tcPr marL="41907" marR="41907" marT="20954" marB="20954" anchor="ctr">
                    <a:lnL>
                      <a:noFill/>
                    </a:lnL>
                    <a:lnR>
                      <a:noFill/>
                    </a:lnR>
                    <a:lnT>
                      <a:noFill/>
                    </a:lnT>
                    <a:lnB>
                      <a:noFill/>
                    </a:lnB>
                  </a:tcPr>
                </a:tc>
                <a:extLst>
                  <a:ext uri="{0D108BD9-81ED-4DB2-BD59-A6C34878D82A}">
                    <a16:rowId xmlns:a16="http://schemas.microsoft.com/office/drawing/2014/main" val="10015"/>
                  </a:ext>
                </a:extLst>
              </a:tr>
              <a:tr h="203200">
                <a:tc>
                  <a:txBody>
                    <a:bodyPr/>
                    <a:lstStyle/>
                    <a:p>
                      <a:r>
                        <a:rPr lang="en-US" sz="800"/>
                        <a:t>2500</a:t>
                      </a:r>
                    </a:p>
                  </a:txBody>
                  <a:tcPr marL="41907" marR="41907" marT="20954" marB="20954" anchor="ctr">
                    <a:lnL>
                      <a:noFill/>
                    </a:lnL>
                    <a:lnR>
                      <a:noFill/>
                    </a:lnR>
                    <a:lnT>
                      <a:noFill/>
                    </a:lnT>
                    <a:lnB>
                      <a:noFill/>
                    </a:lnB>
                  </a:tcPr>
                </a:tc>
                <a:tc>
                  <a:txBody>
                    <a:bodyPr/>
                    <a:lstStyle/>
                    <a:p>
                      <a:r>
                        <a:rPr lang="en-US" sz="800"/>
                        <a:t>762</a:t>
                      </a:r>
                    </a:p>
                  </a:txBody>
                  <a:tcPr marL="41907" marR="41907" marT="20954" marB="20954" anchor="ctr">
                    <a:lnL>
                      <a:noFill/>
                    </a:lnL>
                    <a:lnR>
                      <a:noFill/>
                    </a:lnR>
                    <a:lnT>
                      <a:noFill/>
                    </a:lnT>
                    <a:lnB>
                      <a:noFill/>
                    </a:lnB>
                  </a:tcPr>
                </a:tc>
                <a:tc>
                  <a:txBody>
                    <a:bodyPr/>
                    <a:lstStyle/>
                    <a:p>
                      <a:r>
                        <a:rPr lang="en-US" sz="800"/>
                        <a:t>207.2</a:t>
                      </a:r>
                    </a:p>
                  </a:txBody>
                  <a:tcPr marL="41907" marR="41907" marT="20954" marB="20954" anchor="ctr">
                    <a:lnL>
                      <a:noFill/>
                    </a:lnL>
                    <a:lnR>
                      <a:noFill/>
                    </a:lnR>
                    <a:lnT>
                      <a:noFill/>
                    </a:lnT>
                    <a:lnB>
                      <a:noFill/>
                    </a:lnB>
                  </a:tcPr>
                </a:tc>
                <a:tc>
                  <a:txBody>
                    <a:bodyPr/>
                    <a:lstStyle/>
                    <a:p>
                      <a:r>
                        <a:rPr lang="en-US" sz="800"/>
                        <a:t>97.3</a:t>
                      </a:r>
                    </a:p>
                  </a:txBody>
                  <a:tcPr marL="41907" marR="41907" marT="20954" marB="20954" anchor="ctr">
                    <a:lnL>
                      <a:noFill/>
                    </a:lnL>
                    <a:lnR>
                      <a:noFill/>
                    </a:lnR>
                    <a:lnT>
                      <a:noFill/>
                    </a:lnT>
                    <a:lnB>
                      <a:noFill/>
                    </a:lnB>
                  </a:tcPr>
                </a:tc>
                <a:extLst>
                  <a:ext uri="{0D108BD9-81ED-4DB2-BD59-A6C34878D82A}">
                    <a16:rowId xmlns:a16="http://schemas.microsoft.com/office/drawing/2014/main" val="10016"/>
                  </a:ext>
                </a:extLst>
              </a:tr>
              <a:tr h="203200">
                <a:tc>
                  <a:txBody>
                    <a:bodyPr/>
                    <a:lstStyle/>
                    <a:p>
                      <a:r>
                        <a:rPr lang="en-US" sz="800"/>
                        <a:t>2750</a:t>
                      </a:r>
                    </a:p>
                  </a:txBody>
                  <a:tcPr marL="41907" marR="41907" marT="20954" marB="20954" anchor="ctr">
                    <a:lnL>
                      <a:noFill/>
                    </a:lnL>
                    <a:lnR>
                      <a:noFill/>
                    </a:lnR>
                    <a:lnT>
                      <a:noFill/>
                    </a:lnT>
                    <a:lnB>
                      <a:noFill/>
                    </a:lnB>
                  </a:tcPr>
                </a:tc>
                <a:tc>
                  <a:txBody>
                    <a:bodyPr/>
                    <a:lstStyle/>
                    <a:p>
                      <a:r>
                        <a:rPr lang="en-US" sz="800"/>
                        <a:t>838</a:t>
                      </a:r>
                    </a:p>
                  </a:txBody>
                  <a:tcPr marL="41907" marR="41907" marT="20954" marB="20954" anchor="ctr">
                    <a:lnL>
                      <a:noFill/>
                    </a:lnL>
                    <a:lnR>
                      <a:noFill/>
                    </a:lnR>
                    <a:lnT>
                      <a:noFill/>
                    </a:lnT>
                    <a:lnB>
                      <a:noFill/>
                    </a:lnB>
                  </a:tcPr>
                </a:tc>
                <a:tc>
                  <a:txBody>
                    <a:bodyPr/>
                    <a:lstStyle/>
                    <a:p>
                      <a:r>
                        <a:rPr lang="en-US" sz="800"/>
                        <a:t>206.7</a:t>
                      </a:r>
                    </a:p>
                  </a:txBody>
                  <a:tcPr marL="41907" marR="41907" marT="20954" marB="20954" anchor="ctr">
                    <a:lnL>
                      <a:noFill/>
                    </a:lnL>
                    <a:lnR>
                      <a:noFill/>
                    </a:lnR>
                    <a:lnT>
                      <a:noFill/>
                    </a:lnT>
                    <a:lnB>
                      <a:noFill/>
                    </a:lnB>
                  </a:tcPr>
                </a:tc>
                <a:tc>
                  <a:txBody>
                    <a:bodyPr/>
                    <a:lstStyle/>
                    <a:p>
                      <a:r>
                        <a:rPr lang="en-US" sz="800"/>
                        <a:t>97.1</a:t>
                      </a:r>
                    </a:p>
                  </a:txBody>
                  <a:tcPr marL="41907" marR="41907" marT="20954" marB="20954" anchor="ctr">
                    <a:lnL>
                      <a:noFill/>
                    </a:lnL>
                    <a:lnR>
                      <a:noFill/>
                    </a:lnR>
                    <a:lnT>
                      <a:noFill/>
                    </a:lnT>
                    <a:lnB>
                      <a:noFill/>
                    </a:lnB>
                  </a:tcPr>
                </a:tc>
                <a:extLst>
                  <a:ext uri="{0D108BD9-81ED-4DB2-BD59-A6C34878D82A}">
                    <a16:rowId xmlns:a16="http://schemas.microsoft.com/office/drawing/2014/main" val="10017"/>
                  </a:ext>
                </a:extLst>
              </a:tr>
              <a:tr h="203200">
                <a:tc>
                  <a:txBody>
                    <a:bodyPr/>
                    <a:lstStyle/>
                    <a:p>
                      <a:r>
                        <a:rPr lang="en-US" sz="800"/>
                        <a:t>3000</a:t>
                      </a:r>
                    </a:p>
                  </a:txBody>
                  <a:tcPr marL="41907" marR="41907" marT="20954" marB="20954" anchor="ctr">
                    <a:lnL>
                      <a:noFill/>
                    </a:lnL>
                    <a:lnR>
                      <a:noFill/>
                    </a:lnR>
                    <a:lnT>
                      <a:noFill/>
                    </a:lnT>
                    <a:lnB>
                      <a:noFill/>
                    </a:lnB>
                  </a:tcPr>
                </a:tc>
                <a:tc>
                  <a:txBody>
                    <a:bodyPr/>
                    <a:lstStyle/>
                    <a:p>
                      <a:r>
                        <a:rPr lang="en-US" sz="800"/>
                        <a:t>914</a:t>
                      </a:r>
                    </a:p>
                  </a:txBody>
                  <a:tcPr marL="41907" marR="41907" marT="20954" marB="20954" anchor="ctr">
                    <a:lnL>
                      <a:noFill/>
                    </a:lnL>
                    <a:lnR>
                      <a:noFill/>
                    </a:lnR>
                    <a:lnT>
                      <a:noFill/>
                    </a:lnT>
                    <a:lnB>
                      <a:noFill/>
                    </a:lnB>
                  </a:tcPr>
                </a:tc>
                <a:tc>
                  <a:txBody>
                    <a:bodyPr/>
                    <a:lstStyle/>
                    <a:p>
                      <a:r>
                        <a:rPr lang="en-US" sz="800"/>
                        <a:t>206.2</a:t>
                      </a:r>
                    </a:p>
                  </a:txBody>
                  <a:tcPr marL="41907" marR="41907" marT="20954" marB="20954" anchor="ctr">
                    <a:lnL>
                      <a:noFill/>
                    </a:lnL>
                    <a:lnR>
                      <a:noFill/>
                    </a:lnR>
                    <a:lnT>
                      <a:noFill/>
                    </a:lnT>
                    <a:lnB>
                      <a:noFill/>
                    </a:lnB>
                  </a:tcPr>
                </a:tc>
                <a:tc>
                  <a:txBody>
                    <a:bodyPr/>
                    <a:lstStyle/>
                    <a:p>
                      <a:r>
                        <a:rPr lang="en-US" sz="800"/>
                        <a:t>96.8</a:t>
                      </a:r>
                    </a:p>
                  </a:txBody>
                  <a:tcPr marL="41907" marR="41907" marT="20954" marB="20954" anchor="ctr">
                    <a:lnL>
                      <a:noFill/>
                    </a:lnL>
                    <a:lnR>
                      <a:noFill/>
                    </a:lnR>
                    <a:lnT>
                      <a:noFill/>
                    </a:lnT>
                    <a:lnB>
                      <a:noFill/>
                    </a:lnB>
                  </a:tcPr>
                </a:tc>
                <a:extLst>
                  <a:ext uri="{0D108BD9-81ED-4DB2-BD59-A6C34878D82A}">
                    <a16:rowId xmlns:a16="http://schemas.microsoft.com/office/drawing/2014/main" val="10018"/>
                  </a:ext>
                </a:extLst>
              </a:tr>
              <a:tr h="203200">
                <a:tc>
                  <a:txBody>
                    <a:bodyPr/>
                    <a:lstStyle/>
                    <a:p>
                      <a:r>
                        <a:rPr lang="en-US" sz="800"/>
                        <a:t>3250</a:t>
                      </a:r>
                    </a:p>
                  </a:txBody>
                  <a:tcPr marL="41907" marR="41907" marT="20954" marB="20954" anchor="ctr">
                    <a:lnL>
                      <a:noFill/>
                    </a:lnL>
                    <a:lnR>
                      <a:noFill/>
                    </a:lnR>
                    <a:lnT>
                      <a:noFill/>
                    </a:lnT>
                    <a:lnB>
                      <a:noFill/>
                    </a:lnB>
                  </a:tcPr>
                </a:tc>
                <a:tc>
                  <a:txBody>
                    <a:bodyPr/>
                    <a:lstStyle/>
                    <a:p>
                      <a:r>
                        <a:rPr lang="en-US" sz="800"/>
                        <a:t>991</a:t>
                      </a:r>
                    </a:p>
                  </a:txBody>
                  <a:tcPr marL="41907" marR="41907" marT="20954" marB="20954" anchor="ctr">
                    <a:lnL>
                      <a:noFill/>
                    </a:lnL>
                    <a:lnR>
                      <a:noFill/>
                    </a:lnR>
                    <a:lnT>
                      <a:noFill/>
                    </a:lnT>
                    <a:lnB>
                      <a:noFill/>
                    </a:lnB>
                  </a:tcPr>
                </a:tc>
                <a:tc>
                  <a:txBody>
                    <a:bodyPr/>
                    <a:lstStyle/>
                    <a:p>
                      <a:r>
                        <a:rPr lang="en-US" sz="800"/>
                        <a:t>205.7</a:t>
                      </a:r>
                    </a:p>
                  </a:txBody>
                  <a:tcPr marL="41907" marR="41907" marT="20954" marB="20954" anchor="ctr">
                    <a:lnL>
                      <a:noFill/>
                    </a:lnL>
                    <a:lnR>
                      <a:noFill/>
                    </a:lnR>
                    <a:lnT>
                      <a:noFill/>
                    </a:lnT>
                    <a:lnB>
                      <a:noFill/>
                    </a:lnB>
                  </a:tcPr>
                </a:tc>
                <a:tc>
                  <a:txBody>
                    <a:bodyPr/>
                    <a:lstStyle/>
                    <a:p>
                      <a:r>
                        <a:rPr lang="en-US" sz="800"/>
                        <a:t>96.5</a:t>
                      </a:r>
                    </a:p>
                  </a:txBody>
                  <a:tcPr marL="41907" marR="41907" marT="20954" marB="20954" anchor="ctr">
                    <a:lnL>
                      <a:noFill/>
                    </a:lnL>
                    <a:lnR>
                      <a:noFill/>
                    </a:lnR>
                    <a:lnT>
                      <a:noFill/>
                    </a:lnT>
                    <a:lnB>
                      <a:noFill/>
                    </a:lnB>
                  </a:tcPr>
                </a:tc>
                <a:extLst>
                  <a:ext uri="{0D108BD9-81ED-4DB2-BD59-A6C34878D82A}">
                    <a16:rowId xmlns:a16="http://schemas.microsoft.com/office/drawing/2014/main" val="10019"/>
                  </a:ext>
                </a:extLst>
              </a:tr>
              <a:tr h="203200">
                <a:tc>
                  <a:txBody>
                    <a:bodyPr/>
                    <a:lstStyle/>
                    <a:p>
                      <a:r>
                        <a:rPr lang="en-US" sz="800"/>
                        <a:t>3500</a:t>
                      </a:r>
                    </a:p>
                  </a:txBody>
                  <a:tcPr marL="41907" marR="41907" marT="20954" marB="20954" anchor="ctr">
                    <a:lnL>
                      <a:noFill/>
                    </a:lnL>
                    <a:lnR>
                      <a:noFill/>
                    </a:lnR>
                    <a:lnT>
                      <a:noFill/>
                    </a:lnT>
                    <a:lnB>
                      <a:noFill/>
                    </a:lnB>
                  </a:tcPr>
                </a:tc>
                <a:tc>
                  <a:txBody>
                    <a:bodyPr/>
                    <a:lstStyle/>
                    <a:p>
                      <a:r>
                        <a:rPr lang="en-US" sz="800"/>
                        <a:t>1067</a:t>
                      </a:r>
                    </a:p>
                  </a:txBody>
                  <a:tcPr marL="41907" marR="41907" marT="20954" marB="20954" anchor="ctr">
                    <a:lnL>
                      <a:noFill/>
                    </a:lnL>
                    <a:lnR>
                      <a:noFill/>
                    </a:lnR>
                    <a:lnT>
                      <a:noFill/>
                    </a:lnT>
                    <a:lnB>
                      <a:noFill/>
                    </a:lnB>
                  </a:tcPr>
                </a:tc>
                <a:tc>
                  <a:txBody>
                    <a:bodyPr/>
                    <a:lstStyle/>
                    <a:p>
                      <a:r>
                        <a:rPr lang="en-US" sz="800"/>
                        <a:t>205.3</a:t>
                      </a:r>
                    </a:p>
                  </a:txBody>
                  <a:tcPr marL="41907" marR="41907" marT="20954" marB="20954" anchor="ctr">
                    <a:lnL>
                      <a:noFill/>
                    </a:lnL>
                    <a:lnR>
                      <a:noFill/>
                    </a:lnR>
                    <a:lnT>
                      <a:noFill/>
                    </a:lnT>
                    <a:lnB>
                      <a:noFill/>
                    </a:lnB>
                  </a:tcPr>
                </a:tc>
                <a:tc>
                  <a:txBody>
                    <a:bodyPr/>
                    <a:lstStyle/>
                    <a:p>
                      <a:r>
                        <a:rPr lang="en-US" sz="800"/>
                        <a:t>96.3</a:t>
                      </a:r>
                    </a:p>
                  </a:txBody>
                  <a:tcPr marL="41907" marR="41907" marT="20954" marB="20954" anchor="ctr">
                    <a:lnL>
                      <a:noFill/>
                    </a:lnL>
                    <a:lnR>
                      <a:noFill/>
                    </a:lnR>
                    <a:lnT>
                      <a:noFill/>
                    </a:lnT>
                    <a:lnB>
                      <a:noFill/>
                    </a:lnB>
                  </a:tcPr>
                </a:tc>
                <a:extLst>
                  <a:ext uri="{0D108BD9-81ED-4DB2-BD59-A6C34878D82A}">
                    <a16:rowId xmlns:a16="http://schemas.microsoft.com/office/drawing/2014/main" val="10020"/>
                  </a:ext>
                </a:extLst>
              </a:tr>
              <a:tr h="203200">
                <a:tc>
                  <a:txBody>
                    <a:bodyPr/>
                    <a:lstStyle/>
                    <a:p>
                      <a:r>
                        <a:rPr lang="en-US" sz="800"/>
                        <a:t>3750</a:t>
                      </a:r>
                    </a:p>
                  </a:txBody>
                  <a:tcPr marL="41907" marR="41907" marT="20954" marB="20954" anchor="ctr">
                    <a:lnL>
                      <a:noFill/>
                    </a:lnL>
                    <a:lnR>
                      <a:noFill/>
                    </a:lnR>
                    <a:lnT>
                      <a:noFill/>
                    </a:lnT>
                    <a:lnB>
                      <a:noFill/>
                    </a:lnB>
                  </a:tcPr>
                </a:tc>
                <a:tc>
                  <a:txBody>
                    <a:bodyPr/>
                    <a:lstStyle/>
                    <a:p>
                      <a:r>
                        <a:rPr lang="en-US" sz="800"/>
                        <a:t>1143</a:t>
                      </a:r>
                    </a:p>
                  </a:txBody>
                  <a:tcPr marL="41907" marR="41907" marT="20954" marB="20954" anchor="ctr">
                    <a:lnL>
                      <a:noFill/>
                    </a:lnL>
                    <a:lnR>
                      <a:noFill/>
                    </a:lnR>
                    <a:lnT>
                      <a:noFill/>
                    </a:lnT>
                    <a:lnB>
                      <a:noFill/>
                    </a:lnB>
                  </a:tcPr>
                </a:tc>
                <a:tc>
                  <a:txBody>
                    <a:bodyPr/>
                    <a:lstStyle/>
                    <a:p>
                      <a:r>
                        <a:rPr lang="en-US" sz="800"/>
                        <a:t>204.8</a:t>
                      </a:r>
                    </a:p>
                  </a:txBody>
                  <a:tcPr marL="41907" marR="41907" marT="20954" marB="20954" anchor="ctr">
                    <a:lnL>
                      <a:noFill/>
                    </a:lnL>
                    <a:lnR>
                      <a:noFill/>
                    </a:lnR>
                    <a:lnT>
                      <a:noFill/>
                    </a:lnT>
                    <a:lnB>
                      <a:noFill/>
                    </a:lnB>
                  </a:tcPr>
                </a:tc>
                <a:tc>
                  <a:txBody>
                    <a:bodyPr/>
                    <a:lstStyle/>
                    <a:p>
                      <a:r>
                        <a:rPr lang="en-US" sz="800"/>
                        <a:t>96.0</a:t>
                      </a:r>
                    </a:p>
                  </a:txBody>
                  <a:tcPr marL="41907" marR="41907" marT="20954" marB="20954" anchor="ctr">
                    <a:lnL>
                      <a:noFill/>
                    </a:lnL>
                    <a:lnR>
                      <a:noFill/>
                    </a:lnR>
                    <a:lnT>
                      <a:noFill/>
                    </a:lnT>
                    <a:lnB>
                      <a:noFill/>
                    </a:lnB>
                  </a:tcPr>
                </a:tc>
                <a:extLst>
                  <a:ext uri="{0D108BD9-81ED-4DB2-BD59-A6C34878D82A}">
                    <a16:rowId xmlns:a16="http://schemas.microsoft.com/office/drawing/2014/main" val="10021"/>
                  </a:ext>
                </a:extLst>
              </a:tr>
              <a:tr h="203200">
                <a:tc>
                  <a:txBody>
                    <a:bodyPr/>
                    <a:lstStyle/>
                    <a:p>
                      <a:r>
                        <a:rPr lang="en-US" sz="800"/>
                        <a:t>4000</a:t>
                      </a:r>
                    </a:p>
                  </a:txBody>
                  <a:tcPr marL="41907" marR="41907" marT="20954" marB="20954" anchor="ctr">
                    <a:lnL>
                      <a:noFill/>
                    </a:lnL>
                    <a:lnR>
                      <a:noFill/>
                    </a:lnR>
                    <a:lnT>
                      <a:noFill/>
                    </a:lnT>
                    <a:lnB>
                      <a:noFill/>
                    </a:lnB>
                  </a:tcPr>
                </a:tc>
                <a:tc>
                  <a:txBody>
                    <a:bodyPr/>
                    <a:lstStyle/>
                    <a:p>
                      <a:r>
                        <a:rPr lang="en-US" sz="800"/>
                        <a:t>1219</a:t>
                      </a:r>
                    </a:p>
                  </a:txBody>
                  <a:tcPr marL="41907" marR="41907" marT="20954" marB="20954" anchor="ctr">
                    <a:lnL>
                      <a:noFill/>
                    </a:lnL>
                    <a:lnR>
                      <a:noFill/>
                    </a:lnR>
                    <a:lnT>
                      <a:noFill/>
                    </a:lnT>
                    <a:lnB>
                      <a:noFill/>
                    </a:lnB>
                  </a:tcPr>
                </a:tc>
                <a:tc>
                  <a:txBody>
                    <a:bodyPr/>
                    <a:lstStyle/>
                    <a:p>
                      <a:r>
                        <a:rPr lang="en-US" sz="800"/>
                        <a:t>204.3</a:t>
                      </a:r>
                    </a:p>
                  </a:txBody>
                  <a:tcPr marL="41907" marR="41907" marT="20954" marB="20954" anchor="ctr">
                    <a:lnL>
                      <a:noFill/>
                    </a:lnL>
                    <a:lnR>
                      <a:noFill/>
                    </a:lnR>
                    <a:lnT>
                      <a:noFill/>
                    </a:lnT>
                    <a:lnB>
                      <a:noFill/>
                    </a:lnB>
                  </a:tcPr>
                </a:tc>
                <a:tc>
                  <a:txBody>
                    <a:bodyPr/>
                    <a:lstStyle/>
                    <a:p>
                      <a:r>
                        <a:rPr lang="en-US" sz="800"/>
                        <a:t>95.7</a:t>
                      </a:r>
                    </a:p>
                  </a:txBody>
                  <a:tcPr marL="41907" marR="41907" marT="20954" marB="20954" anchor="ctr">
                    <a:lnL>
                      <a:noFill/>
                    </a:lnL>
                    <a:lnR>
                      <a:noFill/>
                    </a:lnR>
                    <a:lnT>
                      <a:noFill/>
                    </a:lnT>
                    <a:lnB>
                      <a:noFill/>
                    </a:lnB>
                  </a:tcPr>
                </a:tc>
                <a:extLst>
                  <a:ext uri="{0D108BD9-81ED-4DB2-BD59-A6C34878D82A}">
                    <a16:rowId xmlns:a16="http://schemas.microsoft.com/office/drawing/2014/main" val="10022"/>
                  </a:ext>
                </a:extLst>
              </a:tr>
              <a:tr h="203200">
                <a:tc>
                  <a:txBody>
                    <a:bodyPr/>
                    <a:lstStyle/>
                    <a:p>
                      <a:r>
                        <a:rPr lang="en-US" sz="800"/>
                        <a:t>4250</a:t>
                      </a:r>
                    </a:p>
                  </a:txBody>
                  <a:tcPr marL="41907" marR="41907" marT="20954" marB="20954" anchor="ctr">
                    <a:lnL>
                      <a:noFill/>
                    </a:lnL>
                    <a:lnR>
                      <a:noFill/>
                    </a:lnR>
                    <a:lnT>
                      <a:noFill/>
                    </a:lnT>
                    <a:lnB>
                      <a:noFill/>
                    </a:lnB>
                  </a:tcPr>
                </a:tc>
                <a:tc>
                  <a:txBody>
                    <a:bodyPr/>
                    <a:lstStyle/>
                    <a:p>
                      <a:r>
                        <a:rPr lang="en-US" sz="800"/>
                        <a:t>1295</a:t>
                      </a:r>
                    </a:p>
                  </a:txBody>
                  <a:tcPr marL="41907" marR="41907" marT="20954" marB="20954" anchor="ctr">
                    <a:lnL>
                      <a:noFill/>
                    </a:lnL>
                    <a:lnR>
                      <a:noFill/>
                    </a:lnR>
                    <a:lnT>
                      <a:noFill/>
                    </a:lnT>
                    <a:lnB>
                      <a:noFill/>
                    </a:lnB>
                  </a:tcPr>
                </a:tc>
                <a:tc>
                  <a:txBody>
                    <a:bodyPr/>
                    <a:lstStyle/>
                    <a:p>
                      <a:r>
                        <a:rPr lang="en-US" sz="800"/>
                        <a:t>203.8</a:t>
                      </a:r>
                    </a:p>
                  </a:txBody>
                  <a:tcPr marL="41907" marR="41907" marT="20954" marB="20954" anchor="ctr">
                    <a:lnL>
                      <a:noFill/>
                    </a:lnL>
                    <a:lnR>
                      <a:noFill/>
                    </a:lnR>
                    <a:lnT>
                      <a:noFill/>
                    </a:lnT>
                    <a:lnB>
                      <a:noFill/>
                    </a:lnB>
                  </a:tcPr>
                </a:tc>
                <a:tc>
                  <a:txBody>
                    <a:bodyPr/>
                    <a:lstStyle/>
                    <a:p>
                      <a:r>
                        <a:rPr lang="en-US" sz="800"/>
                        <a:t>95.5</a:t>
                      </a:r>
                    </a:p>
                  </a:txBody>
                  <a:tcPr marL="41907" marR="41907" marT="20954" marB="20954" anchor="ctr">
                    <a:lnL>
                      <a:noFill/>
                    </a:lnL>
                    <a:lnR>
                      <a:noFill/>
                    </a:lnR>
                    <a:lnT>
                      <a:noFill/>
                    </a:lnT>
                    <a:lnB>
                      <a:noFill/>
                    </a:lnB>
                  </a:tcPr>
                </a:tc>
                <a:extLst>
                  <a:ext uri="{0D108BD9-81ED-4DB2-BD59-A6C34878D82A}">
                    <a16:rowId xmlns:a16="http://schemas.microsoft.com/office/drawing/2014/main" val="10023"/>
                  </a:ext>
                </a:extLst>
              </a:tr>
              <a:tr h="203200">
                <a:tc>
                  <a:txBody>
                    <a:bodyPr/>
                    <a:lstStyle/>
                    <a:p>
                      <a:r>
                        <a:rPr lang="en-US" sz="800"/>
                        <a:t>4500</a:t>
                      </a:r>
                    </a:p>
                  </a:txBody>
                  <a:tcPr marL="41907" marR="41907" marT="20954" marB="20954" anchor="ctr">
                    <a:lnL>
                      <a:noFill/>
                    </a:lnL>
                    <a:lnR>
                      <a:noFill/>
                    </a:lnR>
                    <a:lnT>
                      <a:noFill/>
                    </a:lnT>
                    <a:lnB>
                      <a:noFill/>
                    </a:lnB>
                  </a:tcPr>
                </a:tc>
                <a:tc>
                  <a:txBody>
                    <a:bodyPr/>
                    <a:lstStyle/>
                    <a:p>
                      <a:r>
                        <a:rPr lang="en-US" sz="800"/>
                        <a:t>1372</a:t>
                      </a:r>
                    </a:p>
                  </a:txBody>
                  <a:tcPr marL="41907" marR="41907" marT="20954" marB="20954" anchor="ctr">
                    <a:lnL>
                      <a:noFill/>
                    </a:lnL>
                    <a:lnR>
                      <a:noFill/>
                    </a:lnR>
                    <a:lnT>
                      <a:noFill/>
                    </a:lnT>
                    <a:lnB>
                      <a:noFill/>
                    </a:lnB>
                  </a:tcPr>
                </a:tc>
                <a:tc>
                  <a:txBody>
                    <a:bodyPr/>
                    <a:lstStyle/>
                    <a:p>
                      <a:r>
                        <a:rPr lang="en-US" sz="800"/>
                        <a:t>203.4</a:t>
                      </a:r>
                    </a:p>
                  </a:txBody>
                  <a:tcPr marL="41907" marR="41907" marT="20954" marB="20954" anchor="ctr">
                    <a:lnL>
                      <a:noFill/>
                    </a:lnL>
                    <a:lnR>
                      <a:noFill/>
                    </a:lnR>
                    <a:lnT>
                      <a:noFill/>
                    </a:lnT>
                    <a:lnB>
                      <a:noFill/>
                    </a:lnB>
                  </a:tcPr>
                </a:tc>
                <a:tc>
                  <a:txBody>
                    <a:bodyPr/>
                    <a:lstStyle/>
                    <a:p>
                      <a:r>
                        <a:rPr lang="en-US" sz="800"/>
                        <a:t>95.2</a:t>
                      </a:r>
                    </a:p>
                  </a:txBody>
                  <a:tcPr marL="41907" marR="41907" marT="20954" marB="20954" anchor="ctr">
                    <a:lnL>
                      <a:noFill/>
                    </a:lnL>
                    <a:lnR>
                      <a:noFill/>
                    </a:lnR>
                    <a:lnT>
                      <a:noFill/>
                    </a:lnT>
                    <a:lnB>
                      <a:noFill/>
                    </a:lnB>
                  </a:tcPr>
                </a:tc>
                <a:extLst>
                  <a:ext uri="{0D108BD9-81ED-4DB2-BD59-A6C34878D82A}">
                    <a16:rowId xmlns:a16="http://schemas.microsoft.com/office/drawing/2014/main" val="10024"/>
                  </a:ext>
                </a:extLst>
              </a:tr>
              <a:tr h="203200">
                <a:tc>
                  <a:txBody>
                    <a:bodyPr/>
                    <a:lstStyle/>
                    <a:p>
                      <a:r>
                        <a:rPr lang="en-US" sz="800"/>
                        <a:t>4750</a:t>
                      </a:r>
                    </a:p>
                  </a:txBody>
                  <a:tcPr marL="41907" marR="41907" marT="20954" marB="20954" anchor="ctr">
                    <a:lnL>
                      <a:noFill/>
                    </a:lnL>
                    <a:lnR>
                      <a:noFill/>
                    </a:lnR>
                    <a:lnT>
                      <a:noFill/>
                    </a:lnT>
                    <a:lnB>
                      <a:noFill/>
                    </a:lnB>
                  </a:tcPr>
                </a:tc>
                <a:tc>
                  <a:txBody>
                    <a:bodyPr/>
                    <a:lstStyle/>
                    <a:p>
                      <a:r>
                        <a:rPr lang="en-US" sz="800"/>
                        <a:t>1448</a:t>
                      </a:r>
                    </a:p>
                  </a:txBody>
                  <a:tcPr marL="41907" marR="41907" marT="20954" marB="20954" anchor="ctr">
                    <a:lnL>
                      <a:noFill/>
                    </a:lnL>
                    <a:lnR>
                      <a:noFill/>
                    </a:lnR>
                    <a:lnT>
                      <a:noFill/>
                    </a:lnT>
                    <a:lnB>
                      <a:noFill/>
                    </a:lnB>
                  </a:tcPr>
                </a:tc>
                <a:tc>
                  <a:txBody>
                    <a:bodyPr/>
                    <a:lstStyle/>
                    <a:p>
                      <a:r>
                        <a:rPr lang="en-US" sz="800"/>
                        <a:t>202.9</a:t>
                      </a:r>
                    </a:p>
                  </a:txBody>
                  <a:tcPr marL="41907" marR="41907" marT="20954" marB="20954" anchor="ctr">
                    <a:lnL>
                      <a:noFill/>
                    </a:lnL>
                    <a:lnR>
                      <a:noFill/>
                    </a:lnR>
                    <a:lnT>
                      <a:noFill/>
                    </a:lnT>
                    <a:lnB>
                      <a:noFill/>
                    </a:lnB>
                  </a:tcPr>
                </a:tc>
                <a:tc>
                  <a:txBody>
                    <a:bodyPr/>
                    <a:lstStyle/>
                    <a:p>
                      <a:r>
                        <a:rPr lang="en-US" sz="800"/>
                        <a:t>94.9</a:t>
                      </a:r>
                    </a:p>
                  </a:txBody>
                  <a:tcPr marL="41907" marR="41907" marT="20954" marB="20954" anchor="ctr">
                    <a:lnL>
                      <a:noFill/>
                    </a:lnL>
                    <a:lnR>
                      <a:noFill/>
                    </a:lnR>
                    <a:lnT>
                      <a:noFill/>
                    </a:lnT>
                    <a:lnB>
                      <a:noFill/>
                    </a:lnB>
                  </a:tcPr>
                </a:tc>
                <a:extLst>
                  <a:ext uri="{0D108BD9-81ED-4DB2-BD59-A6C34878D82A}">
                    <a16:rowId xmlns:a16="http://schemas.microsoft.com/office/drawing/2014/main" val="10025"/>
                  </a:ext>
                </a:extLst>
              </a:tr>
              <a:tr h="203200">
                <a:tc>
                  <a:txBody>
                    <a:bodyPr/>
                    <a:lstStyle/>
                    <a:p>
                      <a:r>
                        <a:rPr lang="en-US" sz="800"/>
                        <a:t>5000</a:t>
                      </a:r>
                    </a:p>
                  </a:txBody>
                  <a:tcPr marL="41907" marR="41907" marT="20954" marB="20954" anchor="ctr">
                    <a:lnL>
                      <a:noFill/>
                    </a:lnL>
                    <a:lnR>
                      <a:noFill/>
                    </a:lnR>
                    <a:lnT>
                      <a:noFill/>
                    </a:lnT>
                    <a:lnB>
                      <a:noFill/>
                    </a:lnB>
                  </a:tcPr>
                </a:tc>
                <a:tc>
                  <a:txBody>
                    <a:bodyPr/>
                    <a:lstStyle/>
                    <a:p>
                      <a:r>
                        <a:rPr lang="en-US" sz="800"/>
                        <a:t>1524</a:t>
                      </a:r>
                    </a:p>
                  </a:txBody>
                  <a:tcPr marL="41907" marR="41907" marT="20954" marB="20954" anchor="ctr">
                    <a:lnL>
                      <a:noFill/>
                    </a:lnL>
                    <a:lnR>
                      <a:noFill/>
                    </a:lnR>
                    <a:lnT>
                      <a:noFill/>
                    </a:lnT>
                    <a:lnB>
                      <a:noFill/>
                    </a:lnB>
                  </a:tcPr>
                </a:tc>
                <a:tc>
                  <a:txBody>
                    <a:bodyPr/>
                    <a:lstStyle/>
                    <a:p>
                      <a:r>
                        <a:rPr lang="en-US" sz="800"/>
                        <a:t>202.4</a:t>
                      </a:r>
                    </a:p>
                  </a:txBody>
                  <a:tcPr marL="41907" marR="41907" marT="20954" marB="20954" anchor="ctr">
                    <a:lnL>
                      <a:noFill/>
                    </a:lnL>
                    <a:lnR>
                      <a:noFill/>
                    </a:lnR>
                    <a:lnT>
                      <a:noFill/>
                    </a:lnT>
                    <a:lnB>
                      <a:noFill/>
                    </a:lnB>
                  </a:tcPr>
                </a:tc>
                <a:tc>
                  <a:txBody>
                    <a:bodyPr/>
                    <a:lstStyle/>
                    <a:p>
                      <a:r>
                        <a:rPr lang="en-US" sz="800" dirty="0"/>
                        <a:t>94.7</a:t>
                      </a:r>
                    </a:p>
                  </a:txBody>
                  <a:tcPr marL="41907" marR="41907" marT="20954" marB="20954" anchor="ctr">
                    <a:lnL>
                      <a:noFill/>
                    </a:lnL>
                    <a:lnR>
                      <a:noFill/>
                    </a:lnR>
                    <a:lnT>
                      <a:noFill/>
                    </a:lnT>
                    <a:lnB>
                      <a:noFill/>
                    </a:lnB>
                  </a:tcPr>
                </a:tc>
                <a:extLst>
                  <a:ext uri="{0D108BD9-81ED-4DB2-BD59-A6C34878D82A}">
                    <a16:rowId xmlns:a16="http://schemas.microsoft.com/office/drawing/2014/main" val="10026"/>
                  </a:ext>
                </a:extLst>
              </a:tr>
            </a:tbl>
          </a:graphicData>
        </a:graphic>
      </p:graphicFrame>
    </p:spTree>
    <p:extLst>
      <p:ext uri="{BB962C8B-B14F-4D97-AF65-F5344CB8AC3E}">
        <p14:creationId xmlns:p14="http://schemas.microsoft.com/office/powerpoint/2010/main" val="17668374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07819"/>
            <a:ext cx="8234088" cy="1163781"/>
          </a:xfrm>
        </p:spPr>
        <p:txBody>
          <a:bodyPr/>
          <a:lstStyle/>
          <a:p>
            <a:pPr>
              <a:defRPr/>
            </a:pPr>
            <a:r>
              <a:rPr lang="en-US" b="1" dirty="0"/>
              <a:t>High altitudes</a:t>
            </a:r>
          </a:p>
        </p:txBody>
      </p:sp>
      <p:pic>
        <p:nvPicPr>
          <p:cNvPr id="61448" name="Picture 8" descr="9844969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0"/>
            <a:ext cx="5291138"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p:cNvSpPr/>
          <p:nvPr/>
        </p:nvSpPr>
        <p:spPr>
          <a:xfrm>
            <a:off x="5334000" y="2743200"/>
            <a:ext cx="3352800" cy="1905000"/>
          </a:xfrm>
          <a:prstGeom prst="ellipse">
            <a:avLst/>
          </a:prstGeom>
          <a:noFill/>
          <a:ln w="5715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000" b="1" dirty="0"/>
              <a:t>Melting and freezing</a:t>
            </a:r>
          </a:p>
        </p:txBody>
      </p:sp>
      <p:sp>
        <p:nvSpPr>
          <p:cNvPr id="63491" name="Content Placeholder 2"/>
          <p:cNvSpPr>
            <a:spLocks noGrp="1"/>
          </p:cNvSpPr>
          <p:nvPr>
            <p:ph idx="1"/>
          </p:nvPr>
        </p:nvSpPr>
        <p:spPr>
          <a:xfrm>
            <a:off x="304800" y="1447800"/>
            <a:ext cx="8686800" cy="4525962"/>
          </a:xfrm>
        </p:spPr>
        <p:txBody>
          <a:bodyPr/>
          <a:lstStyle/>
          <a:p>
            <a:r>
              <a:rPr lang="en-US" dirty="0"/>
              <a:t>Freezing and melting require </a:t>
            </a:r>
            <a:r>
              <a:rPr lang="en-US" b="1" dirty="0">
                <a:solidFill>
                  <a:srgbClr val="FF0000"/>
                </a:solidFill>
              </a:rPr>
              <a:t>less change </a:t>
            </a:r>
            <a:r>
              <a:rPr lang="en-US" dirty="0"/>
              <a:t>in energy than vaporization and condensation.  </a:t>
            </a:r>
          </a:p>
          <a:p>
            <a:r>
              <a:rPr lang="en-US" dirty="0"/>
              <a:t>WHY? The atoms/molecules are </a:t>
            </a:r>
            <a:r>
              <a:rPr lang="en-US" dirty="0">
                <a:solidFill>
                  <a:schemeClr val="tx1"/>
                </a:solidFill>
              </a:rPr>
              <a:t>already</a:t>
            </a:r>
            <a:r>
              <a:rPr lang="en-US" b="1" dirty="0">
                <a:solidFill>
                  <a:srgbClr val="FF0000"/>
                </a:solidFill>
              </a:rPr>
              <a:t> close together</a:t>
            </a:r>
            <a:r>
              <a:rPr lang="en-US" dirty="0"/>
              <a:t>.  </a:t>
            </a:r>
          </a:p>
          <a:p>
            <a:r>
              <a:rPr lang="en-US" dirty="0"/>
              <a:t>The </a:t>
            </a:r>
            <a:r>
              <a:rPr lang="en-US" b="1" dirty="0"/>
              <a:t>Freezing point/Melting point</a:t>
            </a:r>
            <a:r>
              <a:rPr lang="en-US" dirty="0"/>
              <a:t> is the temperature at which the vapor pressure of the solid and the vapor pressure of the liquid are </a:t>
            </a:r>
            <a:r>
              <a:rPr lang="en-US" b="1" dirty="0">
                <a:solidFill>
                  <a:srgbClr val="FF0000"/>
                </a:solidFill>
              </a:rPr>
              <a:t>equal</a:t>
            </a:r>
            <a:r>
              <a:rPr lang="en-US" dirty="0"/>
              <a:t>.  </a:t>
            </a:r>
          </a:p>
          <a:p>
            <a:r>
              <a:rPr lang="en-US" dirty="0"/>
              <a:t>It is not affected much by a change in </a:t>
            </a:r>
            <a:r>
              <a:rPr lang="en-US" b="1" dirty="0">
                <a:solidFill>
                  <a:srgbClr val="FF0000"/>
                </a:solidFill>
              </a:rPr>
              <a:t>external pressure</a:t>
            </a:r>
            <a:r>
              <a:rPr lang="en-US" dirty="0"/>
              <a:t>.</a:t>
            </a:r>
          </a:p>
        </p:txBody>
      </p:sp>
    </p:spTree>
    <p:extLst>
      <p:ext uri="{BB962C8B-B14F-4D97-AF65-F5344CB8AC3E}">
        <p14:creationId xmlns:p14="http://schemas.microsoft.com/office/powerpoint/2010/main" val="511312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Effect transition="in" filter="barn(inVertical)">
                                      <p:cBhvr>
                                        <p:cTn id="7" dur="500"/>
                                        <p:tgtEl>
                                          <p:spTgt spid="634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3491">
                                            <p:txEl>
                                              <p:pRg st="1" end="1"/>
                                            </p:txEl>
                                          </p:spTgt>
                                        </p:tgtEl>
                                        <p:attrNameLst>
                                          <p:attrName>style.visibility</p:attrName>
                                        </p:attrNameLst>
                                      </p:cBhvr>
                                      <p:to>
                                        <p:strVal val="visible"/>
                                      </p:to>
                                    </p:set>
                                    <p:animEffect transition="in" filter="barn(inVertical)">
                                      <p:cBhvr>
                                        <p:cTn id="12" dur="500"/>
                                        <p:tgtEl>
                                          <p:spTgt spid="634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3491">
                                            <p:txEl>
                                              <p:pRg st="2" end="2"/>
                                            </p:txEl>
                                          </p:spTgt>
                                        </p:tgtEl>
                                        <p:attrNameLst>
                                          <p:attrName>style.visibility</p:attrName>
                                        </p:attrNameLst>
                                      </p:cBhvr>
                                      <p:to>
                                        <p:strVal val="visible"/>
                                      </p:to>
                                    </p:set>
                                    <p:animEffect transition="in" filter="barn(inVertical)">
                                      <p:cBhvr>
                                        <p:cTn id="17" dur="500"/>
                                        <p:tgtEl>
                                          <p:spTgt spid="6349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3491">
                                            <p:txEl>
                                              <p:pRg st="3" end="3"/>
                                            </p:txEl>
                                          </p:spTgt>
                                        </p:tgtEl>
                                        <p:attrNameLst>
                                          <p:attrName>style.visibility</p:attrName>
                                        </p:attrNameLst>
                                      </p:cBhvr>
                                      <p:to>
                                        <p:strVal val="visible"/>
                                      </p:to>
                                    </p:set>
                                    <p:animEffect transition="in" filter="barn(inVertical)">
                                      <p:cBhvr>
                                        <p:cTn id="22" dur="500"/>
                                        <p:tgtEl>
                                          <p:spTgt spid="634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000" b="1" dirty="0"/>
              <a:t>Melting and freezing</a:t>
            </a:r>
          </a:p>
        </p:txBody>
      </p:sp>
      <p:sp>
        <p:nvSpPr>
          <p:cNvPr id="63491" name="Content Placeholder 2"/>
          <p:cNvSpPr>
            <a:spLocks noGrp="1"/>
          </p:cNvSpPr>
          <p:nvPr>
            <p:ph idx="1"/>
          </p:nvPr>
        </p:nvSpPr>
        <p:spPr/>
        <p:txBody>
          <a:bodyPr/>
          <a:lstStyle/>
          <a:p>
            <a:r>
              <a:rPr lang="en-US" dirty="0"/>
              <a:t>It is dependent upon the </a:t>
            </a:r>
            <a:r>
              <a:rPr lang="en-US" b="1" dirty="0">
                <a:solidFill>
                  <a:srgbClr val="FF0000"/>
                </a:solidFill>
              </a:rPr>
              <a:t>IMFs</a:t>
            </a:r>
            <a:r>
              <a:rPr lang="en-US" dirty="0"/>
              <a:t> of the substance.  A weak IMF means a low melting point.</a:t>
            </a:r>
          </a:p>
        </p:txBody>
      </p:sp>
      <p:pic>
        <p:nvPicPr>
          <p:cNvPr id="3" name="Picture 2"/>
          <p:cNvPicPr>
            <a:picLocks noChangeAspect="1"/>
          </p:cNvPicPr>
          <p:nvPr/>
        </p:nvPicPr>
        <p:blipFill>
          <a:blip r:embed="rId2"/>
          <a:stretch>
            <a:fillRect/>
          </a:stretch>
        </p:blipFill>
        <p:spPr>
          <a:xfrm>
            <a:off x="1905000" y="3276600"/>
            <a:ext cx="5343525" cy="2634826"/>
          </a:xfrm>
          <a:prstGeom prst="rect">
            <a:avLst/>
          </a:prstGeom>
        </p:spPr>
      </p:pic>
    </p:spTree>
    <p:extLst>
      <p:ext uri="{BB962C8B-B14F-4D97-AF65-F5344CB8AC3E}">
        <p14:creationId xmlns:p14="http://schemas.microsoft.com/office/powerpoint/2010/main" val="3925210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Effect transition="in" filter="wipe(down)">
                                      <p:cBhvr>
                                        <p:cTn id="7" dur="500"/>
                                        <p:tgtEl>
                                          <p:spTgt spid="634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000" b="1" dirty="0"/>
              <a:t>Melting and freezing</a:t>
            </a:r>
          </a:p>
        </p:txBody>
      </p:sp>
      <p:sp>
        <p:nvSpPr>
          <p:cNvPr id="63491" name="Content Placeholder 2"/>
          <p:cNvSpPr>
            <a:spLocks noGrp="1"/>
          </p:cNvSpPr>
          <p:nvPr>
            <p:ph idx="1"/>
          </p:nvPr>
        </p:nvSpPr>
        <p:spPr/>
        <p:txBody>
          <a:bodyPr/>
          <a:lstStyle/>
          <a:p>
            <a:pPr marL="0" indent="0">
              <a:buNone/>
            </a:pPr>
            <a:r>
              <a:rPr lang="en-US" sz="3600" b="1" dirty="0"/>
              <a:t>RECAP</a:t>
            </a:r>
          </a:p>
          <a:p>
            <a:r>
              <a:rPr lang="en-US" dirty="0"/>
              <a:t>Melting: solid </a:t>
            </a:r>
            <a:r>
              <a:rPr lang="en-US" dirty="0">
                <a:sym typeface="Wingdings" panose="05000000000000000000" pitchFamily="2" charset="2"/>
              </a:rPr>
              <a:t> liquid; endothermic</a:t>
            </a:r>
          </a:p>
          <a:p>
            <a:r>
              <a:rPr lang="en-US" dirty="0">
                <a:sym typeface="Wingdings" panose="05000000000000000000" pitchFamily="2" charset="2"/>
              </a:rPr>
              <a:t>Freezing: liquid  solid; exothermic</a:t>
            </a:r>
          </a:p>
          <a:p>
            <a:r>
              <a:rPr lang="en-US" dirty="0"/>
              <a:t>Less energy change is required to make the molecules change in these phases.</a:t>
            </a:r>
          </a:p>
          <a:p>
            <a:r>
              <a:rPr lang="en-US" u="sng" dirty="0"/>
              <a:t>Very dependent upon IMFs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SUBLIMATION AND DEPOSITION</a:t>
            </a:r>
          </a:p>
        </p:txBody>
      </p:sp>
      <p:sp>
        <p:nvSpPr>
          <p:cNvPr id="3" name="Content Placeholder 2"/>
          <p:cNvSpPr>
            <a:spLocks noGrp="1"/>
          </p:cNvSpPr>
          <p:nvPr>
            <p:ph idx="1"/>
          </p:nvPr>
        </p:nvSpPr>
        <p:spPr/>
        <p:txBody>
          <a:bodyPr/>
          <a:lstStyle/>
          <a:p>
            <a:r>
              <a:rPr lang="en-US" dirty="0"/>
              <a:t>Solids with a </a:t>
            </a:r>
            <a:r>
              <a:rPr lang="en-US" b="1" dirty="0">
                <a:solidFill>
                  <a:srgbClr val="FF0000"/>
                </a:solidFill>
              </a:rPr>
              <a:t>high</a:t>
            </a:r>
            <a:r>
              <a:rPr lang="en-US" dirty="0"/>
              <a:t> vapor pressure (at room temperature) go straight from </a:t>
            </a:r>
            <a:r>
              <a:rPr lang="en-US" b="1" dirty="0">
                <a:solidFill>
                  <a:srgbClr val="FF0000"/>
                </a:solidFill>
              </a:rPr>
              <a:t>solid to gas</a:t>
            </a:r>
            <a:r>
              <a:rPr lang="en-US" dirty="0"/>
              <a:t>, bypassing the liquid phase.  This is called </a:t>
            </a:r>
            <a:r>
              <a:rPr lang="en-US" b="1" dirty="0">
                <a:solidFill>
                  <a:srgbClr val="FF0000"/>
                </a:solidFill>
              </a:rPr>
              <a:t>sublimation</a:t>
            </a:r>
            <a:r>
              <a:rPr lang="en-US" dirty="0"/>
              <a:t>.  </a:t>
            </a:r>
          </a:p>
          <a:p>
            <a:r>
              <a:rPr lang="en-US" dirty="0"/>
              <a:t>The opposite change from a </a:t>
            </a:r>
            <a:r>
              <a:rPr lang="en-US" b="1" dirty="0">
                <a:solidFill>
                  <a:srgbClr val="FF0000"/>
                </a:solidFill>
              </a:rPr>
              <a:t>gas to a solid </a:t>
            </a:r>
            <a:r>
              <a:rPr lang="en-US" dirty="0"/>
              <a:t>is called </a:t>
            </a:r>
            <a:r>
              <a:rPr lang="en-US" b="1" dirty="0">
                <a:solidFill>
                  <a:srgbClr val="FF0000"/>
                </a:solidFill>
              </a:rPr>
              <a:t>deposition</a:t>
            </a:r>
            <a:r>
              <a:rPr lang="en-US" dirty="0"/>
              <a:t>.</a:t>
            </a:r>
          </a:p>
          <a:p>
            <a:r>
              <a:rPr lang="en-US" dirty="0"/>
              <a:t>Give three examples of substances that sublime readily.</a:t>
            </a:r>
          </a:p>
          <a:p>
            <a:endParaRPr lang="en-US" dirty="0"/>
          </a:p>
        </p:txBody>
      </p:sp>
    </p:spTree>
    <p:extLst>
      <p:ext uri="{BB962C8B-B14F-4D97-AF65-F5344CB8AC3E}">
        <p14:creationId xmlns:p14="http://schemas.microsoft.com/office/powerpoint/2010/main" val="2562652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000" b="1" dirty="0"/>
              <a:t>Sublimation and deposition</a:t>
            </a:r>
          </a:p>
        </p:txBody>
      </p:sp>
      <p:sp>
        <p:nvSpPr>
          <p:cNvPr id="64515" name="Content Placeholder 2"/>
          <p:cNvSpPr>
            <a:spLocks noGrp="1"/>
          </p:cNvSpPr>
          <p:nvPr>
            <p:ph idx="1"/>
          </p:nvPr>
        </p:nvSpPr>
        <p:spPr>
          <a:xfrm>
            <a:off x="304800" y="1143000"/>
            <a:ext cx="8229600" cy="1417637"/>
          </a:xfrm>
        </p:spPr>
        <p:txBody>
          <a:bodyPr/>
          <a:lstStyle/>
          <a:p>
            <a:pPr marL="0" indent="0">
              <a:buNone/>
            </a:pPr>
            <a:r>
              <a:rPr lang="en-US" b="1" dirty="0"/>
              <a:t>RECAP</a:t>
            </a:r>
          </a:p>
          <a:p>
            <a:r>
              <a:rPr lang="en-US" dirty="0"/>
              <a:t>Sublimation: solid </a:t>
            </a:r>
            <a:r>
              <a:rPr lang="en-US" dirty="0">
                <a:sym typeface="Wingdings" panose="05000000000000000000" pitchFamily="2" charset="2"/>
              </a:rPr>
              <a:t> gas; endothermic</a:t>
            </a:r>
          </a:p>
          <a:p>
            <a:r>
              <a:rPr lang="en-US" dirty="0">
                <a:sym typeface="Wingdings" panose="05000000000000000000" pitchFamily="2" charset="2"/>
              </a:rPr>
              <a:t>Deposition: gas  solid; exothermic</a:t>
            </a:r>
          </a:p>
          <a:p>
            <a:r>
              <a:rPr lang="en-US" dirty="0"/>
              <a:t>Bypass the liquid                                       phase </a:t>
            </a:r>
          </a:p>
        </p:txBody>
      </p:sp>
      <p:pic>
        <p:nvPicPr>
          <p:cNvPr id="64516" name="Picture 2" descr="http://farm4.static.flickr.com/3432/3979707114_5bf966c28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3048000"/>
            <a:ext cx="476250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400" b="1" dirty="0"/>
              <a:t>SUMMARY</a:t>
            </a:r>
          </a:p>
        </p:txBody>
      </p:sp>
      <p:sp>
        <p:nvSpPr>
          <p:cNvPr id="65539" name="Content Placeholder 2"/>
          <p:cNvSpPr>
            <a:spLocks noGrp="1"/>
          </p:cNvSpPr>
          <p:nvPr>
            <p:ph idx="1"/>
          </p:nvPr>
        </p:nvSpPr>
        <p:spPr/>
        <p:txBody>
          <a:bodyPr/>
          <a:lstStyle/>
          <a:p>
            <a:pPr marL="0" indent="0">
              <a:buFont typeface="Wingdings 2" pitchFamily="18" charset="2"/>
              <a:buNone/>
            </a:pPr>
            <a:r>
              <a:rPr lang="en-US" b="1" dirty="0">
                <a:solidFill>
                  <a:srgbClr val="FF0000"/>
                </a:solidFill>
              </a:rPr>
              <a:t>Strong IMFs</a:t>
            </a:r>
          </a:p>
          <a:p>
            <a:pPr marL="0" indent="0">
              <a:buFont typeface="Wingdings 2" pitchFamily="18" charset="2"/>
              <a:buNone/>
            </a:pPr>
            <a:r>
              <a:rPr lang="en-US" dirty="0"/>
              <a:t>	nonvolatile</a:t>
            </a:r>
          </a:p>
          <a:p>
            <a:pPr marL="0" indent="0">
              <a:buNone/>
            </a:pPr>
            <a:r>
              <a:rPr lang="en-US" dirty="0"/>
              <a:t>	</a:t>
            </a:r>
            <a:r>
              <a:rPr lang="en-US" dirty="0"/>
              <a:t>low evaporation rates</a:t>
            </a:r>
          </a:p>
          <a:p>
            <a:pPr marL="0" indent="0">
              <a:buFont typeface="Wingdings 2" pitchFamily="18" charset="2"/>
              <a:buNone/>
            </a:pPr>
            <a:r>
              <a:rPr lang="en-US" dirty="0"/>
              <a:t>	high boiling point</a:t>
            </a:r>
          </a:p>
          <a:p>
            <a:pPr marL="0" indent="0">
              <a:buFont typeface="Wingdings 2" pitchFamily="18" charset="2"/>
              <a:buNone/>
            </a:pPr>
            <a:r>
              <a:rPr lang="en-US" dirty="0"/>
              <a:t>	low vapor pressure at room temperature</a:t>
            </a:r>
          </a:p>
          <a:p>
            <a:pPr marL="0" indent="0">
              <a:buFont typeface="Wingdings 2" pitchFamily="18" charset="2"/>
              <a:buNone/>
            </a:pPr>
            <a:r>
              <a:rPr lang="en-US" dirty="0"/>
              <a:t>	Example: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5539">
                                            <p:txEl>
                                              <p:pRg st="0" end="0"/>
                                            </p:txEl>
                                          </p:spTgt>
                                        </p:tgtEl>
                                        <p:attrNameLst>
                                          <p:attrName>style.visibility</p:attrName>
                                        </p:attrNameLst>
                                      </p:cBhvr>
                                      <p:to>
                                        <p:strVal val="visible"/>
                                      </p:to>
                                    </p:set>
                                    <p:animEffect transition="in" filter="wipe(down)">
                                      <p:cBhvr>
                                        <p:cTn id="7" dur="500"/>
                                        <p:tgtEl>
                                          <p:spTgt spid="655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400" b="1" dirty="0"/>
              <a:t>summary</a:t>
            </a:r>
          </a:p>
        </p:txBody>
      </p:sp>
      <p:sp>
        <p:nvSpPr>
          <p:cNvPr id="66563" name="Content Placeholder 2"/>
          <p:cNvSpPr>
            <a:spLocks noGrp="1"/>
          </p:cNvSpPr>
          <p:nvPr>
            <p:ph idx="1"/>
          </p:nvPr>
        </p:nvSpPr>
        <p:spPr/>
        <p:txBody>
          <a:bodyPr/>
          <a:lstStyle/>
          <a:p>
            <a:pPr marL="0" indent="0">
              <a:buFont typeface="Wingdings 2" pitchFamily="18" charset="2"/>
              <a:buNone/>
            </a:pPr>
            <a:r>
              <a:rPr lang="en-US" b="1" dirty="0">
                <a:solidFill>
                  <a:srgbClr val="FF0000"/>
                </a:solidFill>
              </a:rPr>
              <a:t>Weak IMFs</a:t>
            </a:r>
          </a:p>
          <a:p>
            <a:pPr marL="0" indent="0">
              <a:buFont typeface="Wingdings 2" pitchFamily="18" charset="2"/>
              <a:buNone/>
            </a:pPr>
            <a:r>
              <a:rPr lang="en-US" dirty="0"/>
              <a:t>	volatile</a:t>
            </a:r>
          </a:p>
          <a:p>
            <a:pPr marL="0" indent="0">
              <a:buNone/>
            </a:pPr>
            <a:r>
              <a:rPr lang="en-US" dirty="0"/>
              <a:t>	</a:t>
            </a:r>
            <a:r>
              <a:rPr lang="en-US" dirty="0"/>
              <a:t>high evaporation rates</a:t>
            </a:r>
          </a:p>
          <a:p>
            <a:pPr marL="0" indent="0">
              <a:buFont typeface="Wingdings 2" pitchFamily="18" charset="2"/>
              <a:buNone/>
            </a:pPr>
            <a:r>
              <a:rPr lang="en-US" dirty="0"/>
              <a:t>	low boiling point</a:t>
            </a:r>
          </a:p>
          <a:p>
            <a:pPr marL="0" indent="0">
              <a:buFont typeface="Wingdings 2" pitchFamily="18" charset="2"/>
              <a:buNone/>
            </a:pPr>
            <a:r>
              <a:rPr lang="en-US" dirty="0"/>
              <a:t>	high vapor pressures at room temperature</a:t>
            </a:r>
          </a:p>
          <a:p>
            <a:pPr marL="0" indent="0">
              <a:buFont typeface="Wingdings 2" pitchFamily="18" charset="2"/>
              <a:buNone/>
            </a:pPr>
            <a:r>
              <a:rPr lang="en-US" dirty="0"/>
              <a:t>	Example: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animEffect transition="in" filter="wipe(down)">
                                      <p:cBhvr>
                                        <p:cTn id="7" dur="500"/>
                                        <p:tgtEl>
                                          <p:spTgt spid="665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TO DO</a:t>
            </a:r>
          </a:p>
        </p:txBody>
      </p:sp>
      <p:sp>
        <p:nvSpPr>
          <p:cNvPr id="3" name="Content Placeholder 2"/>
          <p:cNvSpPr>
            <a:spLocks noGrp="1"/>
          </p:cNvSpPr>
          <p:nvPr>
            <p:ph idx="1"/>
          </p:nvPr>
        </p:nvSpPr>
        <p:spPr/>
        <p:txBody>
          <a:bodyPr/>
          <a:lstStyle/>
          <a:p>
            <a:r>
              <a:rPr lang="en-US" dirty="0"/>
              <a:t>Changes of State handout is due Tuesday.</a:t>
            </a:r>
          </a:p>
          <a:p>
            <a:r>
              <a:rPr lang="en-US" dirty="0" err="1"/>
              <a:t>Chillin</a:t>
            </a:r>
            <a:r>
              <a:rPr lang="en-US" dirty="0"/>
              <a:t>’ Out lab is due Wednesday.</a:t>
            </a:r>
          </a:p>
          <a:p>
            <a:endParaRPr lang="en-US" dirty="0"/>
          </a:p>
          <a:p>
            <a:endParaRPr lang="en-US" dirty="0"/>
          </a:p>
        </p:txBody>
      </p:sp>
    </p:spTree>
    <p:extLst>
      <p:ext uri="{BB962C8B-B14F-4D97-AF65-F5344CB8AC3E}">
        <p14:creationId xmlns:p14="http://schemas.microsoft.com/office/powerpoint/2010/main" val="394272036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Override1.xml><?xml version="1.0" encoding="utf-8"?>
<a:themeOverride xmlns:a="http://schemas.openxmlformats.org/drawingml/2006/main">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docProps/app.xml><?xml version="1.0" encoding="utf-8"?>
<Properties xmlns="http://schemas.openxmlformats.org/officeDocument/2006/extended-properties" xmlns:vt="http://schemas.openxmlformats.org/officeDocument/2006/docPropsVTypes">
  <Template>Trek</Template>
  <TotalTime>11985</TotalTime>
  <Words>1672</Words>
  <Application>Microsoft Office PowerPoint</Application>
  <PresentationFormat>On-screen Show (4:3)</PresentationFormat>
  <Paragraphs>302</Paragraphs>
  <Slides>47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47</vt:i4>
      </vt:variant>
    </vt:vector>
  </HeadingPairs>
  <TitlesOfParts>
    <vt:vector size="55" baseType="lpstr">
      <vt:lpstr>Arial</vt:lpstr>
      <vt:lpstr>Cambria</vt:lpstr>
      <vt:lpstr>Franklin Gothic Book</vt:lpstr>
      <vt:lpstr>Franklin Gothic Medium</vt:lpstr>
      <vt:lpstr>Times New Roman</vt:lpstr>
      <vt:lpstr>Wingdings</vt:lpstr>
      <vt:lpstr>Wingdings 2</vt:lpstr>
      <vt:lpstr>Trek</vt:lpstr>
      <vt:lpstr>Do now </vt:lpstr>
      <vt:lpstr>Water – a special case</vt:lpstr>
      <vt:lpstr>Water – a special case</vt:lpstr>
      <vt:lpstr>Solid AND LIQUID water</vt:lpstr>
      <vt:lpstr>Water – a special case</vt:lpstr>
      <vt:lpstr>Water – a special case</vt:lpstr>
      <vt:lpstr>Capillary action</vt:lpstr>
      <vt:lpstr>Boiling points of various liquids</vt:lpstr>
      <vt:lpstr>Phase changes</vt:lpstr>
      <vt:lpstr>Phase changes</vt:lpstr>
      <vt:lpstr>Phase changes</vt:lpstr>
      <vt:lpstr>Phase changes</vt:lpstr>
      <vt:lpstr>VAPOR PRESSURE</vt:lpstr>
      <vt:lpstr>VAPOR PRESSURE</vt:lpstr>
      <vt:lpstr>Vaporization  and condensation</vt:lpstr>
      <vt:lpstr>Vaporization  and condensation</vt:lpstr>
      <vt:lpstr>Vaporization  and condensation</vt:lpstr>
      <vt:lpstr>DEMOS</vt:lpstr>
      <vt:lpstr>Drinking bird</vt:lpstr>
      <vt:lpstr>Zeer pot</vt:lpstr>
      <vt:lpstr>Liquid-Vapor Equilibrium</vt:lpstr>
      <vt:lpstr>Liquid-Vapor Equilibrium</vt:lpstr>
      <vt:lpstr>Liquid-vapor equILIbrium</vt:lpstr>
      <vt:lpstr>Liquid-vapor equILIbrium</vt:lpstr>
      <vt:lpstr>QUESTION</vt:lpstr>
      <vt:lpstr>Equilibrium vapor pressure</vt:lpstr>
      <vt:lpstr>Equilibrium vapor pressure</vt:lpstr>
      <vt:lpstr>Equilibrium vapor pressure</vt:lpstr>
      <vt:lpstr>Equilibrium vapor pressure</vt:lpstr>
      <vt:lpstr>Initial vapor pressures</vt:lpstr>
      <vt:lpstr>boiling</vt:lpstr>
      <vt:lpstr>Boiling point</vt:lpstr>
      <vt:lpstr>BOILING POINT</vt:lpstr>
      <vt:lpstr>BOILING POINT</vt:lpstr>
      <vt:lpstr>BOILING POINT</vt:lpstr>
      <vt:lpstr>Boiling point</vt:lpstr>
      <vt:lpstr>BOILING POINT IS A FUNCTION OF PRESSURE</vt:lpstr>
      <vt:lpstr>BOILING POINT IS A FUNCTION OF PRESSURE</vt:lpstr>
      <vt:lpstr>High altitudes</vt:lpstr>
      <vt:lpstr>Melting and freezing</vt:lpstr>
      <vt:lpstr>Melting and freezing</vt:lpstr>
      <vt:lpstr>Melting and freezing</vt:lpstr>
      <vt:lpstr>SUBLIMATION AND DEPOSITION</vt:lpstr>
      <vt:lpstr>Sublimation and deposition</vt:lpstr>
      <vt:lpstr>SUMMARY</vt:lpstr>
      <vt:lpstr>summary</vt:lpstr>
      <vt:lpstr>TO DO</vt:lpstr>
    </vt:vector>
  </TitlesOfParts>
  <Company>DeKalb County School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Phases of Matter and Energy</dc:title>
  <dc:creator>Nancy Brim</dc:creator>
  <cp:lastModifiedBy>Nancy Brim</cp:lastModifiedBy>
  <cp:revision>147</cp:revision>
  <dcterms:created xsi:type="dcterms:W3CDTF">2011-01-28T11:56:40Z</dcterms:created>
  <dcterms:modified xsi:type="dcterms:W3CDTF">2017-02-12T19:19:30Z</dcterms:modified>
</cp:coreProperties>
</file>