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7" r:id="rId1"/>
  </p:sldMasterIdLst>
  <p:sldIdLst>
    <p:sldId id="266" r:id="rId2"/>
    <p:sldId id="270" r:id="rId3"/>
    <p:sldId id="269" r:id="rId4"/>
    <p:sldId id="267" r:id="rId5"/>
    <p:sldId id="257" r:id="rId6"/>
    <p:sldId id="256" r:id="rId7"/>
    <p:sldId id="258" r:id="rId8"/>
    <p:sldId id="259" r:id="rId9"/>
    <p:sldId id="271" r:id="rId10"/>
    <p:sldId id="260" r:id="rId11"/>
    <p:sldId id="261" r:id="rId12"/>
    <p:sldId id="272" r:id="rId13"/>
    <p:sldId id="262" r:id="rId14"/>
    <p:sldId id="273" r:id="rId15"/>
    <p:sldId id="274" r:id="rId16"/>
    <p:sldId id="265" r:id="rId17"/>
    <p:sldId id="263" r:id="rId18"/>
    <p:sldId id="277" r:id="rId19"/>
    <p:sldId id="275" r:id="rId20"/>
    <p:sldId id="276" r:id="rId21"/>
    <p:sldId id="278" r:id="rId22"/>
    <p:sldId id="279" r:id="rId23"/>
    <p:sldId id="280" r:id="rId24"/>
    <p:sldId id="28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60" autoAdjust="0"/>
  </p:normalViewPr>
  <p:slideViewPr>
    <p:cSldViewPr snapToGrid="0" snapToObjects="1">
      <p:cViewPr varScale="1">
        <p:scale>
          <a:sx n="101" d="100"/>
          <a:sy n="101" d="100"/>
        </p:scale>
        <p:origin x="1230" y="102"/>
      </p:cViewPr>
      <p:guideLst>
        <p:guide orient="horz" pos="2160"/>
        <p:guide pos="2880"/>
      </p:guideLst>
    </p:cSldViewPr>
  </p:slideViewPr>
  <p:outlineViewPr>
    <p:cViewPr>
      <p:scale>
        <a:sx n="33" d="100"/>
        <a:sy n="33" d="100"/>
      </p:scale>
      <p:origin x="0" y="-1734"/>
    </p:cViewPr>
  </p:outlineViewPr>
  <p:notesTextViewPr>
    <p:cViewPr>
      <p:scale>
        <a:sx n="100" d="100"/>
        <a:sy n="100" d="100"/>
      </p:scale>
      <p:origin x="0" y="0"/>
    </p:cViewPr>
  </p:notesTextViewPr>
  <p:sorterViewPr>
    <p:cViewPr>
      <p:scale>
        <a:sx n="100" d="100"/>
        <a:sy n="100" d="100"/>
      </p:scale>
      <p:origin x="0" y="-21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0529F-4BEA-C049-8C6C-9A66F8B67FD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0529F-4BEA-C049-8C6C-9A66F8B67FD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0529F-4BEA-C049-8C6C-9A66F8B67FD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D0529F-4BEA-C049-8C6C-9A66F8B67FD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D0529F-4BEA-C049-8C6C-9A66F8B67FD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D0529F-4BEA-C049-8C6C-9A66F8B67FD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D0529F-4BEA-C049-8C6C-9A66F8B67FD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D0529F-4BEA-C049-8C6C-9A66F8B67FDA}"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9" name="Slide Number Placeholder 8"/>
          <p:cNvSpPr>
            <a:spLocks noGrp="1"/>
          </p:cNvSpPr>
          <p:nvPr>
            <p:ph type="sldNum" sz="quarter" idx="11"/>
          </p:nvPr>
        </p:nvSpPr>
        <p:spPr/>
        <p:txBody>
          <a:bodyPr/>
          <a:lstStyle/>
          <a:p>
            <a:fld id="{9FD0529F-4BEA-C049-8C6C-9A66F8B67FDA}"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0529F-4BEA-C049-8C6C-9A66F8B67FD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0EC2E3-E442-2C4C-8B0E-0B765AB50E63}" type="datetimeFigureOut">
              <a:rPr lang="en-US" smtClean="0"/>
              <a:pPr/>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0529F-4BEA-C049-8C6C-9A66F8B67FD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FD0529F-4BEA-C049-8C6C-9A66F8B67FDA}"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B0EC2E3-E442-2C4C-8B0E-0B765AB50E63}" type="datetimeFigureOut">
              <a:rPr lang="en-US" smtClean="0"/>
              <a:pPr/>
              <a:t>10/24/2016</a:t>
            </a:fld>
            <a:endParaRPr lang="en-US"/>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https://www.youtube.com/watch?v=oxcftjJ39B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DO NOW</a:t>
            </a:r>
          </a:p>
        </p:txBody>
      </p:sp>
      <p:sp>
        <p:nvSpPr>
          <p:cNvPr id="3" name="Content Placeholder 2"/>
          <p:cNvSpPr>
            <a:spLocks noGrp="1"/>
          </p:cNvSpPr>
          <p:nvPr>
            <p:ph idx="1"/>
          </p:nvPr>
        </p:nvSpPr>
        <p:spPr/>
        <p:txBody>
          <a:bodyPr>
            <a:normAutofit/>
          </a:bodyPr>
          <a:lstStyle/>
          <a:p>
            <a:r>
              <a:rPr lang="en-US" sz="2800" dirty="0"/>
              <a:t>Pick up notes and Review #23.</a:t>
            </a:r>
          </a:p>
          <a:p>
            <a:r>
              <a:rPr lang="en-US" sz="2800" dirty="0"/>
              <a:t>Turn in Review #22.</a:t>
            </a:r>
          </a:p>
        </p:txBody>
      </p:sp>
    </p:spTree>
    <p:extLst>
      <p:ext uri="{BB962C8B-B14F-4D97-AF65-F5344CB8AC3E}">
        <p14:creationId xmlns:p14="http://schemas.microsoft.com/office/powerpoint/2010/main" val="362361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450"/>
            <a:ext cx="7620000" cy="1143000"/>
          </a:xfrm>
        </p:spPr>
        <p:txBody>
          <a:bodyPr/>
          <a:lstStyle/>
          <a:p>
            <a:r>
              <a:rPr lang="en-US" sz="5400" b="1" dirty="0"/>
              <a:t>REVIEW #21</a:t>
            </a:r>
          </a:p>
        </p:txBody>
      </p:sp>
      <p:pic>
        <p:nvPicPr>
          <p:cNvPr id="5" name="Content Placeholder 4"/>
          <p:cNvPicPr>
            <a:picLocks noGrp="1" noChangeAspect="1"/>
          </p:cNvPicPr>
          <p:nvPr>
            <p:ph idx="1"/>
          </p:nvPr>
        </p:nvPicPr>
        <p:blipFill>
          <a:blip r:embed="rId2"/>
          <a:stretch>
            <a:fillRect/>
          </a:stretch>
        </p:blipFill>
        <p:spPr>
          <a:xfrm>
            <a:off x="666750" y="1187450"/>
            <a:ext cx="6038850" cy="1038225"/>
          </a:xfrm>
          <a:prstGeom prst="rect">
            <a:avLst/>
          </a:prstGeom>
        </p:spPr>
      </p:pic>
      <p:pic>
        <p:nvPicPr>
          <p:cNvPr id="4" name="Picture 3"/>
          <p:cNvPicPr>
            <a:picLocks noChangeAspect="1"/>
          </p:cNvPicPr>
          <p:nvPr/>
        </p:nvPicPr>
        <p:blipFill>
          <a:blip r:embed="rId3"/>
          <a:stretch>
            <a:fillRect/>
          </a:stretch>
        </p:blipFill>
        <p:spPr>
          <a:xfrm>
            <a:off x="914400" y="4305300"/>
            <a:ext cx="6210300" cy="2362200"/>
          </a:xfrm>
          <a:prstGeom prst="rect">
            <a:avLst/>
          </a:prstGeom>
        </p:spPr>
      </p:pic>
      <p:pic>
        <p:nvPicPr>
          <p:cNvPr id="6" name="Picture 5"/>
          <p:cNvPicPr>
            <a:picLocks noChangeAspect="1"/>
          </p:cNvPicPr>
          <p:nvPr/>
        </p:nvPicPr>
        <p:blipFill>
          <a:blip r:embed="rId4"/>
          <a:stretch>
            <a:fillRect/>
          </a:stretch>
        </p:blipFill>
        <p:spPr>
          <a:xfrm>
            <a:off x="752475" y="2263775"/>
            <a:ext cx="5953125" cy="571500"/>
          </a:xfrm>
          <a:prstGeom prst="rect">
            <a:avLst/>
          </a:prstGeom>
        </p:spPr>
      </p:pic>
      <p:pic>
        <p:nvPicPr>
          <p:cNvPr id="7" name="Picture 6"/>
          <p:cNvPicPr>
            <a:picLocks noChangeAspect="1"/>
          </p:cNvPicPr>
          <p:nvPr/>
        </p:nvPicPr>
        <p:blipFill>
          <a:blip r:embed="rId5"/>
          <a:stretch>
            <a:fillRect/>
          </a:stretch>
        </p:blipFill>
        <p:spPr>
          <a:xfrm>
            <a:off x="752475" y="3014662"/>
            <a:ext cx="5543550" cy="638175"/>
          </a:xfrm>
          <a:prstGeom prst="rect">
            <a:avLst/>
          </a:prstGeom>
        </p:spPr>
      </p:pic>
      <p:pic>
        <p:nvPicPr>
          <p:cNvPr id="8" name="Picture 7"/>
          <p:cNvPicPr>
            <a:picLocks noChangeAspect="1"/>
          </p:cNvPicPr>
          <p:nvPr/>
        </p:nvPicPr>
        <p:blipFill>
          <a:blip r:embed="rId6"/>
          <a:stretch>
            <a:fillRect/>
          </a:stretch>
        </p:blipFill>
        <p:spPr>
          <a:xfrm>
            <a:off x="914400" y="3702050"/>
            <a:ext cx="5114925" cy="714375"/>
          </a:xfrm>
          <a:prstGeom prst="rect">
            <a:avLst/>
          </a:prstGeom>
        </p:spPr>
      </p:pic>
    </p:spTree>
    <p:extLst>
      <p:ext uri="{BB962C8B-B14F-4D97-AF65-F5344CB8AC3E}">
        <p14:creationId xmlns:p14="http://schemas.microsoft.com/office/powerpoint/2010/main" val="3031238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450"/>
            <a:ext cx="7620000" cy="1143000"/>
          </a:xfrm>
        </p:spPr>
        <p:txBody>
          <a:bodyPr/>
          <a:lstStyle/>
          <a:p>
            <a:r>
              <a:rPr lang="en-US" sz="5400" b="1" dirty="0"/>
              <a:t>REVIEW #21</a:t>
            </a:r>
          </a:p>
        </p:txBody>
      </p:sp>
      <p:pic>
        <p:nvPicPr>
          <p:cNvPr id="4" name="Picture 3"/>
          <p:cNvPicPr>
            <a:picLocks noChangeAspect="1"/>
          </p:cNvPicPr>
          <p:nvPr/>
        </p:nvPicPr>
        <p:blipFill>
          <a:blip r:embed="rId2"/>
          <a:stretch>
            <a:fillRect/>
          </a:stretch>
        </p:blipFill>
        <p:spPr>
          <a:xfrm>
            <a:off x="914399" y="3641723"/>
            <a:ext cx="6210300" cy="2362200"/>
          </a:xfrm>
          <a:prstGeom prst="rect">
            <a:avLst/>
          </a:prstGeom>
        </p:spPr>
      </p:pic>
      <p:pic>
        <p:nvPicPr>
          <p:cNvPr id="10" name="Picture 9"/>
          <p:cNvPicPr>
            <a:picLocks noChangeAspect="1"/>
          </p:cNvPicPr>
          <p:nvPr/>
        </p:nvPicPr>
        <p:blipFill>
          <a:blip r:embed="rId3"/>
          <a:stretch>
            <a:fillRect/>
          </a:stretch>
        </p:blipFill>
        <p:spPr>
          <a:xfrm>
            <a:off x="1052512" y="1400174"/>
            <a:ext cx="5934075" cy="2028825"/>
          </a:xfrm>
          <a:prstGeom prst="rect">
            <a:avLst/>
          </a:prstGeom>
        </p:spPr>
      </p:pic>
    </p:spTree>
    <p:extLst>
      <p:ext uri="{BB962C8B-B14F-4D97-AF65-F5344CB8AC3E}">
        <p14:creationId xmlns:p14="http://schemas.microsoft.com/office/powerpoint/2010/main" val="1849640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REVIEW #21</a:t>
            </a:r>
          </a:p>
        </p:txBody>
      </p:sp>
      <p:pic>
        <p:nvPicPr>
          <p:cNvPr id="4" name="Picture 3"/>
          <p:cNvPicPr>
            <a:picLocks noChangeAspect="1"/>
          </p:cNvPicPr>
          <p:nvPr/>
        </p:nvPicPr>
        <p:blipFill>
          <a:blip r:embed="rId2"/>
          <a:stretch>
            <a:fillRect/>
          </a:stretch>
        </p:blipFill>
        <p:spPr>
          <a:xfrm>
            <a:off x="115804" y="1752599"/>
            <a:ext cx="9028196" cy="1381125"/>
          </a:xfrm>
          <a:prstGeom prst="rect">
            <a:avLst/>
          </a:prstGeom>
        </p:spPr>
      </p:pic>
      <p:pic>
        <p:nvPicPr>
          <p:cNvPr id="5" name="Picture 4"/>
          <p:cNvPicPr>
            <a:picLocks noChangeAspect="1"/>
          </p:cNvPicPr>
          <p:nvPr/>
        </p:nvPicPr>
        <p:blipFill>
          <a:blip r:embed="rId3"/>
          <a:stretch>
            <a:fillRect/>
          </a:stretch>
        </p:blipFill>
        <p:spPr>
          <a:xfrm>
            <a:off x="190796" y="3133724"/>
            <a:ext cx="8248354" cy="3231443"/>
          </a:xfrm>
          <a:prstGeom prst="rect">
            <a:avLst/>
          </a:prstGeom>
        </p:spPr>
      </p:pic>
    </p:spTree>
    <p:extLst>
      <p:ext uri="{BB962C8B-B14F-4D97-AF65-F5344CB8AC3E}">
        <p14:creationId xmlns:p14="http://schemas.microsoft.com/office/powerpoint/2010/main" val="2029237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REVIEW</a:t>
            </a:r>
          </a:p>
        </p:txBody>
      </p:sp>
      <p:sp>
        <p:nvSpPr>
          <p:cNvPr id="3" name="Content Placeholder 2"/>
          <p:cNvSpPr>
            <a:spLocks noGrp="1"/>
          </p:cNvSpPr>
          <p:nvPr>
            <p:ph idx="1"/>
          </p:nvPr>
        </p:nvSpPr>
        <p:spPr>
          <a:xfrm>
            <a:off x="457200" y="1790700"/>
            <a:ext cx="5180600" cy="4610099"/>
          </a:xfrm>
        </p:spPr>
        <p:txBody>
          <a:bodyPr>
            <a:normAutofit/>
          </a:bodyPr>
          <a:lstStyle/>
          <a:p>
            <a:r>
              <a:rPr lang="en-US" sz="2400" dirty="0"/>
              <a:t>How does acid rain weather rocks?</a:t>
            </a:r>
          </a:p>
          <a:p>
            <a:pPr marL="114300" indent="0">
              <a:buNone/>
            </a:pPr>
            <a:endParaRPr lang="en-US" sz="2400" dirty="0"/>
          </a:p>
          <a:p>
            <a:pPr marL="114300" indent="0">
              <a:buNone/>
            </a:pPr>
            <a:endParaRPr lang="en-US" sz="2400" dirty="0"/>
          </a:p>
          <a:p>
            <a:pPr marL="114300" indent="0">
              <a:buNone/>
            </a:pPr>
            <a:endParaRPr lang="en-US" sz="2400" dirty="0"/>
          </a:p>
          <a:p>
            <a:r>
              <a:rPr lang="en-US" sz="2400" dirty="0"/>
              <a:t>What are some of the other effects of acid rain on the environment?</a:t>
            </a:r>
          </a:p>
          <a:p>
            <a:pPr marL="114300" indent="0">
              <a:buNone/>
            </a:pPr>
            <a:endParaRPr lang="en-US" sz="2400" dirty="0"/>
          </a:p>
        </p:txBody>
      </p:sp>
      <p:pic>
        <p:nvPicPr>
          <p:cNvPr id="4" name="Picture 3"/>
          <p:cNvPicPr>
            <a:picLocks noChangeAspect="1"/>
          </p:cNvPicPr>
          <p:nvPr/>
        </p:nvPicPr>
        <p:blipFill>
          <a:blip r:embed="rId2"/>
          <a:stretch>
            <a:fillRect/>
          </a:stretch>
        </p:blipFill>
        <p:spPr>
          <a:xfrm>
            <a:off x="5637800" y="1790700"/>
            <a:ext cx="2489200" cy="3263900"/>
          </a:xfrm>
          <a:prstGeom prst="rect">
            <a:avLst/>
          </a:prstGeom>
        </p:spPr>
      </p:pic>
      <p:sp>
        <p:nvSpPr>
          <p:cNvPr id="5" name="TextBox 4"/>
          <p:cNvSpPr txBox="1"/>
          <p:nvPr/>
        </p:nvSpPr>
        <p:spPr>
          <a:xfrm>
            <a:off x="895350" y="2406987"/>
            <a:ext cx="4429125" cy="1015663"/>
          </a:xfrm>
          <a:prstGeom prst="rect">
            <a:avLst/>
          </a:prstGeom>
          <a:noFill/>
        </p:spPr>
        <p:txBody>
          <a:bodyPr wrap="square" rtlCol="0">
            <a:spAutoFit/>
          </a:bodyPr>
          <a:lstStyle/>
          <a:p>
            <a:r>
              <a:rPr lang="en-US" sz="2000" dirty="0">
                <a:solidFill>
                  <a:srgbClr val="FF0000"/>
                </a:solidFill>
              </a:rPr>
              <a:t>When acids in the environment react with the minerals in rocks and break them down.</a:t>
            </a:r>
          </a:p>
        </p:txBody>
      </p:sp>
      <p:sp>
        <p:nvSpPr>
          <p:cNvPr id="7" name="TextBox 6"/>
          <p:cNvSpPr txBox="1"/>
          <p:nvPr/>
        </p:nvSpPr>
        <p:spPr>
          <a:xfrm>
            <a:off x="832937" y="4546768"/>
            <a:ext cx="4429125" cy="1015663"/>
          </a:xfrm>
          <a:prstGeom prst="rect">
            <a:avLst/>
          </a:prstGeom>
          <a:noFill/>
        </p:spPr>
        <p:txBody>
          <a:bodyPr wrap="square" rtlCol="0">
            <a:spAutoFit/>
          </a:bodyPr>
          <a:lstStyle/>
          <a:p>
            <a:r>
              <a:rPr lang="en-US" sz="2000" dirty="0">
                <a:solidFill>
                  <a:srgbClr val="FF0000"/>
                </a:solidFill>
              </a:rPr>
              <a:t>Acid rain can hurt plants, acidify water in likes and streams, and then hurt aquatic life.</a:t>
            </a:r>
          </a:p>
        </p:txBody>
      </p:sp>
    </p:spTree>
    <p:extLst>
      <p:ext uri="{BB962C8B-B14F-4D97-AF65-F5344CB8AC3E}">
        <p14:creationId xmlns:p14="http://schemas.microsoft.com/office/powerpoint/2010/main" val="408659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2857" y="1905001"/>
            <a:ext cx="8069943" cy="1626618"/>
          </a:xfrm>
        </p:spPr>
        <p:txBody>
          <a:bodyPr/>
          <a:lstStyle/>
          <a:p>
            <a:r>
              <a:rPr lang="en-US" b="1" dirty="0"/>
              <a:t>Rates of Weathering</a:t>
            </a:r>
          </a:p>
        </p:txBody>
      </p:sp>
      <p:sp>
        <p:nvSpPr>
          <p:cNvPr id="3" name="Subtitle 2"/>
          <p:cNvSpPr>
            <a:spLocks noGrp="1"/>
          </p:cNvSpPr>
          <p:nvPr>
            <p:ph type="subTitle" idx="1"/>
          </p:nvPr>
        </p:nvSpPr>
        <p:spPr>
          <a:xfrm>
            <a:off x="685799" y="3640046"/>
            <a:ext cx="4657719" cy="1998754"/>
          </a:xfrm>
        </p:spPr>
        <p:txBody>
          <a:bodyPr>
            <a:noAutofit/>
          </a:bodyPr>
          <a:lstStyle/>
          <a:p>
            <a:pPr algn="r"/>
            <a:r>
              <a:rPr lang="en-US" sz="2800" dirty="0">
                <a:solidFill>
                  <a:schemeClr val="tx1"/>
                </a:solidFill>
              </a:rPr>
              <a:t>What factors might affect the rate at which rock weathers?</a:t>
            </a:r>
          </a:p>
        </p:txBody>
      </p:sp>
      <p:pic>
        <p:nvPicPr>
          <p:cNvPr id="4" name="Picture 3"/>
          <p:cNvPicPr>
            <a:picLocks noChangeAspect="1"/>
          </p:cNvPicPr>
          <p:nvPr/>
        </p:nvPicPr>
        <p:blipFill>
          <a:blip r:embed="rId2"/>
          <a:stretch>
            <a:fillRect/>
          </a:stretch>
        </p:blipFill>
        <p:spPr>
          <a:xfrm>
            <a:off x="5699754" y="3640046"/>
            <a:ext cx="2013260" cy="2394147"/>
          </a:xfrm>
          <a:prstGeom prst="rect">
            <a:avLst/>
          </a:prstGeom>
        </p:spPr>
      </p:pic>
    </p:spTree>
    <p:extLst>
      <p:ext uri="{BB962C8B-B14F-4D97-AF65-F5344CB8AC3E}">
        <p14:creationId xmlns:p14="http://schemas.microsoft.com/office/powerpoint/2010/main" val="1543501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13"/>
            <a:ext cx="7620000" cy="1143000"/>
          </a:xfrm>
        </p:spPr>
        <p:txBody>
          <a:bodyPr/>
          <a:lstStyle/>
          <a:p>
            <a:r>
              <a:rPr lang="en-US" sz="4800" b="1" dirty="0"/>
              <a:t>Major Factors Affecting Weathering</a:t>
            </a:r>
          </a:p>
        </p:txBody>
      </p:sp>
      <p:pic>
        <p:nvPicPr>
          <p:cNvPr id="9" name="Content Placeholder 8"/>
          <p:cNvPicPr>
            <a:picLocks noGrp="1" noChangeAspect="1"/>
          </p:cNvPicPr>
          <p:nvPr>
            <p:ph idx="1"/>
          </p:nvPr>
        </p:nvPicPr>
        <p:blipFill>
          <a:blip r:embed="rId2"/>
          <a:srcRect t="2129" b="2129"/>
          <a:stretch>
            <a:fillRect/>
          </a:stretch>
        </p:blipFill>
        <p:spPr/>
      </p:pic>
    </p:spTree>
    <p:extLst>
      <p:ext uri="{BB962C8B-B14F-4D97-AF65-F5344CB8AC3E}">
        <p14:creationId xmlns:p14="http://schemas.microsoft.com/office/powerpoint/2010/main" val="4152103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62900" cy="1143000"/>
          </a:xfrm>
        </p:spPr>
        <p:txBody>
          <a:bodyPr/>
          <a:lstStyle/>
          <a:p>
            <a:r>
              <a:rPr lang="en-US" b="1" dirty="0"/>
              <a:t>FACTOR:  ROCK COMPOSITION</a:t>
            </a:r>
          </a:p>
        </p:txBody>
      </p:sp>
      <p:sp>
        <p:nvSpPr>
          <p:cNvPr id="3" name="Content Placeholder 2"/>
          <p:cNvSpPr>
            <a:spLocks noGrp="1"/>
          </p:cNvSpPr>
          <p:nvPr>
            <p:ph idx="1"/>
          </p:nvPr>
        </p:nvSpPr>
        <p:spPr>
          <a:xfrm>
            <a:off x="457200" y="1600200"/>
            <a:ext cx="4963761" cy="4800600"/>
          </a:xfrm>
        </p:spPr>
        <p:txBody>
          <a:bodyPr/>
          <a:lstStyle/>
          <a:p>
            <a:pPr marL="114300" lvl="1" indent="0">
              <a:buClr>
                <a:schemeClr val="accent1"/>
              </a:buClr>
              <a:buNone/>
            </a:pPr>
            <a:r>
              <a:rPr lang="en-US" sz="2800" b="1" dirty="0">
                <a:solidFill>
                  <a:srgbClr val="FF0000"/>
                </a:solidFill>
              </a:rPr>
              <a:t>Differential</a:t>
            </a:r>
            <a:r>
              <a:rPr lang="en-US" sz="2800" b="1" dirty="0"/>
              <a:t> Weathering:</a:t>
            </a:r>
          </a:p>
          <a:p>
            <a:pPr marL="342900" lvl="1">
              <a:buClr>
                <a:schemeClr val="accent1"/>
              </a:buClr>
            </a:pPr>
            <a:r>
              <a:rPr lang="en-US" sz="2800" b="1" dirty="0">
                <a:solidFill>
                  <a:srgbClr val="FF0000"/>
                </a:solidFill>
              </a:rPr>
              <a:t>Softer</a:t>
            </a:r>
            <a:r>
              <a:rPr lang="en-US" sz="2800" dirty="0"/>
              <a:t>, less weather-resistant rock wears away </a:t>
            </a:r>
            <a:r>
              <a:rPr lang="en-US" sz="2800" b="1" dirty="0">
                <a:solidFill>
                  <a:srgbClr val="FF0000"/>
                </a:solidFill>
              </a:rPr>
              <a:t>faster</a:t>
            </a:r>
            <a:r>
              <a:rPr lang="en-US" sz="2800" dirty="0"/>
              <a:t>.</a:t>
            </a:r>
          </a:p>
          <a:p>
            <a:pPr marL="342900" lvl="1">
              <a:buClr>
                <a:schemeClr val="accent1"/>
              </a:buClr>
            </a:pPr>
            <a:r>
              <a:rPr lang="en-US" sz="2800" b="1" dirty="0">
                <a:solidFill>
                  <a:srgbClr val="FF0000"/>
                </a:solidFill>
              </a:rPr>
              <a:t>Harder</a:t>
            </a:r>
            <a:r>
              <a:rPr lang="en-US" sz="2800" dirty="0"/>
              <a:t>, more resistant rock is  </a:t>
            </a:r>
            <a:r>
              <a:rPr lang="en-US" sz="2800" b="1" dirty="0">
                <a:solidFill>
                  <a:srgbClr val="FF0000"/>
                </a:solidFill>
              </a:rPr>
              <a:t>left behind</a:t>
            </a:r>
            <a:r>
              <a:rPr lang="en-US" sz="2800" dirty="0"/>
              <a:t>.</a:t>
            </a:r>
          </a:p>
          <a:p>
            <a:endParaRPr lang="en-US" dirty="0"/>
          </a:p>
        </p:txBody>
      </p:sp>
      <p:pic>
        <p:nvPicPr>
          <p:cNvPr id="4" name="Picture 3"/>
          <p:cNvPicPr>
            <a:picLocks noChangeAspect="1"/>
          </p:cNvPicPr>
          <p:nvPr/>
        </p:nvPicPr>
        <p:blipFill>
          <a:blip r:embed="rId2"/>
          <a:stretch>
            <a:fillRect/>
          </a:stretch>
        </p:blipFill>
        <p:spPr>
          <a:xfrm>
            <a:off x="5420961" y="1838811"/>
            <a:ext cx="2818328" cy="2111026"/>
          </a:xfrm>
          <a:prstGeom prst="rect">
            <a:avLst/>
          </a:prstGeom>
        </p:spPr>
      </p:pic>
      <p:pic>
        <p:nvPicPr>
          <p:cNvPr id="5" name="Picture 4"/>
          <p:cNvPicPr>
            <a:picLocks noChangeAspect="1"/>
          </p:cNvPicPr>
          <p:nvPr/>
        </p:nvPicPr>
        <p:blipFill>
          <a:blip r:embed="rId3"/>
          <a:stretch>
            <a:fillRect/>
          </a:stretch>
        </p:blipFill>
        <p:spPr>
          <a:xfrm>
            <a:off x="5420961" y="4029126"/>
            <a:ext cx="2818328" cy="1960927"/>
          </a:xfrm>
          <a:prstGeom prst="rect">
            <a:avLst/>
          </a:prstGeom>
        </p:spPr>
      </p:pic>
      <p:sp>
        <p:nvSpPr>
          <p:cNvPr id="6" name="TextBox 5"/>
          <p:cNvSpPr txBox="1"/>
          <p:nvPr/>
        </p:nvSpPr>
        <p:spPr>
          <a:xfrm>
            <a:off x="677594" y="4424660"/>
            <a:ext cx="4222374" cy="461665"/>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400" b="1" i="1" dirty="0">
                <a:hlinkClick r:id="rId4"/>
              </a:rPr>
              <a:t>Cave carving sandstone (video).</a:t>
            </a:r>
            <a:endParaRPr lang="en-US" sz="2400" b="1" i="1" dirty="0"/>
          </a:p>
        </p:txBody>
      </p:sp>
    </p:spTree>
    <p:extLst>
      <p:ext uri="{BB962C8B-B14F-4D97-AF65-F5344CB8AC3E}">
        <p14:creationId xmlns:p14="http://schemas.microsoft.com/office/powerpoint/2010/main" val="250076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ipe(down)">
                                      <p:cBhvr>
                                        <p:cTn id="2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62900" cy="1143000"/>
          </a:xfrm>
        </p:spPr>
        <p:txBody>
          <a:bodyPr/>
          <a:lstStyle/>
          <a:p>
            <a:r>
              <a:rPr lang="en-US" b="1" dirty="0"/>
              <a:t>FACTOR:  ROCK COMPOSITION</a:t>
            </a:r>
          </a:p>
        </p:txBody>
      </p:sp>
      <p:sp>
        <p:nvSpPr>
          <p:cNvPr id="3" name="Content Placeholder 2"/>
          <p:cNvSpPr>
            <a:spLocks noGrp="1"/>
          </p:cNvSpPr>
          <p:nvPr>
            <p:ph idx="1"/>
          </p:nvPr>
        </p:nvSpPr>
        <p:spPr>
          <a:xfrm>
            <a:off x="304800" y="1600200"/>
            <a:ext cx="5116161" cy="4800600"/>
          </a:xfrm>
        </p:spPr>
        <p:txBody>
          <a:bodyPr>
            <a:normAutofit lnSpcReduction="10000"/>
          </a:bodyPr>
          <a:lstStyle/>
          <a:p>
            <a:pPr marL="114300" lvl="1" indent="0">
              <a:buClr>
                <a:schemeClr val="accent1"/>
              </a:buClr>
              <a:buNone/>
            </a:pPr>
            <a:r>
              <a:rPr lang="en-US" sz="2800" dirty="0"/>
              <a:t>Rocks weather at </a:t>
            </a:r>
            <a:r>
              <a:rPr lang="en-US" sz="2800" b="1" dirty="0">
                <a:solidFill>
                  <a:srgbClr val="FF0000"/>
                </a:solidFill>
              </a:rPr>
              <a:t>different</a:t>
            </a:r>
            <a:r>
              <a:rPr lang="en-US" sz="2800" dirty="0"/>
              <a:t> rates due to </a:t>
            </a:r>
            <a:r>
              <a:rPr lang="en-US" sz="2800" b="1" dirty="0">
                <a:solidFill>
                  <a:srgbClr val="FF0000"/>
                </a:solidFill>
              </a:rPr>
              <a:t>chemical composition</a:t>
            </a:r>
            <a:r>
              <a:rPr lang="en-US" sz="2800" dirty="0"/>
              <a:t>. </a:t>
            </a:r>
          </a:p>
          <a:p>
            <a:pPr lvl="1"/>
            <a:r>
              <a:rPr lang="en-US" sz="2800" dirty="0"/>
              <a:t>Quartz is resistant to weathering.</a:t>
            </a:r>
          </a:p>
          <a:p>
            <a:pPr lvl="1"/>
            <a:r>
              <a:rPr lang="en-US" sz="2800" dirty="0"/>
              <a:t>Limestone and other sedimentary rocks containing calcite weather most rapidly due to carbonization.</a:t>
            </a:r>
          </a:p>
          <a:p>
            <a:pPr lvl="1"/>
            <a:r>
              <a:rPr lang="en-US" sz="2800" dirty="0"/>
              <a:t>Shales and sandstones are not firmly cemented together and break up easily.</a:t>
            </a:r>
          </a:p>
          <a:p>
            <a:endParaRPr lang="en-US" dirty="0"/>
          </a:p>
        </p:txBody>
      </p:sp>
      <p:pic>
        <p:nvPicPr>
          <p:cNvPr id="4" name="Picture 3"/>
          <p:cNvPicPr>
            <a:picLocks noChangeAspect="1"/>
          </p:cNvPicPr>
          <p:nvPr/>
        </p:nvPicPr>
        <p:blipFill>
          <a:blip r:embed="rId2"/>
          <a:stretch>
            <a:fillRect/>
          </a:stretch>
        </p:blipFill>
        <p:spPr>
          <a:xfrm>
            <a:off x="5420961" y="1838811"/>
            <a:ext cx="2818328" cy="2111026"/>
          </a:xfrm>
          <a:prstGeom prst="rect">
            <a:avLst/>
          </a:prstGeom>
        </p:spPr>
      </p:pic>
      <p:pic>
        <p:nvPicPr>
          <p:cNvPr id="5" name="Picture 4"/>
          <p:cNvPicPr>
            <a:picLocks noChangeAspect="1"/>
          </p:cNvPicPr>
          <p:nvPr/>
        </p:nvPicPr>
        <p:blipFill>
          <a:blip r:embed="rId3"/>
          <a:stretch>
            <a:fillRect/>
          </a:stretch>
        </p:blipFill>
        <p:spPr>
          <a:xfrm>
            <a:off x="5420961" y="4029126"/>
            <a:ext cx="2818328" cy="1960927"/>
          </a:xfrm>
          <a:prstGeom prst="rect">
            <a:avLst/>
          </a:prstGeom>
        </p:spPr>
      </p:pic>
    </p:spTree>
    <p:extLst>
      <p:ext uri="{BB962C8B-B14F-4D97-AF65-F5344CB8AC3E}">
        <p14:creationId xmlns:p14="http://schemas.microsoft.com/office/powerpoint/2010/main" val="244908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820862"/>
          </a:xfrm>
        </p:spPr>
        <p:txBody>
          <a:bodyPr/>
          <a:lstStyle/>
          <a:p>
            <a:r>
              <a:rPr lang="en-US" b="1" dirty="0"/>
              <a:t>FACTOR:</a:t>
            </a:r>
            <a:br>
              <a:rPr lang="en-US" b="1" dirty="0"/>
            </a:br>
            <a:r>
              <a:rPr lang="en-US" b="1" dirty="0"/>
              <a:t>CLIMATE</a:t>
            </a:r>
          </a:p>
        </p:txBody>
      </p:sp>
      <p:sp>
        <p:nvSpPr>
          <p:cNvPr id="3" name="Content Placeholder 2"/>
          <p:cNvSpPr>
            <a:spLocks noGrp="1"/>
          </p:cNvSpPr>
          <p:nvPr>
            <p:ph idx="1"/>
          </p:nvPr>
        </p:nvSpPr>
        <p:spPr>
          <a:xfrm>
            <a:off x="239485" y="4949887"/>
            <a:ext cx="8672286" cy="1273757"/>
          </a:xfrm>
        </p:spPr>
        <p:txBody>
          <a:bodyPr>
            <a:noAutofit/>
          </a:bodyPr>
          <a:lstStyle/>
          <a:p>
            <a:r>
              <a:rPr lang="en-US" sz="2400" b="1" dirty="0">
                <a:solidFill>
                  <a:srgbClr val="FF0000"/>
                </a:solidFill>
              </a:rPr>
              <a:t>Precipitation</a:t>
            </a:r>
            <a:r>
              <a:rPr lang="en-US" sz="2400" dirty="0"/>
              <a:t> and </a:t>
            </a:r>
            <a:r>
              <a:rPr lang="en-US" sz="2400" b="1" dirty="0">
                <a:solidFill>
                  <a:srgbClr val="FF0000"/>
                </a:solidFill>
              </a:rPr>
              <a:t>temperature</a:t>
            </a:r>
            <a:r>
              <a:rPr lang="en-US" sz="2400" dirty="0"/>
              <a:t> of an area are both part of climate. </a:t>
            </a:r>
          </a:p>
          <a:p>
            <a:r>
              <a:rPr lang="en-US" sz="2400" dirty="0"/>
              <a:t>Chemical weathering is most </a:t>
            </a:r>
            <a:r>
              <a:rPr lang="en-US" sz="2400" b="1" dirty="0">
                <a:solidFill>
                  <a:srgbClr val="FF0000"/>
                </a:solidFill>
              </a:rPr>
              <a:t>rapid</a:t>
            </a:r>
            <a:r>
              <a:rPr lang="en-US" sz="2400" dirty="0"/>
              <a:t> in </a:t>
            </a:r>
            <a:r>
              <a:rPr lang="en-US" sz="2400" b="1" dirty="0">
                <a:solidFill>
                  <a:srgbClr val="FF0000"/>
                </a:solidFill>
              </a:rPr>
              <a:t>hot, wet </a:t>
            </a:r>
            <a:r>
              <a:rPr lang="en-US" sz="2400" dirty="0"/>
              <a:t>climates.</a:t>
            </a:r>
          </a:p>
          <a:p>
            <a:r>
              <a:rPr lang="en-US" sz="2400" dirty="0"/>
              <a:t>The </a:t>
            </a:r>
            <a:r>
              <a:rPr lang="en-US" sz="2400" b="1" dirty="0">
                <a:solidFill>
                  <a:srgbClr val="FF0000"/>
                </a:solidFill>
              </a:rPr>
              <a:t>slowest</a:t>
            </a:r>
            <a:r>
              <a:rPr lang="en-US" sz="2400" dirty="0"/>
              <a:t> weathering occurs in </a:t>
            </a:r>
            <a:r>
              <a:rPr lang="en-US" sz="2400" b="1" dirty="0">
                <a:solidFill>
                  <a:srgbClr val="FF0000"/>
                </a:solidFill>
              </a:rPr>
              <a:t>cold, dry </a:t>
            </a:r>
            <a:r>
              <a:rPr lang="en-US" sz="2400" dirty="0"/>
              <a:t>climates.</a:t>
            </a:r>
          </a:p>
        </p:txBody>
      </p:sp>
      <p:pic>
        <p:nvPicPr>
          <p:cNvPr id="4" name="Picture 3"/>
          <p:cNvPicPr>
            <a:picLocks noChangeAspect="1"/>
          </p:cNvPicPr>
          <p:nvPr/>
        </p:nvPicPr>
        <p:blipFill>
          <a:blip r:embed="rId2"/>
          <a:stretch>
            <a:fillRect/>
          </a:stretch>
        </p:blipFill>
        <p:spPr>
          <a:xfrm>
            <a:off x="3730815" y="0"/>
            <a:ext cx="5413185" cy="4902731"/>
          </a:xfrm>
          <a:prstGeom prst="rect">
            <a:avLst/>
          </a:prstGeom>
        </p:spPr>
      </p:pic>
    </p:spTree>
    <p:extLst>
      <p:ext uri="{BB962C8B-B14F-4D97-AF65-F5344CB8AC3E}">
        <p14:creationId xmlns:p14="http://schemas.microsoft.com/office/powerpoint/2010/main" val="369801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88487"/>
          </a:xfrm>
        </p:spPr>
        <p:txBody>
          <a:bodyPr/>
          <a:lstStyle/>
          <a:p>
            <a:r>
              <a:rPr lang="en-US" sz="4800" b="1" dirty="0"/>
              <a:t>FACTOR: EXPOSURE</a:t>
            </a:r>
          </a:p>
        </p:txBody>
      </p:sp>
      <p:sp>
        <p:nvSpPr>
          <p:cNvPr id="3" name="Content Placeholder 2"/>
          <p:cNvSpPr>
            <a:spLocks noGrp="1"/>
          </p:cNvSpPr>
          <p:nvPr>
            <p:ph idx="1"/>
          </p:nvPr>
        </p:nvSpPr>
        <p:spPr>
          <a:xfrm>
            <a:off x="342900" y="1457023"/>
            <a:ext cx="7620000" cy="5143802"/>
          </a:xfrm>
        </p:spPr>
        <p:txBody>
          <a:bodyPr>
            <a:normAutofit/>
          </a:bodyPr>
          <a:lstStyle/>
          <a:p>
            <a:pPr marL="342900" lvl="1">
              <a:buClr>
                <a:schemeClr val="accent1"/>
              </a:buClr>
            </a:pPr>
            <a:r>
              <a:rPr lang="en-US" sz="2600" b="1" dirty="0">
                <a:solidFill>
                  <a:srgbClr val="FF0000"/>
                </a:solidFill>
              </a:rPr>
              <a:t>Surface Area </a:t>
            </a:r>
            <a:r>
              <a:rPr lang="en-US" sz="2600" dirty="0"/>
              <a:t>– the part of a rock that is exposed to air, water and other agents of weathering.</a:t>
            </a:r>
          </a:p>
          <a:p>
            <a:pPr lvl="1"/>
            <a:r>
              <a:rPr lang="en-US" sz="2600" dirty="0"/>
              <a:t>Most weathering occurs on </a:t>
            </a:r>
            <a:r>
              <a:rPr lang="en-US" sz="2600" b="1" dirty="0">
                <a:solidFill>
                  <a:srgbClr val="FF0000"/>
                </a:solidFill>
              </a:rPr>
              <a:t>exposed</a:t>
            </a:r>
            <a:r>
              <a:rPr lang="en-US" sz="2600" dirty="0"/>
              <a:t> surfaces of rocks and minerals.</a:t>
            </a:r>
          </a:p>
          <a:p>
            <a:pPr lvl="1"/>
            <a:r>
              <a:rPr lang="en-US" sz="2600" dirty="0"/>
              <a:t>Surface area </a:t>
            </a:r>
            <a:r>
              <a:rPr lang="en-US" sz="2600" b="1" dirty="0">
                <a:solidFill>
                  <a:srgbClr val="FF0000"/>
                </a:solidFill>
              </a:rPr>
              <a:t>increases</a:t>
            </a:r>
            <a:r>
              <a:rPr lang="en-US" sz="2600" dirty="0"/>
              <a:t> as rock breaks into </a:t>
            </a:r>
            <a:r>
              <a:rPr lang="en-US" sz="2600" b="1" dirty="0">
                <a:solidFill>
                  <a:srgbClr val="FF0000"/>
                </a:solidFill>
              </a:rPr>
              <a:t>smaller</a:t>
            </a:r>
            <a:r>
              <a:rPr lang="en-US" sz="2600" dirty="0"/>
              <a:t> pieces.</a:t>
            </a:r>
          </a:p>
          <a:p>
            <a:pPr lvl="1"/>
            <a:r>
              <a:rPr lang="en-US" sz="2600" b="1" dirty="0">
                <a:solidFill>
                  <a:srgbClr val="FF0000"/>
                </a:solidFill>
              </a:rPr>
              <a:t>More</a:t>
            </a:r>
            <a:r>
              <a:rPr lang="en-US" sz="2600" dirty="0"/>
              <a:t> Surface area = </a:t>
            </a:r>
            <a:r>
              <a:rPr lang="en-US" sz="2600" b="1" dirty="0">
                <a:solidFill>
                  <a:srgbClr val="FF0000"/>
                </a:solidFill>
              </a:rPr>
              <a:t>more</a:t>
            </a:r>
            <a:r>
              <a:rPr lang="en-US" sz="2600" dirty="0"/>
              <a:t> exposure and greater rate of weathering.</a:t>
            </a:r>
          </a:p>
          <a:p>
            <a:pPr lvl="1"/>
            <a:r>
              <a:rPr lang="en-US" sz="2600" b="1" dirty="0">
                <a:solidFill>
                  <a:srgbClr val="FF0000"/>
                </a:solidFill>
              </a:rPr>
              <a:t>Mechanical</a:t>
            </a:r>
            <a:r>
              <a:rPr lang="en-US" sz="2600" dirty="0"/>
              <a:t> weathering makes </a:t>
            </a:r>
            <a:r>
              <a:rPr lang="en-US" sz="2600" b="1" dirty="0">
                <a:solidFill>
                  <a:srgbClr val="FF0000"/>
                </a:solidFill>
              </a:rPr>
              <a:t>chemical</a:t>
            </a:r>
            <a:r>
              <a:rPr lang="en-US" sz="2600" dirty="0"/>
              <a:t> weathering </a:t>
            </a:r>
            <a:r>
              <a:rPr lang="en-US" sz="2600" b="1" dirty="0">
                <a:solidFill>
                  <a:srgbClr val="FF0000"/>
                </a:solidFill>
              </a:rPr>
              <a:t>faster</a:t>
            </a:r>
            <a:r>
              <a:rPr lang="en-US" sz="2600" dirty="0"/>
              <a:t> by breaking rock into smaller pieces and exposing more surface area.</a:t>
            </a:r>
          </a:p>
          <a:p>
            <a:pPr lvl="1"/>
            <a:endParaRPr lang="en-US" sz="2400" dirty="0"/>
          </a:p>
          <a:p>
            <a:endParaRPr lang="en-US" dirty="0"/>
          </a:p>
        </p:txBody>
      </p:sp>
    </p:spTree>
    <p:extLst>
      <p:ext uri="{BB962C8B-B14F-4D97-AF65-F5344CB8AC3E}">
        <p14:creationId xmlns:p14="http://schemas.microsoft.com/office/powerpoint/2010/main" val="105320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087437"/>
          </a:xfrm>
        </p:spPr>
        <p:txBody>
          <a:bodyPr/>
          <a:lstStyle/>
          <a:p>
            <a:r>
              <a:rPr lang="en-US" b="1" dirty="0"/>
              <a:t>FACTOR: EXPOSURE</a:t>
            </a:r>
          </a:p>
        </p:txBody>
      </p:sp>
      <p:sp>
        <p:nvSpPr>
          <p:cNvPr id="3" name="Content Placeholder 2"/>
          <p:cNvSpPr>
            <a:spLocks noGrp="1"/>
          </p:cNvSpPr>
          <p:nvPr>
            <p:ph idx="1"/>
          </p:nvPr>
        </p:nvSpPr>
        <p:spPr>
          <a:xfrm>
            <a:off x="457200" y="4267200"/>
            <a:ext cx="7620000" cy="2439777"/>
          </a:xfrm>
        </p:spPr>
        <p:txBody>
          <a:bodyPr>
            <a:normAutofit/>
          </a:bodyPr>
          <a:lstStyle/>
          <a:p>
            <a:pPr marL="342900" lvl="1">
              <a:buClr>
                <a:schemeClr val="accent1"/>
              </a:buClr>
            </a:pPr>
            <a:r>
              <a:rPr lang="en-US" sz="2800" b="1" dirty="0">
                <a:solidFill>
                  <a:srgbClr val="FF0000"/>
                </a:solidFill>
              </a:rPr>
              <a:t>Exposed rock</a:t>
            </a:r>
            <a:r>
              <a:rPr lang="en-US" sz="2800" dirty="0">
                <a:solidFill>
                  <a:srgbClr val="FF0000"/>
                </a:solidFill>
              </a:rPr>
              <a:t> </a:t>
            </a:r>
            <a:r>
              <a:rPr lang="en-US" sz="2800" dirty="0"/>
              <a:t>on a slope is most likely to weather </a:t>
            </a:r>
            <a:r>
              <a:rPr lang="en-US" sz="2800" b="1" dirty="0">
                <a:solidFill>
                  <a:srgbClr val="FF0000"/>
                </a:solidFill>
              </a:rPr>
              <a:t>quickly</a:t>
            </a:r>
            <a:r>
              <a:rPr lang="en-US" sz="2800" dirty="0"/>
              <a:t>.</a:t>
            </a:r>
          </a:p>
          <a:p>
            <a:endParaRPr lang="en-US" dirty="0"/>
          </a:p>
          <a:p>
            <a:endParaRPr lang="en-US" dirty="0"/>
          </a:p>
        </p:txBody>
      </p:sp>
      <p:pic>
        <p:nvPicPr>
          <p:cNvPr id="5" name="Picture 4"/>
          <p:cNvPicPr>
            <a:picLocks noChangeAspect="1"/>
          </p:cNvPicPr>
          <p:nvPr/>
        </p:nvPicPr>
        <p:blipFill>
          <a:blip r:embed="rId2"/>
          <a:stretch>
            <a:fillRect/>
          </a:stretch>
        </p:blipFill>
        <p:spPr>
          <a:xfrm>
            <a:off x="1397272" y="2124783"/>
            <a:ext cx="5289278" cy="1894767"/>
          </a:xfrm>
          <a:prstGeom prst="rect">
            <a:avLst/>
          </a:prstGeom>
        </p:spPr>
      </p:pic>
    </p:spTree>
    <p:extLst>
      <p:ext uri="{BB962C8B-B14F-4D97-AF65-F5344CB8AC3E}">
        <p14:creationId xmlns:p14="http://schemas.microsoft.com/office/powerpoint/2010/main" val="2807075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OTHER FACTORS</a:t>
            </a:r>
          </a:p>
        </p:txBody>
      </p:sp>
      <p:sp>
        <p:nvSpPr>
          <p:cNvPr id="3" name="Content Placeholder 2"/>
          <p:cNvSpPr>
            <a:spLocks noGrp="1"/>
          </p:cNvSpPr>
          <p:nvPr>
            <p:ph idx="1"/>
          </p:nvPr>
        </p:nvSpPr>
        <p:spPr>
          <a:xfrm>
            <a:off x="457200" y="1828800"/>
            <a:ext cx="7867650" cy="4800600"/>
          </a:xfrm>
        </p:spPr>
        <p:txBody>
          <a:bodyPr>
            <a:normAutofit/>
          </a:bodyPr>
          <a:lstStyle/>
          <a:p>
            <a:pPr lvl="0">
              <a:buNone/>
            </a:pPr>
            <a:r>
              <a:rPr lang="en-US" dirty="0"/>
              <a:t>R</a:t>
            </a:r>
            <a:r>
              <a:rPr lang="en-US" sz="2400" dirty="0"/>
              <a:t>ainfall, temperature, organic activity plus….</a:t>
            </a:r>
          </a:p>
          <a:p>
            <a:pPr lvl="0"/>
            <a:r>
              <a:rPr lang="en-US" sz="2400" b="1" dirty="0">
                <a:solidFill>
                  <a:srgbClr val="FF0000"/>
                </a:solidFill>
              </a:rPr>
              <a:t>Topography and Elevation – Gravity</a:t>
            </a:r>
          </a:p>
          <a:p>
            <a:pPr lvl="1"/>
            <a:r>
              <a:rPr lang="en-US" sz="2400" dirty="0"/>
              <a:t>Land – slope affects water movement – pulled downhill by gravity.</a:t>
            </a:r>
          </a:p>
          <a:p>
            <a:pPr lvl="1"/>
            <a:r>
              <a:rPr lang="en-US" sz="2400" dirty="0"/>
              <a:t>Weathered rock fragments on steep slopes are pulled</a:t>
            </a:r>
            <a:r>
              <a:rPr lang="en-US" sz="2400" b="1" dirty="0">
                <a:solidFill>
                  <a:srgbClr val="FF0000"/>
                </a:solidFill>
              </a:rPr>
              <a:t> </a:t>
            </a:r>
            <a:r>
              <a:rPr lang="en-US" sz="2400" dirty="0"/>
              <a:t>downhill by gravity and washed out by rain.</a:t>
            </a:r>
          </a:p>
          <a:p>
            <a:pPr lvl="0"/>
            <a:endParaRPr lang="en-US" dirty="0"/>
          </a:p>
          <a:p>
            <a:endParaRPr lang="en-US" dirty="0"/>
          </a:p>
        </p:txBody>
      </p:sp>
      <p:pic>
        <p:nvPicPr>
          <p:cNvPr id="4" name="Picture 3"/>
          <p:cNvPicPr>
            <a:picLocks noChangeAspect="1"/>
          </p:cNvPicPr>
          <p:nvPr/>
        </p:nvPicPr>
        <p:blipFill>
          <a:blip r:embed="rId2"/>
          <a:stretch>
            <a:fillRect/>
          </a:stretch>
        </p:blipFill>
        <p:spPr>
          <a:xfrm>
            <a:off x="1847850" y="4727575"/>
            <a:ext cx="3860800" cy="2032000"/>
          </a:xfrm>
          <a:prstGeom prst="rect">
            <a:avLst/>
          </a:prstGeom>
        </p:spPr>
      </p:pic>
    </p:spTree>
    <p:extLst>
      <p:ext uri="{BB962C8B-B14F-4D97-AF65-F5344CB8AC3E}">
        <p14:creationId xmlns:p14="http://schemas.microsoft.com/office/powerpoint/2010/main" val="31526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OTHER FACTORS</a:t>
            </a:r>
          </a:p>
        </p:txBody>
      </p:sp>
      <p:sp>
        <p:nvSpPr>
          <p:cNvPr id="3" name="Content Placeholder 2"/>
          <p:cNvSpPr>
            <a:spLocks noGrp="1"/>
          </p:cNvSpPr>
          <p:nvPr>
            <p:ph idx="1"/>
          </p:nvPr>
        </p:nvSpPr>
        <p:spPr>
          <a:xfrm>
            <a:off x="457200" y="1600200"/>
            <a:ext cx="7372350" cy="4800600"/>
          </a:xfrm>
        </p:spPr>
        <p:txBody>
          <a:bodyPr>
            <a:normAutofit/>
          </a:bodyPr>
          <a:lstStyle/>
          <a:p>
            <a:pPr lvl="0"/>
            <a:r>
              <a:rPr lang="en-US" sz="2800" b="1" dirty="0">
                <a:solidFill>
                  <a:srgbClr val="FF0000"/>
                </a:solidFill>
              </a:rPr>
              <a:t>Human Activity</a:t>
            </a:r>
          </a:p>
          <a:p>
            <a:pPr lvl="1"/>
            <a:r>
              <a:rPr lang="en-US" sz="2800" dirty="0"/>
              <a:t>Mining, constructions, anything that clears surface </a:t>
            </a:r>
          </a:p>
          <a:p>
            <a:pPr lvl="0"/>
            <a:r>
              <a:rPr lang="en-US" sz="2800" b="1" dirty="0">
                <a:solidFill>
                  <a:srgbClr val="FF0000"/>
                </a:solidFill>
              </a:rPr>
              <a:t>Plant and Animal Activity</a:t>
            </a:r>
          </a:p>
          <a:p>
            <a:pPr lvl="1"/>
            <a:r>
              <a:rPr lang="en-US" sz="2800" dirty="0"/>
              <a:t>Digging, biological wastes</a:t>
            </a:r>
          </a:p>
          <a:p>
            <a:pPr lvl="0"/>
            <a:endParaRPr lang="en-US" dirty="0"/>
          </a:p>
          <a:p>
            <a:endParaRPr lang="en-US" dirty="0"/>
          </a:p>
        </p:txBody>
      </p:sp>
      <p:pic>
        <p:nvPicPr>
          <p:cNvPr id="5" name="Picture 4"/>
          <p:cNvPicPr>
            <a:picLocks noChangeAspect="1"/>
          </p:cNvPicPr>
          <p:nvPr/>
        </p:nvPicPr>
        <p:blipFill>
          <a:blip r:embed="rId2"/>
          <a:stretch>
            <a:fillRect/>
          </a:stretch>
        </p:blipFill>
        <p:spPr>
          <a:xfrm>
            <a:off x="4722685" y="4348955"/>
            <a:ext cx="3497389" cy="2214563"/>
          </a:xfrm>
          <a:prstGeom prst="rect">
            <a:avLst/>
          </a:prstGeom>
        </p:spPr>
      </p:pic>
      <p:pic>
        <p:nvPicPr>
          <p:cNvPr id="6" name="Picture 5"/>
          <p:cNvPicPr>
            <a:picLocks noChangeAspect="1"/>
          </p:cNvPicPr>
          <p:nvPr/>
        </p:nvPicPr>
        <p:blipFill>
          <a:blip r:embed="rId3"/>
          <a:stretch>
            <a:fillRect/>
          </a:stretch>
        </p:blipFill>
        <p:spPr>
          <a:xfrm>
            <a:off x="1037074" y="4348955"/>
            <a:ext cx="3503176" cy="2214563"/>
          </a:xfrm>
          <a:prstGeom prst="rect">
            <a:avLst/>
          </a:prstGeom>
        </p:spPr>
      </p:pic>
    </p:spTree>
    <p:extLst>
      <p:ext uri="{BB962C8B-B14F-4D97-AF65-F5344CB8AC3E}">
        <p14:creationId xmlns:p14="http://schemas.microsoft.com/office/powerpoint/2010/main" val="428970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WEATHERING RATE</a:t>
            </a:r>
          </a:p>
        </p:txBody>
      </p:sp>
      <p:pic>
        <p:nvPicPr>
          <p:cNvPr id="5" name="Picture 4"/>
          <p:cNvPicPr>
            <a:picLocks noChangeAspect="1"/>
          </p:cNvPicPr>
          <p:nvPr/>
        </p:nvPicPr>
        <p:blipFill>
          <a:blip r:embed="rId2"/>
          <a:stretch>
            <a:fillRect/>
          </a:stretch>
        </p:blipFill>
        <p:spPr>
          <a:xfrm>
            <a:off x="582436" y="1628775"/>
            <a:ext cx="7828139" cy="4667250"/>
          </a:xfrm>
          <a:prstGeom prst="rect">
            <a:avLst/>
          </a:prstGeom>
        </p:spPr>
      </p:pic>
    </p:spTree>
    <p:extLst>
      <p:ext uri="{BB962C8B-B14F-4D97-AF65-F5344CB8AC3E}">
        <p14:creationId xmlns:p14="http://schemas.microsoft.com/office/powerpoint/2010/main" val="4221806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REVIEW</a:t>
            </a:r>
          </a:p>
        </p:txBody>
      </p:sp>
      <p:sp>
        <p:nvSpPr>
          <p:cNvPr id="3" name="Content Placeholder 2"/>
          <p:cNvSpPr>
            <a:spLocks noGrp="1"/>
          </p:cNvSpPr>
          <p:nvPr>
            <p:ph idx="1"/>
          </p:nvPr>
        </p:nvSpPr>
        <p:spPr>
          <a:xfrm>
            <a:off x="457200" y="1792081"/>
            <a:ext cx="3004856" cy="4608718"/>
          </a:xfrm>
        </p:spPr>
        <p:txBody>
          <a:bodyPr/>
          <a:lstStyle/>
          <a:p>
            <a:pPr marL="114300" indent="0">
              <a:buNone/>
            </a:pPr>
            <a:r>
              <a:rPr lang="en-US" dirty="0"/>
              <a:t>What type of climate will have least amount of weathering?</a:t>
            </a:r>
          </a:p>
          <a:p>
            <a:pPr marL="571500" indent="-457200">
              <a:buAutoNum type="alphaUcPeriod"/>
            </a:pPr>
            <a:r>
              <a:rPr lang="en-US" dirty="0"/>
              <a:t>Hot and wet</a:t>
            </a:r>
          </a:p>
          <a:p>
            <a:pPr marL="571500" indent="-457200">
              <a:buAutoNum type="alphaUcPeriod"/>
            </a:pPr>
            <a:r>
              <a:rPr lang="en-US" dirty="0"/>
              <a:t>Cold and wet</a:t>
            </a:r>
          </a:p>
          <a:p>
            <a:pPr marL="571500" indent="-457200">
              <a:buAutoNum type="alphaUcPeriod"/>
            </a:pPr>
            <a:r>
              <a:rPr lang="en-US" dirty="0"/>
              <a:t>Hot and dry</a:t>
            </a:r>
          </a:p>
          <a:p>
            <a:pPr marL="571500" indent="-457200">
              <a:buAutoNum type="alphaUcPeriod"/>
            </a:pPr>
            <a:r>
              <a:rPr lang="en-US" dirty="0"/>
              <a:t>Cold and dry</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462056" y="1601581"/>
            <a:ext cx="5433783" cy="4034685"/>
          </a:xfrm>
          <a:prstGeom prst="rect">
            <a:avLst/>
          </a:prstGeom>
          <a:noFill/>
          <a:ln>
            <a:noFill/>
          </a:ln>
        </p:spPr>
      </p:pic>
      <p:sp>
        <p:nvSpPr>
          <p:cNvPr id="6" name="Rectangle 5"/>
          <p:cNvSpPr/>
          <p:nvPr/>
        </p:nvSpPr>
        <p:spPr>
          <a:xfrm>
            <a:off x="561975" y="4086225"/>
            <a:ext cx="2152650" cy="4191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506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LAB</a:t>
            </a:r>
          </a:p>
        </p:txBody>
      </p:sp>
      <p:sp>
        <p:nvSpPr>
          <p:cNvPr id="3" name="Content Placeholder 2"/>
          <p:cNvSpPr>
            <a:spLocks noGrp="1"/>
          </p:cNvSpPr>
          <p:nvPr>
            <p:ph idx="1"/>
          </p:nvPr>
        </p:nvSpPr>
        <p:spPr>
          <a:xfrm>
            <a:off x="457200" y="1600200"/>
            <a:ext cx="7867650" cy="4800600"/>
          </a:xfrm>
        </p:spPr>
        <p:txBody>
          <a:bodyPr>
            <a:normAutofit/>
          </a:bodyPr>
          <a:lstStyle/>
          <a:p>
            <a:pPr marL="114300" indent="0">
              <a:buNone/>
            </a:pPr>
            <a:r>
              <a:rPr lang="en-US" sz="2400" b="1" dirty="0"/>
              <a:t>Surface area </a:t>
            </a:r>
            <a:r>
              <a:rPr lang="en-US" sz="2400" dirty="0"/>
              <a:t>is the measure of how much exposed area an object has.  When physical weathering breaks down rock, a larger surface area of the rock is exposed, and the more weathering (physical and chemical) can occur.  In this lab you will model the chemical weathering process and observe how the rate of weathering changes when surface area is increased.</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999417" y="4425559"/>
            <a:ext cx="2361990" cy="2070491"/>
          </a:xfrm>
          <a:prstGeom prst="rect">
            <a:avLst/>
          </a:prstGeom>
          <a:noFill/>
          <a:ln>
            <a:noFill/>
          </a:ln>
        </p:spPr>
      </p:pic>
    </p:spTree>
    <p:extLst>
      <p:ext uri="{BB962C8B-B14F-4D97-AF65-F5344CB8AC3E}">
        <p14:creationId xmlns:p14="http://schemas.microsoft.com/office/powerpoint/2010/main" val="4024133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LAB</a:t>
            </a:r>
          </a:p>
        </p:txBody>
      </p:sp>
      <p:sp>
        <p:nvSpPr>
          <p:cNvPr id="3" name="Content Placeholder 2"/>
          <p:cNvSpPr>
            <a:spLocks noGrp="1"/>
          </p:cNvSpPr>
          <p:nvPr>
            <p:ph idx="1"/>
          </p:nvPr>
        </p:nvSpPr>
        <p:spPr>
          <a:xfrm>
            <a:off x="457200" y="1600200"/>
            <a:ext cx="5955023" cy="4800600"/>
          </a:xfrm>
        </p:spPr>
        <p:txBody>
          <a:bodyPr>
            <a:normAutofit/>
          </a:bodyPr>
          <a:lstStyle/>
          <a:p>
            <a:pPr marL="114300" indent="0">
              <a:buNone/>
            </a:pPr>
            <a:r>
              <a:rPr lang="en-US" dirty="0"/>
              <a:t>Determine how surface area (exposure) affects the rate at which materials weather</a:t>
            </a:r>
          </a:p>
          <a:p>
            <a:r>
              <a:rPr lang="en-US" dirty="0"/>
              <a:t>Compare rates of “weathering”:</a:t>
            </a:r>
          </a:p>
          <a:p>
            <a:pPr lvl="1"/>
            <a:r>
              <a:rPr lang="en-US" dirty="0"/>
              <a:t>Whole tablet</a:t>
            </a:r>
          </a:p>
          <a:p>
            <a:pPr lvl="1"/>
            <a:r>
              <a:rPr lang="en-US" dirty="0"/>
              <a:t>Broken tablet</a:t>
            </a:r>
          </a:p>
          <a:p>
            <a:r>
              <a:rPr lang="en-US" dirty="0"/>
              <a:t>How does surface area affect the rate of weathering?</a:t>
            </a:r>
          </a:p>
          <a:p>
            <a:r>
              <a:rPr lang="en-US" dirty="0"/>
              <a:t>What are some of the physical processes that can increase surface area?</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809167" y="2622843"/>
            <a:ext cx="2361990" cy="2070491"/>
          </a:xfrm>
          <a:prstGeom prst="rect">
            <a:avLst/>
          </a:prstGeom>
          <a:noFill/>
          <a:ln>
            <a:noFill/>
          </a:ln>
        </p:spPr>
      </p:pic>
    </p:spTree>
    <p:extLst>
      <p:ext uri="{BB962C8B-B14F-4D97-AF65-F5344CB8AC3E}">
        <p14:creationId xmlns:p14="http://schemas.microsoft.com/office/powerpoint/2010/main" val="4024425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LAB</a:t>
            </a:r>
          </a:p>
        </p:txBody>
      </p:sp>
      <p:sp>
        <p:nvSpPr>
          <p:cNvPr id="3" name="Content Placeholder 2"/>
          <p:cNvSpPr>
            <a:spLocks noGrp="1"/>
          </p:cNvSpPr>
          <p:nvPr>
            <p:ph idx="1"/>
          </p:nvPr>
        </p:nvSpPr>
        <p:spPr>
          <a:xfrm>
            <a:off x="457200" y="1600200"/>
            <a:ext cx="5955023" cy="4800600"/>
          </a:xfrm>
        </p:spPr>
        <p:txBody>
          <a:bodyPr>
            <a:normAutofit/>
          </a:bodyPr>
          <a:lstStyle/>
          <a:p>
            <a:pPr marL="114300" indent="0">
              <a:buNone/>
            </a:pPr>
            <a:r>
              <a:rPr lang="en-US" sz="2400" dirty="0"/>
              <a:t>Materials:</a:t>
            </a:r>
          </a:p>
          <a:p>
            <a:pPr lvl="2"/>
            <a:r>
              <a:rPr lang="en-US" sz="2400" dirty="0"/>
              <a:t>Graduated cylinder</a:t>
            </a:r>
          </a:p>
          <a:p>
            <a:pPr lvl="2"/>
            <a:r>
              <a:rPr lang="en-US" sz="2400" dirty="0"/>
              <a:t>Cup</a:t>
            </a:r>
          </a:p>
          <a:p>
            <a:pPr lvl="2"/>
            <a:r>
              <a:rPr lang="en-US" sz="2400" dirty="0"/>
              <a:t>2 Alka-Seltzer tablets</a:t>
            </a:r>
          </a:p>
          <a:p>
            <a:pPr lvl="2"/>
            <a:r>
              <a:rPr lang="en-US" sz="2400" dirty="0"/>
              <a:t>Room temperature water</a:t>
            </a:r>
          </a:p>
          <a:p>
            <a:pPr lvl="2"/>
            <a:r>
              <a:rPr lang="en-US" sz="2400" dirty="0"/>
              <a:t>Index card</a:t>
            </a:r>
          </a:p>
          <a:p>
            <a:pPr lvl="2"/>
            <a:r>
              <a:rPr lang="en-US" sz="2400" dirty="0"/>
              <a:t>Timer</a:t>
            </a:r>
          </a:p>
          <a:p>
            <a:pPr marL="114300" indent="0">
              <a:buNone/>
            </a:pPr>
            <a:endParaRPr lang="en-US" dirty="0"/>
          </a:p>
        </p:txBody>
      </p:sp>
    </p:spTree>
    <p:extLst>
      <p:ext uri="{BB962C8B-B14F-4D97-AF65-F5344CB8AC3E}">
        <p14:creationId xmlns:p14="http://schemas.microsoft.com/office/powerpoint/2010/main" val="1044259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LAB</a:t>
            </a:r>
          </a:p>
        </p:txBody>
      </p:sp>
      <p:sp>
        <p:nvSpPr>
          <p:cNvPr id="3" name="Content Placeholder 2"/>
          <p:cNvSpPr>
            <a:spLocks noGrp="1"/>
          </p:cNvSpPr>
          <p:nvPr>
            <p:ph idx="1"/>
          </p:nvPr>
        </p:nvSpPr>
        <p:spPr>
          <a:xfrm>
            <a:off x="457200" y="1600200"/>
            <a:ext cx="7820025" cy="4800600"/>
          </a:xfrm>
        </p:spPr>
        <p:txBody>
          <a:bodyPr>
            <a:normAutofit fontScale="92500" lnSpcReduction="10000"/>
          </a:bodyPr>
          <a:lstStyle/>
          <a:p>
            <a:pPr marL="114300" indent="0">
              <a:buNone/>
            </a:pPr>
            <a:r>
              <a:rPr lang="en-US" b="1" dirty="0"/>
              <a:t>Procedures:</a:t>
            </a:r>
            <a:endParaRPr lang="en-US" dirty="0"/>
          </a:p>
          <a:p>
            <a:pPr marL="400050" indent="-285750">
              <a:buAutoNum type="arabicPeriod"/>
            </a:pPr>
            <a:r>
              <a:rPr lang="en-US" dirty="0"/>
              <a:t>Pour 50 mL of water into your cup.</a:t>
            </a:r>
          </a:p>
          <a:p>
            <a:pPr marL="400050" indent="-285750">
              <a:buAutoNum type="arabicPeriod"/>
            </a:pPr>
            <a:r>
              <a:rPr lang="en-US" dirty="0"/>
              <a:t>Get your timer ready.  You will need to record the time it takes for each Alka-Seltzer tablet to completely dissolve.</a:t>
            </a:r>
          </a:p>
          <a:p>
            <a:pPr marL="400050" indent="-285750">
              <a:buAutoNum type="arabicPeriod"/>
            </a:pPr>
            <a:r>
              <a:rPr lang="en-US" dirty="0"/>
              <a:t>Place the first tablet in the water.  Measure the time it takes to COMPLETELY react.  You will know it has completely reacted because there will be no more bubbling.  Record the time in the data table.</a:t>
            </a:r>
          </a:p>
          <a:p>
            <a:pPr marL="400050" indent="-285750">
              <a:buAutoNum type="arabicPeriod"/>
            </a:pPr>
            <a:r>
              <a:rPr lang="en-US" dirty="0"/>
              <a:t>Empty the cup, rinse it and refill with 50 mL of water.</a:t>
            </a:r>
          </a:p>
          <a:p>
            <a:pPr marL="400050" indent="-285750">
              <a:buAutoNum type="arabicPeriod"/>
            </a:pPr>
            <a:r>
              <a:rPr lang="en-US" dirty="0"/>
              <a:t>Break up the second tablet on the index card. </a:t>
            </a:r>
          </a:p>
          <a:p>
            <a:pPr marL="400050" indent="-285750">
              <a:buAutoNum type="arabicPeriod"/>
            </a:pPr>
            <a:r>
              <a:rPr lang="en-US" dirty="0"/>
              <a:t>Pour the broken tablet into the cup.  Measure the time it takes to COMPLETELY react.  Record the time in the data table.</a:t>
            </a:r>
          </a:p>
          <a:p>
            <a:pPr marL="400050" indent="-285750">
              <a:buAutoNum type="arabicPeriod"/>
            </a:pPr>
            <a:r>
              <a:rPr lang="en-US" dirty="0"/>
              <a:t>Obtain data from two other teams.</a:t>
            </a:r>
          </a:p>
          <a:p>
            <a:pPr marL="400050" indent="-285750">
              <a:buAutoNum type="arabicPeriod"/>
            </a:pPr>
            <a:r>
              <a:rPr lang="en-US" dirty="0"/>
              <a:t>Average the results to find out the average time for the broken and whole tablets to dissolve.</a:t>
            </a:r>
          </a:p>
          <a:p>
            <a:endParaRPr lang="en-US" dirty="0"/>
          </a:p>
        </p:txBody>
      </p:sp>
    </p:spTree>
    <p:extLst>
      <p:ext uri="{BB962C8B-B14F-4D97-AF65-F5344CB8AC3E}">
        <p14:creationId xmlns:p14="http://schemas.microsoft.com/office/powerpoint/2010/main" val="1941421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LAB</a:t>
            </a:r>
          </a:p>
        </p:txBody>
      </p:sp>
      <p:pic>
        <p:nvPicPr>
          <p:cNvPr id="4" name="Picture 3"/>
          <p:cNvPicPr>
            <a:picLocks noChangeAspect="1"/>
          </p:cNvPicPr>
          <p:nvPr/>
        </p:nvPicPr>
        <p:blipFill>
          <a:blip r:embed="rId2"/>
          <a:stretch>
            <a:fillRect/>
          </a:stretch>
        </p:blipFill>
        <p:spPr>
          <a:xfrm>
            <a:off x="296927" y="2386012"/>
            <a:ext cx="8461311" cy="2890838"/>
          </a:xfrm>
          <a:prstGeom prst="rect">
            <a:avLst/>
          </a:prstGeom>
        </p:spPr>
      </p:pic>
    </p:spTree>
    <p:extLst>
      <p:ext uri="{BB962C8B-B14F-4D97-AF65-F5344CB8AC3E}">
        <p14:creationId xmlns:p14="http://schemas.microsoft.com/office/powerpoint/2010/main" val="647141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LAB</a:t>
            </a:r>
          </a:p>
        </p:txBody>
      </p:sp>
      <p:sp>
        <p:nvSpPr>
          <p:cNvPr id="3" name="Content Placeholder 2"/>
          <p:cNvSpPr>
            <a:spLocks noGrp="1"/>
          </p:cNvSpPr>
          <p:nvPr>
            <p:ph idx="1"/>
          </p:nvPr>
        </p:nvSpPr>
        <p:spPr>
          <a:xfrm>
            <a:off x="457200" y="1600200"/>
            <a:ext cx="7820025" cy="4800600"/>
          </a:xfrm>
        </p:spPr>
        <p:txBody>
          <a:bodyPr>
            <a:normAutofit/>
          </a:bodyPr>
          <a:lstStyle/>
          <a:p>
            <a:pPr marL="114300" indent="0">
              <a:buNone/>
            </a:pPr>
            <a:r>
              <a:rPr lang="en-US" b="1" dirty="0"/>
              <a:t>Analysis:</a:t>
            </a:r>
            <a:endParaRPr lang="en-US" dirty="0"/>
          </a:p>
          <a:p>
            <a:pPr marL="571500" indent="-457200">
              <a:buAutoNum type="arabicPeriod"/>
            </a:pPr>
            <a:r>
              <a:rPr lang="en-US" dirty="0"/>
              <a:t>What differences in reaction rates did you observe between the two samples?</a:t>
            </a:r>
          </a:p>
          <a:p>
            <a:pPr marL="571500" indent="-457200">
              <a:buAutoNum type="arabicPeriod"/>
            </a:pPr>
            <a:r>
              <a:rPr lang="en-US" dirty="0"/>
              <a:t>How did your data compare to the two other groups’ data?</a:t>
            </a:r>
          </a:p>
          <a:p>
            <a:pPr marL="571500" indent="-457200">
              <a:buAutoNum type="arabicPeriod"/>
            </a:pPr>
            <a:r>
              <a:rPr lang="en-US" dirty="0"/>
              <a:t>Which tablet had the greatest surface area exposed to the water, the unbroken one or the broken up one?</a:t>
            </a:r>
          </a:p>
          <a:p>
            <a:pPr marL="571500" indent="-457200">
              <a:buAutoNum type="arabicPeriod"/>
            </a:pPr>
            <a:r>
              <a:rPr lang="en-US" dirty="0"/>
              <a:t>What type of weathering did breaking up the tablet represent, mechanical or chemical? Explain!</a:t>
            </a:r>
          </a:p>
          <a:p>
            <a:pPr marL="571500" indent="-457200">
              <a:buAutoNum type="arabicPeriod"/>
            </a:pPr>
            <a:r>
              <a:rPr lang="en-US" dirty="0"/>
              <a:t>What type of weathering did the tablet in the water represent, mechanical or chemical? Explain! </a:t>
            </a:r>
          </a:p>
          <a:p>
            <a:pPr marL="571500" indent="-457200">
              <a:buAutoNum type="arabicPeriod"/>
            </a:pPr>
            <a:r>
              <a:rPr lang="en-US" dirty="0"/>
              <a:t>What is the relationship between surface area and reaction time?</a:t>
            </a:r>
          </a:p>
          <a:p>
            <a:pPr marL="114300" indent="0">
              <a:buNone/>
            </a:pPr>
            <a:endParaRPr lang="en-US" dirty="0"/>
          </a:p>
        </p:txBody>
      </p:sp>
    </p:spTree>
    <p:extLst>
      <p:ext uri="{BB962C8B-B14F-4D97-AF65-F5344CB8AC3E}">
        <p14:creationId xmlns:p14="http://schemas.microsoft.com/office/powerpoint/2010/main" val="3314515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LAB</a:t>
            </a:r>
          </a:p>
        </p:txBody>
      </p:sp>
      <p:pic>
        <p:nvPicPr>
          <p:cNvPr id="5" name="Picture 4"/>
          <p:cNvPicPr>
            <a:picLocks noChangeAspect="1"/>
          </p:cNvPicPr>
          <p:nvPr/>
        </p:nvPicPr>
        <p:blipFill>
          <a:blip r:embed="rId2"/>
          <a:stretch>
            <a:fillRect/>
          </a:stretch>
        </p:blipFill>
        <p:spPr>
          <a:xfrm>
            <a:off x="792342" y="1709737"/>
            <a:ext cx="7218183" cy="4110038"/>
          </a:xfrm>
          <a:prstGeom prst="rect">
            <a:avLst/>
          </a:prstGeom>
        </p:spPr>
      </p:pic>
    </p:spTree>
    <p:extLst>
      <p:ext uri="{BB962C8B-B14F-4D97-AF65-F5344CB8AC3E}">
        <p14:creationId xmlns:p14="http://schemas.microsoft.com/office/powerpoint/2010/main" val="1577155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349361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378</TotalTime>
  <Words>761</Words>
  <Application>Microsoft Office PowerPoint</Application>
  <PresentationFormat>On-screen Show (4:3)</PresentationFormat>
  <Paragraphs>94</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Cambria</vt:lpstr>
      <vt:lpstr>Adjacency</vt:lpstr>
      <vt:lpstr>DO NOW</vt:lpstr>
      <vt:lpstr>REVIEW #21</vt:lpstr>
      <vt:lpstr>REVIEW #21</vt:lpstr>
      <vt:lpstr>REVIEW #21</vt:lpstr>
      <vt:lpstr>REVIEW</vt:lpstr>
      <vt:lpstr>Rates of Weathering</vt:lpstr>
      <vt:lpstr>Major Factors Affecting Weathering</vt:lpstr>
      <vt:lpstr>FACTOR:  ROCK COMPOSITION</vt:lpstr>
      <vt:lpstr>FACTOR:  ROCK COMPOSITION</vt:lpstr>
      <vt:lpstr>FACTOR: CLIMATE</vt:lpstr>
      <vt:lpstr>FACTOR: EXPOSURE</vt:lpstr>
      <vt:lpstr>FACTOR: EXPOSURE</vt:lpstr>
      <vt:lpstr>OTHER FACTORS</vt:lpstr>
      <vt:lpstr>OTHER FACTORS</vt:lpstr>
      <vt:lpstr>WEATHERING RATE</vt:lpstr>
      <vt:lpstr>REVIEW</vt:lpstr>
      <vt:lpstr>LAB</vt:lpstr>
      <vt:lpstr>LAB</vt:lpstr>
      <vt:lpstr>LAB</vt:lpstr>
      <vt:lpstr>LAB</vt:lpstr>
      <vt:lpstr>LAB</vt:lpstr>
      <vt:lpstr>LAB</vt:lpstr>
      <vt:lpstr>LAB</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Back….</dc:title>
  <dc:creator>Donna Governor</dc:creator>
  <cp:lastModifiedBy>Nancy</cp:lastModifiedBy>
  <cp:revision>25</cp:revision>
  <dcterms:created xsi:type="dcterms:W3CDTF">2014-01-06T02:08:48Z</dcterms:created>
  <dcterms:modified xsi:type="dcterms:W3CDTF">2016-10-25T01:32:58Z</dcterms:modified>
</cp:coreProperties>
</file>