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7" r:id="rId2"/>
    <p:sldId id="273" r:id="rId3"/>
    <p:sldId id="256" r:id="rId4"/>
    <p:sldId id="275" r:id="rId5"/>
    <p:sldId id="263" r:id="rId6"/>
    <p:sldId id="262" r:id="rId7"/>
    <p:sldId id="265" r:id="rId8"/>
    <p:sldId id="278" r:id="rId9"/>
    <p:sldId id="266" r:id="rId10"/>
    <p:sldId id="279" r:id="rId11"/>
    <p:sldId id="280" r:id="rId12"/>
    <p:sldId id="267" r:id="rId13"/>
    <p:sldId id="274" r:id="rId14"/>
    <p:sldId id="281" r:id="rId15"/>
    <p:sldId id="268" r:id="rId16"/>
    <p:sldId id="282" r:id="rId17"/>
    <p:sldId id="276" r:id="rId18"/>
    <p:sldId id="283" r:id="rId19"/>
    <p:sldId id="270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 snapToGrid="0" snapToObjects="1"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notes and Review #30.</a:t>
            </a:r>
          </a:p>
          <a:p>
            <a:r>
              <a:rPr lang="en-US" sz="2800" dirty="0"/>
              <a:t>Have your turned your lab in?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4233732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86022" y="2890157"/>
            <a:ext cx="3600778" cy="32360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In wind erosion, why are smaller particles carried higher and further than larger ones? How do you think particles are carried in water?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" y="2683266"/>
            <a:ext cx="393382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86022" y="5299364"/>
            <a:ext cx="3413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Smaller particles are lighter so they are easily lifted into the air.</a:t>
            </a:r>
          </a:p>
        </p:txBody>
      </p:sp>
    </p:spTree>
    <p:extLst>
      <p:ext uri="{BB962C8B-B14F-4D97-AF65-F5344CB8AC3E}">
        <p14:creationId xmlns:p14="http://schemas.microsoft.com/office/powerpoint/2010/main" val="420224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829" y="1081621"/>
            <a:ext cx="5943600" cy="1780108"/>
          </a:xfrm>
        </p:spPr>
        <p:txBody>
          <a:bodyPr>
            <a:noAutofit/>
          </a:bodyPr>
          <a:lstStyle/>
          <a:p>
            <a:br>
              <a:rPr lang="en-US" sz="4800" b="1" dirty="0"/>
            </a:br>
            <a:r>
              <a:rPr lang="en-US" sz="4800" b="1" dirty="0"/>
              <a:t>STREAM EROSION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5815" y="3443185"/>
            <a:ext cx="4751614" cy="191407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SES3. Students will explore the actions of water, wind, ice, and gravity that create landforms and systems of landforms (landscapes). </a:t>
            </a:r>
          </a:p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e. Explain the processes that transport and deposit material in terrestrial and marine sedimentary basins, which result, over time, in sedimentary rock. </a:t>
            </a:r>
          </a:p>
        </p:txBody>
      </p:sp>
      <p:pic>
        <p:nvPicPr>
          <p:cNvPr id="11266" name="Picture 2" descr="http://www.cms.fu-berlin.de/geo/fb/e-learning/geolearning/en/mountain_building/weathering/media/Valley_ero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963" y="710146"/>
            <a:ext cx="2305866" cy="59079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7199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709"/>
            <a:ext cx="8229600" cy="1252728"/>
          </a:xfrm>
        </p:spPr>
        <p:txBody>
          <a:bodyPr>
            <a:noAutofit/>
          </a:bodyPr>
          <a:lstStyle/>
          <a:p>
            <a:r>
              <a:rPr lang="en-US" sz="4800" b="1" dirty="0"/>
              <a:t>MOVING WATER TRANSPORTS SEDIMENT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302329"/>
            <a:ext cx="4041647" cy="42663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dirty="0">
                <a:solidFill>
                  <a:srgbClr val="FF0000"/>
                </a:solidFill>
              </a:rPr>
              <a:t>Erosion</a:t>
            </a:r>
            <a:r>
              <a:rPr lang="en-US" b="1" i="1" dirty="0">
                <a:solidFill>
                  <a:srgbClr val="0A0A0A"/>
                </a:solidFill>
              </a:rPr>
              <a:t> </a:t>
            </a:r>
            <a:r>
              <a:rPr lang="en-US" dirty="0">
                <a:solidFill>
                  <a:srgbClr val="0A0A0A"/>
                </a:solidFill>
              </a:rPr>
              <a:t>is the process by which weathered materials are carried away.</a:t>
            </a:r>
          </a:p>
          <a:p>
            <a:pPr>
              <a:buNone/>
            </a:pPr>
            <a:r>
              <a:rPr lang="en-US" dirty="0">
                <a:solidFill>
                  <a:srgbClr val="0A0A0A"/>
                </a:solidFill>
              </a:rPr>
              <a:t>Moving water </a:t>
            </a:r>
            <a:r>
              <a:rPr lang="en-US" b="1" dirty="0">
                <a:solidFill>
                  <a:srgbClr val="FF0000"/>
                </a:solidFill>
              </a:rPr>
              <a:t>picks up </a:t>
            </a:r>
            <a:r>
              <a:rPr lang="en-US" dirty="0">
                <a:solidFill>
                  <a:srgbClr val="0A0A0A"/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transports</a:t>
            </a:r>
            <a:r>
              <a:rPr lang="en-US" dirty="0">
                <a:solidFill>
                  <a:srgbClr val="0A0A0A"/>
                </a:solidFill>
              </a:rPr>
              <a:t> sediment.</a:t>
            </a:r>
          </a:p>
          <a:p>
            <a:pPr>
              <a:buNone/>
            </a:pPr>
            <a:r>
              <a:rPr lang="en-US" dirty="0">
                <a:solidFill>
                  <a:srgbClr val="0A0A0A"/>
                </a:solidFill>
              </a:rPr>
              <a:t>Over time a large amount of material can be moved </a:t>
            </a:r>
            <a:r>
              <a:rPr lang="en-US" b="1" dirty="0">
                <a:solidFill>
                  <a:srgbClr val="FF0000"/>
                </a:solidFill>
              </a:rPr>
              <a:t>creating new landforms.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6626" name="Picture 2" descr="http://www.aegweb.org/images/students/grandcanyon.jpg?sfvrsn=0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889989"/>
            <a:ext cx="3822700" cy="302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800" b="1" dirty="0"/>
              <a:t>PARTS OF A RIVER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4001" y="2679192"/>
            <a:ext cx="4529666" cy="3447288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solidFill>
                  <a:srgbClr val="0A0A0A"/>
                </a:solidFill>
              </a:rPr>
              <a:t>Main stream and tributaries.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Divides</a:t>
            </a:r>
            <a:r>
              <a:rPr lang="en-US" sz="2400" dirty="0">
                <a:solidFill>
                  <a:srgbClr val="0A0A0A"/>
                </a:solidFill>
              </a:rPr>
              <a:t> separate watershed.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Channels</a:t>
            </a:r>
            <a:r>
              <a:rPr lang="en-US" sz="2400" dirty="0">
                <a:solidFill>
                  <a:srgbClr val="0A0A0A"/>
                </a:solidFill>
              </a:rPr>
              <a:t> -  narrow depressions that streams follow as they flow downhill.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Streambed</a:t>
            </a:r>
            <a:r>
              <a:rPr lang="en-US" sz="2400" dirty="0">
                <a:solidFill>
                  <a:srgbClr val="0A0A0A"/>
                </a:solidFill>
              </a:rPr>
              <a:t> – part of channel below the water level.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94300" y="2679192"/>
            <a:ext cx="34925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1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6700" y="370799"/>
            <a:ext cx="8229600" cy="1252728"/>
          </a:xfrm>
        </p:spPr>
        <p:txBody>
          <a:bodyPr>
            <a:normAutofit/>
          </a:bodyPr>
          <a:lstStyle/>
          <a:p>
            <a:r>
              <a:rPr lang="en-US" sz="5400" b="1" dirty="0"/>
              <a:t>WATERSHEDS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5069798"/>
            <a:ext cx="8229600" cy="1597701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A0A0A"/>
                </a:solidFill>
              </a:rPr>
              <a:t>A </a:t>
            </a:r>
            <a:r>
              <a:rPr lang="en-US" b="1" dirty="0">
                <a:solidFill>
                  <a:srgbClr val="FF0000"/>
                </a:solidFill>
              </a:rPr>
              <a:t>watershed</a:t>
            </a:r>
            <a:r>
              <a:rPr lang="en-US" dirty="0">
                <a:solidFill>
                  <a:srgbClr val="0A0A0A"/>
                </a:solidFill>
              </a:rPr>
              <a:t> is the </a:t>
            </a:r>
            <a:r>
              <a:rPr lang="en-US" dirty="0">
                <a:solidFill>
                  <a:schemeClr val="tx1"/>
                </a:solidFill>
              </a:rPr>
              <a:t>area of the land that is drained </a:t>
            </a:r>
            <a:r>
              <a:rPr lang="en-US" dirty="0">
                <a:solidFill>
                  <a:srgbClr val="0A0A0A"/>
                </a:solidFill>
              </a:rPr>
              <a:t>by a river system.</a:t>
            </a:r>
          </a:p>
          <a:p>
            <a:r>
              <a:rPr lang="en-US" b="1" dirty="0">
                <a:solidFill>
                  <a:srgbClr val="FF0000"/>
                </a:solidFill>
              </a:rPr>
              <a:t>Gravity</a:t>
            </a:r>
            <a:r>
              <a:rPr lang="en-US" dirty="0">
                <a:solidFill>
                  <a:srgbClr val="0A0A0A"/>
                </a:solidFill>
              </a:rPr>
              <a:t> is the force that causes water to move.</a:t>
            </a:r>
          </a:p>
          <a:p>
            <a:r>
              <a:rPr lang="en-US" dirty="0">
                <a:solidFill>
                  <a:srgbClr val="0A0A0A"/>
                </a:solidFill>
              </a:rPr>
              <a:t>Our watershed:  </a:t>
            </a:r>
            <a:r>
              <a:rPr lang="en-US" b="1" dirty="0">
                <a:solidFill>
                  <a:srgbClr val="FF0000"/>
                </a:solidFill>
              </a:rPr>
              <a:t>Upper Oconee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2943" y="1979467"/>
            <a:ext cx="3711389" cy="2793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387" y="1091907"/>
            <a:ext cx="23336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8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STREAMFLOW 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32832" y="1926168"/>
            <a:ext cx="4622441" cy="493183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Streamflow velocity </a:t>
            </a:r>
            <a:r>
              <a:rPr lang="en-US" sz="2800" dirty="0">
                <a:solidFill>
                  <a:srgbClr val="0A0A0A"/>
                </a:solidFill>
              </a:rPr>
              <a:t>= how fast water is moving. </a:t>
            </a:r>
          </a:p>
          <a:p>
            <a:r>
              <a:rPr lang="en-US" sz="2800" dirty="0">
                <a:solidFill>
                  <a:srgbClr val="0A0A0A"/>
                </a:solidFill>
              </a:rPr>
              <a:t>Sediment </a:t>
            </a:r>
            <a:r>
              <a:rPr lang="en-US" sz="2800" b="1" dirty="0">
                <a:solidFill>
                  <a:srgbClr val="FF0000"/>
                </a:solidFill>
              </a:rPr>
              <a:t>transport</a:t>
            </a:r>
            <a:r>
              <a:rPr lang="en-US" sz="2800" dirty="0">
                <a:solidFill>
                  <a:srgbClr val="0A0A0A"/>
                </a:solidFill>
              </a:rPr>
              <a:t> depends on </a:t>
            </a:r>
            <a:r>
              <a:rPr lang="en-US" sz="2800" b="1" dirty="0">
                <a:solidFill>
                  <a:srgbClr val="FF0000"/>
                </a:solidFill>
              </a:rPr>
              <a:t>velocity</a:t>
            </a:r>
            <a:r>
              <a:rPr lang="en-US" sz="2800" dirty="0">
                <a:solidFill>
                  <a:srgbClr val="0A0A0A"/>
                </a:solidFill>
              </a:rPr>
              <a:t> of the water in the stream.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Slower</a:t>
            </a:r>
            <a:r>
              <a:rPr lang="en-US" sz="2800" dirty="0">
                <a:solidFill>
                  <a:srgbClr val="0A0A0A"/>
                </a:solidFill>
              </a:rPr>
              <a:t> moving water:</a:t>
            </a:r>
          </a:p>
          <a:p>
            <a:pPr lvl="2"/>
            <a:r>
              <a:rPr lang="en-US" sz="2800" dirty="0">
                <a:solidFill>
                  <a:srgbClr val="0A0A0A"/>
                </a:solidFill>
              </a:rPr>
              <a:t>Holds </a:t>
            </a:r>
            <a:r>
              <a:rPr lang="en-US" sz="2800" b="1" dirty="0">
                <a:solidFill>
                  <a:srgbClr val="FF0000"/>
                </a:solidFill>
              </a:rPr>
              <a:t>less</a:t>
            </a:r>
            <a:r>
              <a:rPr lang="en-US" sz="2800" dirty="0">
                <a:solidFill>
                  <a:srgbClr val="0A0A0A"/>
                </a:solidFill>
              </a:rPr>
              <a:t> and smaller sediments.</a:t>
            </a:r>
          </a:p>
          <a:p>
            <a:endParaRPr lang="en-US" dirty="0"/>
          </a:p>
        </p:txBody>
      </p:sp>
      <p:pic>
        <p:nvPicPr>
          <p:cNvPr id="8194" name="Picture 2" descr="http://www.ecy.wa.gov/programs/wq/plants/management/joysmanual/images/5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6032" y="2211542"/>
            <a:ext cx="2965436" cy="39116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308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STREAMFLOW 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32832" y="1926168"/>
            <a:ext cx="4622441" cy="493183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Sediment transport depends on velocity </a:t>
            </a:r>
            <a:r>
              <a:rPr lang="en-US" sz="2800" dirty="0">
                <a:solidFill>
                  <a:srgbClr val="0A0A0A"/>
                </a:solidFill>
              </a:rPr>
              <a:t>of water in stream.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Faster</a:t>
            </a:r>
            <a:r>
              <a:rPr lang="en-US" sz="2800" dirty="0">
                <a:solidFill>
                  <a:srgbClr val="0A0A0A"/>
                </a:solidFill>
              </a:rPr>
              <a:t> moving water: </a:t>
            </a:r>
          </a:p>
          <a:p>
            <a:pPr lvl="2"/>
            <a:r>
              <a:rPr lang="en-US" sz="2800" dirty="0">
                <a:solidFill>
                  <a:srgbClr val="0A0A0A"/>
                </a:solidFill>
              </a:rPr>
              <a:t>Transports </a:t>
            </a:r>
            <a:r>
              <a:rPr lang="en-US" sz="2800" b="1" dirty="0">
                <a:solidFill>
                  <a:srgbClr val="FF0000"/>
                </a:solidFill>
              </a:rPr>
              <a:t>more</a:t>
            </a:r>
            <a:r>
              <a:rPr lang="en-US" sz="2800" dirty="0">
                <a:solidFill>
                  <a:srgbClr val="0A0A0A"/>
                </a:solidFill>
              </a:rPr>
              <a:t> and bigger sediments.</a:t>
            </a:r>
          </a:p>
          <a:p>
            <a:pPr lvl="2"/>
            <a:r>
              <a:rPr lang="en-US" sz="2800" dirty="0">
                <a:solidFill>
                  <a:srgbClr val="0A0A0A"/>
                </a:solidFill>
              </a:rPr>
              <a:t>Erodes the river channel </a:t>
            </a:r>
            <a:r>
              <a:rPr lang="en-US" sz="2800" b="1" dirty="0">
                <a:solidFill>
                  <a:srgbClr val="FF0000"/>
                </a:solidFill>
              </a:rPr>
              <a:t>more quickly </a:t>
            </a:r>
            <a:r>
              <a:rPr lang="en-US" sz="2800" dirty="0">
                <a:solidFill>
                  <a:srgbClr val="0A0A0A"/>
                </a:solidFill>
              </a:rPr>
              <a:t>than slower water. </a:t>
            </a:r>
          </a:p>
          <a:p>
            <a:endParaRPr lang="en-US" dirty="0"/>
          </a:p>
        </p:txBody>
      </p:sp>
      <p:pic>
        <p:nvPicPr>
          <p:cNvPr id="8194" name="Picture 2" descr="http://www.ecy.wa.gov/programs/wq/plants/management/joysmanual/images/5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6032" y="2211542"/>
            <a:ext cx="2965436" cy="39116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983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STREAM 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981325"/>
            <a:ext cx="3648419" cy="3432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Stream Load </a:t>
            </a:r>
            <a:r>
              <a:rPr lang="en-US" sz="2800" dirty="0">
                <a:solidFill>
                  <a:srgbClr val="0A0A0A"/>
                </a:solidFill>
              </a:rPr>
              <a:t>is the materials carried by a stream.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Suspended load </a:t>
            </a:r>
            <a:r>
              <a:rPr lang="en-US" sz="2800" b="1" dirty="0">
                <a:solidFill>
                  <a:srgbClr val="0A0A0A"/>
                </a:solidFill>
              </a:rPr>
              <a:t>– </a:t>
            </a:r>
            <a:r>
              <a:rPr lang="en-US" sz="2800" dirty="0">
                <a:solidFill>
                  <a:srgbClr val="0A0A0A"/>
                </a:solidFill>
              </a:rPr>
              <a:t>particles of sand and silt – carried by velocity.</a:t>
            </a:r>
          </a:p>
          <a:p>
            <a:pPr marL="0" indent="0">
              <a:buNone/>
            </a:pPr>
            <a:endParaRPr lang="en-US" b="1" dirty="0">
              <a:solidFill>
                <a:srgbClr val="0A0A0A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5619" y="3081867"/>
            <a:ext cx="4869047" cy="261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3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STREAM 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514599"/>
            <a:ext cx="3648419" cy="3898901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Bed load </a:t>
            </a:r>
            <a:r>
              <a:rPr lang="en-US" sz="2800" b="1" dirty="0">
                <a:solidFill>
                  <a:srgbClr val="0A0A0A"/>
                </a:solidFill>
              </a:rPr>
              <a:t>– </a:t>
            </a:r>
            <a:r>
              <a:rPr lang="en-US" sz="2800" dirty="0">
                <a:solidFill>
                  <a:srgbClr val="0A0A0A"/>
                </a:solidFill>
              </a:rPr>
              <a:t>larger sized sediment – gravel and pebbles – moves by sliding and jumping.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Dissolved load </a:t>
            </a:r>
            <a:r>
              <a:rPr lang="en-US" sz="2800" dirty="0">
                <a:solidFill>
                  <a:srgbClr val="0A0A0A"/>
                </a:solidFill>
              </a:rPr>
              <a:t>– transported in liquid solution.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5619" y="3081867"/>
            <a:ext cx="4869047" cy="261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3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STREAM DISCHARGE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277533"/>
            <a:ext cx="4208328" cy="4332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Stream Discharge </a:t>
            </a:r>
            <a:r>
              <a:rPr lang="en-US" dirty="0">
                <a:solidFill>
                  <a:srgbClr val="0A0A0A"/>
                </a:solidFill>
              </a:rPr>
              <a:t>is the volume of water moved by a stream in a given time.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Constant</a:t>
            </a:r>
            <a:r>
              <a:rPr lang="en-US" dirty="0">
                <a:solidFill>
                  <a:srgbClr val="0A0A0A"/>
                </a:solidFill>
              </a:rPr>
              <a:t> in all sections of a stream or river.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Same amount </a:t>
            </a:r>
            <a:r>
              <a:rPr lang="en-US" sz="2400" dirty="0">
                <a:solidFill>
                  <a:srgbClr val="0A0A0A"/>
                </a:solidFill>
              </a:rPr>
              <a:t>of water flows through narrower and shallower sections in same time as through deeper and wider sections.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5078" y="2151549"/>
            <a:ext cx="4190606" cy="27394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85218" y="5134450"/>
            <a:ext cx="397032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Stream Cross Section:</a:t>
            </a:r>
            <a:r>
              <a:rPr lang="en-US" sz="2200" dirty="0"/>
              <a:t> </a:t>
            </a:r>
          </a:p>
          <a:p>
            <a:pPr algn="ctr"/>
            <a:r>
              <a:rPr lang="en-US" sz="2200" dirty="0"/>
              <a:t>the shape of a ‘slice’ cut vertically across a stream at a particular point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47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STREAM DISCHARGE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867025"/>
            <a:ext cx="4208328" cy="3990974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solidFill>
                  <a:srgbClr val="0A0A0A"/>
                </a:solidFill>
              </a:rPr>
              <a:t>So the stream must move </a:t>
            </a:r>
            <a:r>
              <a:rPr lang="en-US" sz="2400" b="1" dirty="0">
                <a:solidFill>
                  <a:srgbClr val="FF0000"/>
                </a:solidFill>
              </a:rPr>
              <a:t>faster</a:t>
            </a:r>
            <a:r>
              <a:rPr lang="en-US" sz="2400" dirty="0">
                <a:solidFill>
                  <a:srgbClr val="0A0A0A"/>
                </a:solidFill>
              </a:rPr>
              <a:t> in narrow, shallow sections.</a:t>
            </a:r>
          </a:p>
          <a:p>
            <a:pPr lvl="1"/>
            <a:r>
              <a:rPr lang="en-US" sz="2400" dirty="0">
                <a:solidFill>
                  <a:srgbClr val="0A0A0A"/>
                </a:solidFill>
              </a:rPr>
              <a:t>When more material carried in a stream, </a:t>
            </a:r>
            <a:r>
              <a:rPr lang="en-US" sz="2400" b="1" dirty="0">
                <a:solidFill>
                  <a:srgbClr val="FF0000"/>
                </a:solidFill>
              </a:rPr>
              <a:t>erosion increases</a:t>
            </a:r>
            <a:r>
              <a:rPr lang="en-US" sz="2400" dirty="0">
                <a:solidFill>
                  <a:srgbClr val="0A0A0A"/>
                </a:solidFill>
              </a:rPr>
              <a:t>.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41728" y="2942124"/>
            <a:ext cx="4190606" cy="273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WINDING STREAM EROSION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6841" y="2536371"/>
            <a:ext cx="8530317" cy="32493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A0A0A"/>
                </a:solidFill>
              </a:rPr>
              <a:t>Streams </a:t>
            </a:r>
            <a:r>
              <a:rPr lang="en-US" b="1" dirty="0">
                <a:solidFill>
                  <a:srgbClr val="FF0000"/>
                </a:solidFill>
              </a:rPr>
              <a:t>DEPOSIT</a:t>
            </a:r>
            <a:r>
              <a:rPr lang="en-US" dirty="0">
                <a:solidFill>
                  <a:srgbClr val="0A0A0A"/>
                </a:solidFill>
              </a:rPr>
              <a:t> material on the </a:t>
            </a:r>
            <a:r>
              <a:rPr lang="en-US" b="1" dirty="0">
                <a:solidFill>
                  <a:srgbClr val="FF0000"/>
                </a:solidFill>
              </a:rPr>
              <a:t>INSIDE</a:t>
            </a:r>
            <a:r>
              <a:rPr lang="en-US" dirty="0">
                <a:solidFill>
                  <a:srgbClr val="0A0A0A"/>
                </a:solidFill>
              </a:rPr>
              <a:t> of bends or curves in streams where water must move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>
                <a:solidFill>
                  <a:srgbClr val="0A0A0A"/>
                </a:solidFill>
              </a:rPr>
              <a:t> to keep up. </a:t>
            </a:r>
          </a:p>
          <a:p>
            <a:r>
              <a:rPr lang="en-US" dirty="0">
                <a:solidFill>
                  <a:srgbClr val="0A0A0A"/>
                </a:solidFill>
              </a:rPr>
              <a:t>Faster water has </a:t>
            </a:r>
            <a:r>
              <a:rPr lang="en-US" b="1" dirty="0">
                <a:solidFill>
                  <a:srgbClr val="FF0000"/>
                </a:solidFill>
              </a:rPr>
              <a:t>more</a:t>
            </a:r>
            <a:r>
              <a:rPr lang="en-US" dirty="0">
                <a:solidFill>
                  <a:srgbClr val="0A0A0A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>
                <a:solidFill>
                  <a:srgbClr val="0A0A0A"/>
                </a:solidFill>
              </a:rPr>
              <a:t>, carries larger, </a:t>
            </a:r>
            <a:r>
              <a:rPr lang="en-US" b="1" dirty="0">
                <a:solidFill>
                  <a:srgbClr val="FF0000"/>
                </a:solidFill>
              </a:rPr>
              <a:t>more </a:t>
            </a:r>
            <a:r>
              <a:rPr lang="en-US" dirty="0">
                <a:solidFill>
                  <a:schemeClr val="tx1"/>
                </a:solidFill>
              </a:rPr>
              <a:t>particles.</a:t>
            </a:r>
          </a:p>
        </p:txBody>
      </p:sp>
      <p:pic>
        <p:nvPicPr>
          <p:cNvPr id="25602" name="Picture 2" descr="http://edtech.mit.edu/pgt/pictures/meander5.gif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4514" y="4397448"/>
            <a:ext cx="3429835" cy="2228850"/>
          </a:xfrm>
          <a:prstGeom prst="rect">
            <a:avLst/>
          </a:prstGeom>
          <a:noFill/>
        </p:spPr>
      </p:pic>
      <p:pic>
        <p:nvPicPr>
          <p:cNvPr id="25606" name="Picture 6" descr="https://encrypted-tbn1.gstatic.com/images?q=tbn:ANd9GcQESatHBEGaCkmaDsouUyJRcK7lvXKI6nLFI3Ot7yEn9j6Yy2PNw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089" y="4524374"/>
            <a:ext cx="3877582" cy="1809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WINDING STREAM EROSION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5473" y="2422071"/>
            <a:ext cx="7730217" cy="32493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A0A0A"/>
                </a:solidFill>
              </a:rPr>
              <a:t>Streams </a:t>
            </a:r>
            <a:r>
              <a:rPr lang="en-US" b="1" dirty="0">
                <a:solidFill>
                  <a:srgbClr val="FF0000"/>
                </a:solidFill>
              </a:rPr>
              <a:t>ERODE</a:t>
            </a:r>
            <a:r>
              <a:rPr lang="en-US" dirty="0">
                <a:solidFill>
                  <a:srgbClr val="0A0A0A"/>
                </a:solidFill>
              </a:rPr>
              <a:t> material on the </a:t>
            </a:r>
            <a:r>
              <a:rPr lang="en-US" b="1" dirty="0">
                <a:solidFill>
                  <a:srgbClr val="FF0000"/>
                </a:solidFill>
              </a:rPr>
              <a:t>OUTSIDE</a:t>
            </a:r>
            <a:r>
              <a:rPr lang="en-US" dirty="0">
                <a:solidFill>
                  <a:srgbClr val="0A0A0A"/>
                </a:solidFill>
              </a:rPr>
              <a:t> of bends or curves in streams where water can move </a:t>
            </a:r>
            <a:r>
              <a:rPr lang="en-US" b="1" dirty="0">
                <a:solidFill>
                  <a:srgbClr val="FF0000"/>
                </a:solidFill>
              </a:rPr>
              <a:t>slower</a:t>
            </a:r>
            <a:r>
              <a:rPr lang="en-US" dirty="0">
                <a:solidFill>
                  <a:srgbClr val="0A0A0A"/>
                </a:solidFill>
              </a:rPr>
              <a:t>.</a:t>
            </a:r>
          </a:p>
          <a:p>
            <a:r>
              <a:rPr lang="en-US" dirty="0">
                <a:solidFill>
                  <a:srgbClr val="0A0A0A"/>
                </a:solidFill>
              </a:rPr>
              <a:t>Slow water has </a:t>
            </a:r>
            <a:r>
              <a:rPr lang="en-US" b="1" dirty="0">
                <a:solidFill>
                  <a:srgbClr val="FF0000"/>
                </a:solidFill>
              </a:rPr>
              <a:t>less energy</a:t>
            </a:r>
            <a:r>
              <a:rPr lang="en-US" dirty="0">
                <a:solidFill>
                  <a:srgbClr val="0A0A0A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drops</a:t>
            </a:r>
            <a:r>
              <a:rPr lang="en-US" dirty="0">
                <a:solidFill>
                  <a:srgbClr val="0A0A0A"/>
                </a:solidFill>
              </a:rPr>
              <a:t> its load.</a:t>
            </a:r>
          </a:p>
        </p:txBody>
      </p:sp>
      <p:pic>
        <p:nvPicPr>
          <p:cNvPr id="25604" name="Picture 4" descr="http://1.bp.blogspot.com/-8dSRwLuuuc4/UBjepJgt7NI/AAAAAAAAAfo/41_ssAR3Hm8/s1600/Inner+and+outer+ba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3740" y="3842362"/>
            <a:ext cx="4582360" cy="28700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036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STREAM GRADIENT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067050"/>
            <a:ext cx="4474633" cy="3261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stream gradient </a:t>
            </a:r>
            <a:r>
              <a:rPr lang="en-US" dirty="0">
                <a:solidFill>
                  <a:srgbClr val="0A0A0A"/>
                </a:solidFill>
              </a:rPr>
              <a:t>is the change in elevation of a stream over a given horizontal distance. </a:t>
            </a:r>
          </a:p>
          <a:p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>
                <a:solidFill>
                  <a:srgbClr val="0A0A0A"/>
                </a:solidFill>
              </a:rPr>
              <a:t> gradients =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>
                <a:solidFill>
                  <a:srgbClr val="0A0A0A"/>
                </a:solidFill>
              </a:rPr>
              <a:t> gravity =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>
                <a:solidFill>
                  <a:srgbClr val="0A0A0A"/>
                </a:solidFill>
              </a:rPr>
              <a:t> velocity.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6720" y="2751666"/>
            <a:ext cx="3360080" cy="340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0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STREAM GRADIENT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567518"/>
            <a:ext cx="8229600" cy="174730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Headwater</a:t>
            </a:r>
            <a:r>
              <a:rPr lang="en-US" dirty="0">
                <a:solidFill>
                  <a:srgbClr val="0A0A0A"/>
                </a:solidFill>
              </a:rPr>
              <a:t> – beginning of gradient – generally steep – higher velocity – causes rapid channel erosion.</a:t>
            </a:r>
          </a:p>
          <a:p>
            <a:r>
              <a:rPr lang="en-US" b="1" dirty="0">
                <a:solidFill>
                  <a:srgbClr val="FF0000"/>
                </a:solidFill>
              </a:rPr>
              <a:t>Mouth</a:t>
            </a:r>
            <a:r>
              <a:rPr lang="en-US" dirty="0">
                <a:solidFill>
                  <a:srgbClr val="0A0A0A"/>
                </a:solidFill>
              </a:rPr>
              <a:t> – where stream enters larger body of water – generally flatter – less erosion.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" y="4314825"/>
            <a:ext cx="3770393" cy="23956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4317452"/>
            <a:ext cx="3646568" cy="23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8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SEDIMENTATION AND SORTING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829" y="3865594"/>
            <a:ext cx="8188355" cy="2802492"/>
          </a:xfrm>
        </p:spPr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rgbClr val="0A0A0A"/>
                </a:solidFill>
              </a:rPr>
              <a:t>Rivers deposit sediment along </a:t>
            </a:r>
            <a:r>
              <a:rPr lang="en-US" sz="2400" b="1" dirty="0">
                <a:solidFill>
                  <a:srgbClr val="FF0000"/>
                </a:solidFill>
              </a:rPr>
              <a:t>banks</a:t>
            </a:r>
            <a:r>
              <a:rPr lang="en-US" sz="2400" dirty="0">
                <a:solidFill>
                  <a:srgbClr val="0A0A0A"/>
                </a:solidFill>
              </a:rPr>
              <a:t> and in </a:t>
            </a:r>
            <a:r>
              <a:rPr lang="en-US" sz="2400" b="1" dirty="0">
                <a:solidFill>
                  <a:srgbClr val="FF0000"/>
                </a:solidFill>
              </a:rPr>
              <a:t>lakes</a:t>
            </a:r>
            <a:r>
              <a:rPr lang="en-US" sz="2400" dirty="0">
                <a:solidFill>
                  <a:srgbClr val="0A0A0A"/>
                </a:solidFill>
              </a:rPr>
              <a:t>.</a:t>
            </a:r>
          </a:p>
          <a:p>
            <a:pPr lvl="0"/>
            <a:r>
              <a:rPr lang="en-US" sz="2400" dirty="0">
                <a:solidFill>
                  <a:srgbClr val="0A0A0A"/>
                </a:solidFill>
              </a:rPr>
              <a:t>As water slows down, </a:t>
            </a:r>
            <a:r>
              <a:rPr lang="en-US" sz="2400" b="1" dirty="0">
                <a:solidFill>
                  <a:srgbClr val="FF0000"/>
                </a:solidFill>
              </a:rPr>
              <a:t>largest</a:t>
            </a:r>
            <a:r>
              <a:rPr lang="en-US" sz="2400" dirty="0">
                <a:solidFill>
                  <a:srgbClr val="0A0A0A"/>
                </a:solidFill>
              </a:rPr>
              <a:t> particles/sediment dropped </a:t>
            </a:r>
            <a:r>
              <a:rPr lang="en-US" sz="2400" b="1" dirty="0">
                <a:solidFill>
                  <a:srgbClr val="FF0000"/>
                </a:solidFill>
              </a:rPr>
              <a:t>first</a:t>
            </a:r>
            <a:r>
              <a:rPr lang="en-US" sz="2400" dirty="0">
                <a:solidFill>
                  <a:srgbClr val="0A0A0A"/>
                </a:solidFill>
              </a:rPr>
              <a:t>.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Sorting</a:t>
            </a:r>
            <a:r>
              <a:rPr lang="en-US" sz="2400" dirty="0">
                <a:solidFill>
                  <a:srgbClr val="0A0A0A"/>
                </a:solidFill>
              </a:rPr>
              <a:t>: process by which particles having a particular size or characteristic are concentrated.</a:t>
            </a:r>
          </a:p>
          <a:p>
            <a:pPr lvl="0"/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234" y="1594549"/>
            <a:ext cx="8362950" cy="211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SEDIMENTATION AND SORTING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829" y="4171950"/>
            <a:ext cx="8188355" cy="249613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0A0A0A"/>
                </a:solidFill>
              </a:rPr>
              <a:t>Role of ENERGY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High</a:t>
            </a:r>
            <a:r>
              <a:rPr lang="en-US" dirty="0">
                <a:solidFill>
                  <a:srgbClr val="0A0A0A"/>
                </a:solidFill>
              </a:rPr>
              <a:t> </a:t>
            </a:r>
            <a:r>
              <a:rPr lang="en-US" sz="2400" dirty="0">
                <a:solidFill>
                  <a:srgbClr val="0A0A0A"/>
                </a:solidFill>
              </a:rPr>
              <a:t>energy – carries </a:t>
            </a:r>
            <a:r>
              <a:rPr lang="en-US" sz="2400" b="1" dirty="0">
                <a:solidFill>
                  <a:srgbClr val="FF0000"/>
                </a:solidFill>
              </a:rPr>
              <a:t>large</a:t>
            </a:r>
            <a:r>
              <a:rPr lang="en-US" sz="2400" dirty="0">
                <a:solidFill>
                  <a:srgbClr val="0A0A0A"/>
                </a:solidFill>
              </a:rPr>
              <a:t> sediment</a:t>
            </a:r>
            <a:r>
              <a:rPr lang="en-US" dirty="0">
                <a:solidFill>
                  <a:srgbClr val="0A0A0A"/>
                </a:solidFill>
              </a:rPr>
              <a:t>.</a:t>
            </a:r>
          </a:p>
          <a:p>
            <a:pPr lvl="1"/>
            <a:r>
              <a:rPr lang="en-US" sz="2400" dirty="0">
                <a:solidFill>
                  <a:srgbClr val="0A0A0A"/>
                </a:solidFill>
              </a:rPr>
              <a:t>As energy is </a:t>
            </a:r>
            <a:r>
              <a:rPr lang="en-US" sz="2400" b="1" dirty="0">
                <a:solidFill>
                  <a:srgbClr val="FF0000"/>
                </a:solidFill>
              </a:rPr>
              <a:t>reduced</a:t>
            </a:r>
            <a:r>
              <a:rPr lang="en-US" sz="2400" dirty="0">
                <a:solidFill>
                  <a:srgbClr val="0A0A0A"/>
                </a:solidFill>
              </a:rPr>
              <a:t> (speed slower), particles begin to drop – </a:t>
            </a:r>
            <a:r>
              <a:rPr lang="en-US" sz="2400" b="1" dirty="0">
                <a:solidFill>
                  <a:srgbClr val="FF0000"/>
                </a:solidFill>
              </a:rPr>
              <a:t>big first</a:t>
            </a:r>
            <a:r>
              <a:rPr lang="en-US" sz="2400" dirty="0">
                <a:solidFill>
                  <a:srgbClr val="0A0A0A"/>
                </a:solidFill>
              </a:rPr>
              <a:t>, then </a:t>
            </a:r>
            <a:r>
              <a:rPr lang="en-US" sz="2400" b="1" dirty="0">
                <a:solidFill>
                  <a:srgbClr val="FF0000"/>
                </a:solidFill>
              </a:rPr>
              <a:t>smaller</a:t>
            </a:r>
            <a:r>
              <a:rPr lang="en-US" sz="2400" dirty="0">
                <a:solidFill>
                  <a:srgbClr val="0A0A0A"/>
                </a:solidFill>
              </a:rPr>
              <a:t> and smaller.</a:t>
            </a:r>
          </a:p>
          <a:p>
            <a:pPr lvl="0"/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234" y="1594549"/>
            <a:ext cx="8362950" cy="211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7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8277" y="2780242"/>
            <a:ext cx="4908097" cy="3450696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0A0A0A"/>
                </a:solidFill>
              </a:rPr>
              <a:t>Where is  water moving the fastest?  </a:t>
            </a:r>
          </a:p>
          <a:p>
            <a:pPr>
              <a:buNone/>
            </a:pPr>
            <a:r>
              <a:rPr lang="en-US" dirty="0">
                <a:solidFill>
                  <a:srgbClr val="0A0A0A"/>
                </a:solidFill>
              </a:rPr>
              <a:t>Slowest?</a:t>
            </a:r>
          </a:p>
          <a:p>
            <a:pPr>
              <a:buNone/>
            </a:pPr>
            <a:r>
              <a:rPr lang="en-US" dirty="0">
                <a:solidFill>
                  <a:srgbClr val="0A0A0A"/>
                </a:solidFill>
              </a:rPr>
              <a:t>Where will sediment be deposited?</a:t>
            </a:r>
          </a:p>
          <a:p>
            <a:pPr>
              <a:buNone/>
            </a:pPr>
            <a:r>
              <a:rPr lang="en-US" dirty="0">
                <a:solidFill>
                  <a:srgbClr val="0A0A0A"/>
                </a:solidFill>
              </a:rPr>
              <a:t>Where will the greatest erosion occur?</a:t>
            </a:r>
          </a:p>
          <a:p>
            <a:pPr>
              <a:buNone/>
            </a:pPr>
            <a:r>
              <a:rPr lang="en-US" dirty="0">
                <a:solidFill>
                  <a:srgbClr val="0A0A0A"/>
                </a:solidFill>
              </a:rPr>
              <a:t>What might this meander eventually form?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5943" y="2675467"/>
            <a:ext cx="3776132" cy="345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286374" y="2780242"/>
            <a:ext cx="752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B, 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847" y="3241907"/>
            <a:ext cx="847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A, 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7847" y="4518522"/>
            <a:ext cx="752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B, 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67297" y="3703572"/>
            <a:ext cx="847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A, 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6039" y="5318094"/>
            <a:ext cx="223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Oxbow Lake</a:t>
            </a:r>
          </a:p>
        </p:txBody>
      </p:sp>
    </p:spTree>
    <p:extLst>
      <p:ext uri="{BB962C8B-B14F-4D97-AF65-F5344CB8AC3E}">
        <p14:creationId xmlns:p14="http://schemas.microsoft.com/office/powerpoint/2010/main" val="81872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Do Review #30.</a:t>
            </a:r>
          </a:p>
          <a:p>
            <a:r>
              <a:rPr lang="en-US" sz="2800" dirty="0"/>
              <a:t>Work on </a:t>
            </a:r>
          </a:p>
          <a:p>
            <a:pPr lvl="1"/>
            <a:r>
              <a:rPr lang="en-US" sz="2800" dirty="0"/>
              <a:t>Wind Erosion Lab</a:t>
            </a:r>
          </a:p>
          <a:p>
            <a:pPr lvl="1"/>
            <a:r>
              <a:rPr lang="en-US" sz="2800" dirty="0"/>
              <a:t>Sand Dune lab</a:t>
            </a:r>
          </a:p>
          <a:p>
            <a:pPr lvl="1"/>
            <a:r>
              <a:rPr lang="en-US" sz="2800" dirty="0"/>
              <a:t>Sorting and Sedimentation lab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</p:spTree>
    <p:extLst>
      <p:ext uri="{BB962C8B-B14F-4D97-AF65-F5344CB8AC3E}">
        <p14:creationId xmlns:p14="http://schemas.microsoft.com/office/powerpoint/2010/main" val="11930835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692</TotalTime>
  <Words>690</Words>
  <Application>Microsoft Office PowerPoint</Application>
  <PresentationFormat>On-screen Show (4:3)</PresentationFormat>
  <Paragraphs>84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Candara</vt:lpstr>
      <vt:lpstr>Symbol</vt:lpstr>
      <vt:lpstr>Waveform</vt:lpstr>
      <vt:lpstr>DO NOW</vt:lpstr>
      <vt:lpstr>REVIEW</vt:lpstr>
      <vt:lpstr> STREAM EROSION</vt:lpstr>
      <vt:lpstr>MOVING WATER TRANSPORTS SEDIMENT</vt:lpstr>
      <vt:lpstr>PARTS OF A RIVER SYSTEM</vt:lpstr>
      <vt:lpstr>WATERSHEDS</vt:lpstr>
      <vt:lpstr>STREAMFLOW VELOCITY</vt:lpstr>
      <vt:lpstr>STREAMFLOW VELOCITY</vt:lpstr>
      <vt:lpstr>STREAM LOAD</vt:lpstr>
      <vt:lpstr>STREAM LOAD</vt:lpstr>
      <vt:lpstr>STREAM DISCHARGE</vt:lpstr>
      <vt:lpstr>STREAM DISCHARGE</vt:lpstr>
      <vt:lpstr>WINDING STREAM EROSION</vt:lpstr>
      <vt:lpstr>WINDING STREAM EROSION</vt:lpstr>
      <vt:lpstr>STREAM GRADIENT</vt:lpstr>
      <vt:lpstr>STREAM GRADIENT</vt:lpstr>
      <vt:lpstr>SEDIMENTATION AND SORTING</vt:lpstr>
      <vt:lpstr>SEDIMENTATION AND SORTING</vt:lpstr>
      <vt:lpstr>REVIEW</vt:lpstr>
      <vt:lpstr>TO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Donna Governor</dc:creator>
  <cp:lastModifiedBy>Nancy</cp:lastModifiedBy>
  <cp:revision>46</cp:revision>
  <dcterms:created xsi:type="dcterms:W3CDTF">2014-01-26T17:57:19Z</dcterms:created>
  <dcterms:modified xsi:type="dcterms:W3CDTF">2016-11-12T23:20:15Z</dcterms:modified>
</cp:coreProperties>
</file>