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2" r:id="rId2"/>
    <p:sldId id="273" r:id="rId3"/>
    <p:sldId id="256" r:id="rId4"/>
    <p:sldId id="283" r:id="rId5"/>
    <p:sldId id="257" r:id="rId6"/>
    <p:sldId id="258" r:id="rId7"/>
    <p:sldId id="260" r:id="rId8"/>
    <p:sldId id="284" r:id="rId9"/>
    <p:sldId id="259" r:id="rId10"/>
    <p:sldId id="285" r:id="rId11"/>
    <p:sldId id="286" r:id="rId12"/>
    <p:sldId id="261" r:id="rId13"/>
    <p:sldId id="275" r:id="rId14"/>
    <p:sldId id="287" r:id="rId15"/>
    <p:sldId id="274" r:id="rId16"/>
    <p:sldId id="288" r:id="rId17"/>
    <p:sldId id="280" r:id="rId18"/>
    <p:sldId id="281" r:id="rId19"/>
    <p:sldId id="289" r:id="rId20"/>
    <p:sldId id="290" r:id="rId21"/>
    <p:sldId id="278" r:id="rId22"/>
    <p:sldId id="272" r:id="rId23"/>
    <p:sldId id="279" r:id="rId24"/>
    <p:sldId id="291" r:id="rId25"/>
    <p:sldId id="292" r:id="rId26"/>
    <p:sldId id="293" r:id="rId27"/>
    <p:sldId id="295" r:id="rId28"/>
    <p:sldId id="294" r:id="rId29"/>
    <p:sldId id="29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36" autoAdjust="0"/>
  </p:normalViewPr>
  <p:slideViewPr>
    <p:cSldViewPr>
      <p:cViewPr varScale="1">
        <p:scale>
          <a:sx n="95" d="100"/>
          <a:sy n="95" d="100"/>
        </p:scale>
        <p:origin x="138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_rels/data2.xml.rels><?xml version="1.0" encoding="UTF-8" standalone="yes"?>
<Relationships xmlns="http://schemas.openxmlformats.org/package/2006/relationships"><Relationship Id="rId1" Type="http://schemas.openxmlformats.org/officeDocument/2006/relationships/image" Target="../media/image20.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EAEA23-2D50-4002-AC4F-39B52B89DF16}" type="doc">
      <dgm:prSet loTypeId="urn:microsoft.com/office/officeart/2005/8/layout/vList5" loCatId="list" qsTypeId="urn:microsoft.com/office/officeart/2005/8/quickstyle/simple5" qsCatId="simple" csTypeId="urn:microsoft.com/office/officeart/2005/8/colors/accent1_4" csCatId="accent1" phldr="1"/>
      <dgm:spPr/>
      <dgm:t>
        <a:bodyPr/>
        <a:lstStyle/>
        <a:p>
          <a:endParaRPr lang="en-US"/>
        </a:p>
      </dgm:t>
    </dgm:pt>
    <dgm:pt modelId="{44E48145-F522-4FD3-85C2-8A5A2FC845D8}">
      <dgm:prSet phldrT="[Text]" custT="1"/>
      <dgm:spPr>
        <a:solidFill>
          <a:schemeClr val="bg2">
            <a:lumMod val="90000"/>
          </a:schemeClr>
        </a:solidFill>
      </dgm:spPr>
      <dgm:t>
        <a:bodyPr/>
        <a:lstStyle/>
        <a:p>
          <a:r>
            <a:rPr lang="en-US" sz="2800" b="1" dirty="0">
              <a:solidFill>
                <a:srgbClr val="FF0000"/>
              </a:solidFill>
            </a:rPr>
            <a:t>Cirrus</a:t>
          </a:r>
          <a:endParaRPr lang="en-US" sz="2000" b="1" dirty="0">
            <a:solidFill>
              <a:srgbClr val="FF0000"/>
            </a:solidFill>
          </a:endParaRPr>
        </a:p>
      </dgm:t>
    </dgm:pt>
    <dgm:pt modelId="{998985DA-1CB6-4A75-8F07-EB9BDAC9DED6}" type="parTrans" cxnId="{6ABCACDD-E5B3-45F6-B514-EAB4946C57C9}">
      <dgm:prSet/>
      <dgm:spPr/>
      <dgm:t>
        <a:bodyPr/>
        <a:lstStyle/>
        <a:p>
          <a:endParaRPr lang="en-US"/>
        </a:p>
      </dgm:t>
    </dgm:pt>
    <dgm:pt modelId="{2EC66D3D-860C-48F1-B941-AF9FEDA89750}" type="sibTrans" cxnId="{6ABCACDD-E5B3-45F6-B514-EAB4946C57C9}">
      <dgm:prSet/>
      <dgm:spPr/>
      <dgm:t>
        <a:bodyPr/>
        <a:lstStyle/>
        <a:p>
          <a:endParaRPr lang="en-US"/>
        </a:p>
      </dgm:t>
    </dgm:pt>
    <dgm:pt modelId="{FD431F83-CBBE-49AC-B61D-B681BCD968F0}">
      <dgm:prSet phldrT="[Text]"/>
      <dgm:spPr/>
      <dgm:t>
        <a:bodyPr/>
        <a:lstStyle/>
        <a:p>
          <a:r>
            <a:rPr lang="en-US" dirty="0"/>
            <a:t>High, thin, light</a:t>
          </a:r>
        </a:p>
      </dgm:t>
    </dgm:pt>
    <dgm:pt modelId="{FB14A05B-7967-4C9B-AC74-8EB55C63FF6B}" type="parTrans" cxnId="{CD6DE688-D7E8-45A1-B53F-E64C41F44F4B}">
      <dgm:prSet/>
      <dgm:spPr/>
      <dgm:t>
        <a:bodyPr/>
        <a:lstStyle/>
        <a:p>
          <a:endParaRPr lang="en-US"/>
        </a:p>
      </dgm:t>
    </dgm:pt>
    <dgm:pt modelId="{C0C23DB5-2E8E-4370-8E1A-69CA7D380CA2}" type="sibTrans" cxnId="{CD6DE688-D7E8-45A1-B53F-E64C41F44F4B}">
      <dgm:prSet/>
      <dgm:spPr/>
      <dgm:t>
        <a:bodyPr/>
        <a:lstStyle/>
        <a:p>
          <a:endParaRPr lang="en-US"/>
        </a:p>
      </dgm:t>
    </dgm:pt>
    <dgm:pt modelId="{B3A9B530-B24F-4E26-BD71-140A810DCCDC}">
      <dgm:prSet phldrT="[Text]"/>
      <dgm:spPr>
        <a:solidFill>
          <a:schemeClr val="bg2">
            <a:lumMod val="90000"/>
          </a:schemeClr>
        </a:solidFill>
      </dgm:spPr>
      <dgm:t>
        <a:bodyPr/>
        <a:lstStyle/>
        <a:p>
          <a:r>
            <a:rPr lang="en-US" b="1" dirty="0">
              <a:solidFill>
                <a:srgbClr val="FF0000"/>
              </a:solidFill>
            </a:rPr>
            <a:t>Stratus</a:t>
          </a:r>
          <a:endParaRPr lang="en-US" b="1" dirty="0">
            <a:solidFill>
              <a:srgbClr val="FF0000"/>
            </a:solidFill>
          </a:endParaRPr>
        </a:p>
      </dgm:t>
    </dgm:pt>
    <dgm:pt modelId="{51C961B1-9D25-448E-A15F-B801C5BF1EB0}" type="parTrans" cxnId="{8D56F9B7-2C9A-4591-9556-264DB7830F9D}">
      <dgm:prSet/>
      <dgm:spPr/>
      <dgm:t>
        <a:bodyPr/>
        <a:lstStyle/>
        <a:p>
          <a:endParaRPr lang="en-US"/>
        </a:p>
      </dgm:t>
    </dgm:pt>
    <dgm:pt modelId="{9E9F667D-CFF0-4F8D-AA02-D61E21935A96}" type="sibTrans" cxnId="{8D56F9B7-2C9A-4591-9556-264DB7830F9D}">
      <dgm:prSet/>
      <dgm:spPr/>
      <dgm:t>
        <a:bodyPr/>
        <a:lstStyle/>
        <a:p>
          <a:endParaRPr lang="en-US"/>
        </a:p>
      </dgm:t>
    </dgm:pt>
    <dgm:pt modelId="{46895BD7-E900-4517-B90B-C78B1A26A2F3}">
      <dgm:prSet phldrT="[Text]"/>
      <dgm:spPr/>
      <dgm:t>
        <a:bodyPr/>
        <a:lstStyle/>
        <a:p>
          <a:r>
            <a:rPr lang="en-US" dirty="0"/>
            <a:t>Flat, low, sheet-like</a:t>
          </a:r>
          <a:endParaRPr lang="en-US" dirty="0"/>
        </a:p>
      </dgm:t>
    </dgm:pt>
    <dgm:pt modelId="{96AF23FF-3DC1-49E4-BFF5-11ED4729B85B}" type="parTrans" cxnId="{67EAE06A-52FF-4E21-AB75-A4893FC365AF}">
      <dgm:prSet/>
      <dgm:spPr/>
      <dgm:t>
        <a:bodyPr/>
        <a:lstStyle/>
        <a:p>
          <a:endParaRPr lang="en-US"/>
        </a:p>
      </dgm:t>
    </dgm:pt>
    <dgm:pt modelId="{67E5FABE-A896-4055-9CC2-E76B8E336B96}" type="sibTrans" cxnId="{67EAE06A-52FF-4E21-AB75-A4893FC365AF}">
      <dgm:prSet/>
      <dgm:spPr/>
      <dgm:t>
        <a:bodyPr/>
        <a:lstStyle/>
        <a:p>
          <a:endParaRPr lang="en-US"/>
        </a:p>
      </dgm:t>
    </dgm:pt>
    <dgm:pt modelId="{9ED7F393-FB88-41A7-B27A-415F74906D73}">
      <dgm:prSet phldrT="[Text]"/>
      <dgm:spPr/>
      <dgm:t>
        <a:bodyPr/>
        <a:lstStyle/>
        <a:p>
          <a:r>
            <a:rPr lang="en-US" dirty="0"/>
            <a:t>Ice Crystals</a:t>
          </a:r>
        </a:p>
      </dgm:t>
    </dgm:pt>
    <dgm:pt modelId="{FF07F559-2F8C-4BAC-8AC6-CBF676D6985E}" type="parTrans" cxnId="{220BBC67-0D8C-4C5F-B56B-D4E7FFDA21E1}">
      <dgm:prSet/>
      <dgm:spPr/>
      <dgm:t>
        <a:bodyPr/>
        <a:lstStyle/>
        <a:p>
          <a:endParaRPr lang="en-US"/>
        </a:p>
      </dgm:t>
    </dgm:pt>
    <dgm:pt modelId="{C9F3DC28-F578-4B26-9990-905D0F6F0C5C}" type="sibTrans" cxnId="{220BBC67-0D8C-4C5F-B56B-D4E7FFDA21E1}">
      <dgm:prSet/>
      <dgm:spPr/>
      <dgm:t>
        <a:bodyPr/>
        <a:lstStyle/>
        <a:p>
          <a:endParaRPr lang="en-US"/>
        </a:p>
      </dgm:t>
    </dgm:pt>
    <dgm:pt modelId="{3A402E73-25F6-45CA-B1E2-3262BD491638}">
      <dgm:prSet phldrT="[Text]"/>
      <dgm:spPr/>
      <dgm:t>
        <a:bodyPr/>
        <a:lstStyle/>
        <a:p>
          <a:r>
            <a:rPr lang="en-US" dirty="0"/>
            <a:t>Warm, moist air above cold</a:t>
          </a:r>
        </a:p>
      </dgm:t>
    </dgm:pt>
    <dgm:pt modelId="{32A7746B-A8DB-4F36-8F25-09138499EDD5}" type="parTrans" cxnId="{043A24BA-9B82-40D0-8FD7-460A6CA9C704}">
      <dgm:prSet/>
      <dgm:spPr/>
      <dgm:t>
        <a:bodyPr/>
        <a:lstStyle/>
        <a:p>
          <a:endParaRPr lang="en-US"/>
        </a:p>
      </dgm:t>
    </dgm:pt>
    <dgm:pt modelId="{EBEB88CA-B53B-4669-AFB2-E1DF74F27006}" type="sibTrans" cxnId="{043A24BA-9B82-40D0-8FD7-460A6CA9C704}">
      <dgm:prSet/>
      <dgm:spPr/>
      <dgm:t>
        <a:bodyPr/>
        <a:lstStyle/>
        <a:p>
          <a:endParaRPr lang="en-US"/>
        </a:p>
      </dgm:t>
    </dgm:pt>
    <dgm:pt modelId="{8A0F2D33-E2CB-465A-8753-BC6131385396}" type="pres">
      <dgm:prSet presAssocID="{AFEAEA23-2D50-4002-AC4F-39B52B89DF16}" presName="Name0" presStyleCnt="0">
        <dgm:presLayoutVars>
          <dgm:dir/>
          <dgm:animLvl val="lvl"/>
          <dgm:resizeHandles val="exact"/>
        </dgm:presLayoutVars>
      </dgm:prSet>
      <dgm:spPr/>
    </dgm:pt>
    <dgm:pt modelId="{357D62B9-7E2C-4AC7-BDE4-8DC542B07382}" type="pres">
      <dgm:prSet presAssocID="{44E48145-F522-4FD3-85C2-8A5A2FC845D8}" presName="linNode" presStyleCnt="0"/>
      <dgm:spPr/>
    </dgm:pt>
    <dgm:pt modelId="{664FDCFD-872C-4848-A28B-70447D4B0E50}" type="pres">
      <dgm:prSet presAssocID="{44E48145-F522-4FD3-85C2-8A5A2FC845D8}" presName="parentText" presStyleLbl="node1" presStyleIdx="0" presStyleCnt="2" custScaleX="191123">
        <dgm:presLayoutVars>
          <dgm:chMax val="1"/>
          <dgm:bulletEnabled val="1"/>
        </dgm:presLayoutVars>
      </dgm:prSet>
      <dgm:spPr/>
    </dgm:pt>
    <dgm:pt modelId="{436D2921-5551-48E1-98A7-AC9EA6A3C272}" type="pres">
      <dgm:prSet presAssocID="{44E48145-F522-4FD3-85C2-8A5A2FC845D8}" presName="descendantText" presStyleLbl="alignAccFollowNode1" presStyleIdx="0" presStyleCnt="2">
        <dgm:presLayoutVars>
          <dgm:bulletEnabled val="1"/>
        </dgm:presLayoutVars>
      </dgm:prSet>
      <dgm:spPr/>
    </dgm:pt>
    <dgm:pt modelId="{2988498B-971D-46A3-9343-A98DA1919C7A}" type="pres">
      <dgm:prSet presAssocID="{2EC66D3D-860C-48F1-B941-AF9FEDA89750}" presName="sp" presStyleCnt="0"/>
      <dgm:spPr/>
    </dgm:pt>
    <dgm:pt modelId="{6CC274FE-BE8B-40C9-8B51-3EFF7A6B144C}" type="pres">
      <dgm:prSet presAssocID="{B3A9B530-B24F-4E26-BD71-140A810DCCDC}" presName="linNode" presStyleCnt="0"/>
      <dgm:spPr/>
    </dgm:pt>
    <dgm:pt modelId="{5A53CC5E-CD8D-40B9-A3D7-CE205934A9A0}" type="pres">
      <dgm:prSet presAssocID="{B3A9B530-B24F-4E26-BD71-140A810DCCDC}" presName="parentText" presStyleLbl="node1" presStyleIdx="1" presStyleCnt="2" custScaleX="161222">
        <dgm:presLayoutVars>
          <dgm:chMax val="1"/>
          <dgm:bulletEnabled val="1"/>
        </dgm:presLayoutVars>
      </dgm:prSet>
      <dgm:spPr/>
    </dgm:pt>
    <dgm:pt modelId="{8CBBCAEE-D2AB-472A-828D-0DCBC8D02C37}" type="pres">
      <dgm:prSet presAssocID="{B3A9B530-B24F-4E26-BD71-140A810DCCDC}" presName="descendantText" presStyleLbl="alignAccFollowNode1" presStyleIdx="1" presStyleCnt="2" custScaleX="84280">
        <dgm:presLayoutVars>
          <dgm:bulletEnabled val="1"/>
        </dgm:presLayoutVars>
      </dgm:prSet>
      <dgm:spPr/>
    </dgm:pt>
  </dgm:ptLst>
  <dgm:cxnLst>
    <dgm:cxn modelId="{8AE269F0-2A8C-5C4E-8383-1B56241E1D64}" type="presOf" srcId="{44E48145-F522-4FD3-85C2-8A5A2FC845D8}" destId="{664FDCFD-872C-4848-A28B-70447D4B0E50}" srcOrd="0" destOrd="0" presId="urn:microsoft.com/office/officeart/2005/8/layout/vList5"/>
    <dgm:cxn modelId="{F7B25F51-687F-4F0F-96ED-5EC433F681FC}" type="presOf" srcId="{3A402E73-25F6-45CA-B1E2-3262BD491638}" destId="{8CBBCAEE-D2AB-472A-828D-0DCBC8D02C37}" srcOrd="0" destOrd="1" presId="urn:microsoft.com/office/officeart/2005/8/layout/vList5"/>
    <dgm:cxn modelId="{043A24BA-9B82-40D0-8FD7-460A6CA9C704}" srcId="{B3A9B530-B24F-4E26-BD71-140A810DCCDC}" destId="{3A402E73-25F6-45CA-B1E2-3262BD491638}" srcOrd="1" destOrd="0" parTransId="{32A7746B-A8DB-4F36-8F25-09138499EDD5}" sibTransId="{EBEB88CA-B53B-4669-AFB2-E1DF74F27006}"/>
    <dgm:cxn modelId="{220BBC67-0D8C-4C5F-B56B-D4E7FFDA21E1}" srcId="{44E48145-F522-4FD3-85C2-8A5A2FC845D8}" destId="{9ED7F393-FB88-41A7-B27A-415F74906D73}" srcOrd="1" destOrd="0" parTransId="{FF07F559-2F8C-4BAC-8AC6-CBF676D6985E}" sibTransId="{C9F3DC28-F578-4B26-9990-905D0F6F0C5C}"/>
    <dgm:cxn modelId="{8D56F9B7-2C9A-4591-9556-264DB7830F9D}" srcId="{AFEAEA23-2D50-4002-AC4F-39B52B89DF16}" destId="{B3A9B530-B24F-4E26-BD71-140A810DCCDC}" srcOrd="1" destOrd="0" parTransId="{51C961B1-9D25-448E-A15F-B801C5BF1EB0}" sibTransId="{9E9F667D-CFF0-4F8D-AA02-D61E21935A96}"/>
    <dgm:cxn modelId="{CD6DE688-D7E8-45A1-B53F-E64C41F44F4B}" srcId="{44E48145-F522-4FD3-85C2-8A5A2FC845D8}" destId="{FD431F83-CBBE-49AC-B61D-B681BCD968F0}" srcOrd="0" destOrd="0" parTransId="{FB14A05B-7967-4C9B-AC74-8EB55C63FF6B}" sibTransId="{C0C23DB5-2E8E-4370-8E1A-69CA7D380CA2}"/>
    <dgm:cxn modelId="{19A70905-5583-CC45-9A11-F0665D3DB916}" type="presOf" srcId="{46895BD7-E900-4517-B90B-C78B1A26A2F3}" destId="{8CBBCAEE-D2AB-472A-828D-0DCBC8D02C37}" srcOrd="0" destOrd="0" presId="urn:microsoft.com/office/officeart/2005/8/layout/vList5"/>
    <dgm:cxn modelId="{67EAE06A-52FF-4E21-AB75-A4893FC365AF}" srcId="{B3A9B530-B24F-4E26-BD71-140A810DCCDC}" destId="{46895BD7-E900-4517-B90B-C78B1A26A2F3}" srcOrd="0" destOrd="0" parTransId="{96AF23FF-3DC1-49E4-BFF5-11ED4729B85B}" sibTransId="{67E5FABE-A896-4055-9CC2-E76B8E336B96}"/>
    <dgm:cxn modelId="{6E968FFD-100C-C846-A1D6-A010D2E56056}" type="presOf" srcId="{B3A9B530-B24F-4E26-BD71-140A810DCCDC}" destId="{5A53CC5E-CD8D-40B9-A3D7-CE205934A9A0}" srcOrd="0" destOrd="0" presId="urn:microsoft.com/office/officeart/2005/8/layout/vList5"/>
    <dgm:cxn modelId="{942DB1E5-1146-8244-AF4A-E46DEE153B4E}" type="presOf" srcId="{9ED7F393-FB88-41A7-B27A-415F74906D73}" destId="{436D2921-5551-48E1-98A7-AC9EA6A3C272}" srcOrd="0" destOrd="1" presId="urn:microsoft.com/office/officeart/2005/8/layout/vList5"/>
    <dgm:cxn modelId="{D25A19F6-8D12-BC45-95EB-B54FE0CEF591}" type="presOf" srcId="{AFEAEA23-2D50-4002-AC4F-39B52B89DF16}" destId="{8A0F2D33-E2CB-465A-8753-BC6131385396}" srcOrd="0" destOrd="0" presId="urn:microsoft.com/office/officeart/2005/8/layout/vList5"/>
    <dgm:cxn modelId="{6ABCACDD-E5B3-45F6-B514-EAB4946C57C9}" srcId="{AFEAEA23-2D50-4002-AC4F-39B52B89DF16}" destId="{44E48145-F522-4FD3-85C2-8A5A2FC845D8}" srcOrd="0" destOrd="0" parTransId="{998985DA-1CB6-4A75-8F07-EB9BDAC9DED6}" sibTransId="{2EC66D3D-860C-48F1-B941-AF9FEDA89750}"/>
    <dgm:cxn modelId="{995AF38F-E2F0-C444-8487-0B16BCC0E406}" type="presOf" srcId="{FD431F83-CBBE-49AC-B61D-B681BCD968F0}" destId="{436D2921-5551-48E1-98A7-AC9EA6A3C272}" srcOrd="0" destOrd="0" presId="urn:microsoft.com/office/officeart/2005/8/layout/vList5"/>
    <dgm:cxn modelId="{53F33BD6-2DA1-394F-A1F1-6F34DB709EA4}" type="presParOf" srcId="{8A0F2D33-E2CB-465A-8753-BC6131385396}" destId="{357D62B9-7E2C-4AC7-BDE4-8DC542B07382}" srcOrd="0" destOrd="0" presId="urn:microsoft.com/office/officeart/2005/8/layout/vList5"/>
    <dgm:cxn modelId="{F2AE839A-6A89-9B4B-BAE0-0132C583C178}" type="presParOf" srcId="{357D62B9-7E2C-4AC7-BDE4-8DC542B07382}" destId="{664FDCFD-872C-4848-A28B-70447D4B0E50}" srcOrd="0" destOrd="0" presId="urn:microsoft.com/office/officeart/2005/8/layout/vList5"/>
    <dgm:cxn modelId="{269C09FA-8629-9D44-977C-8ECABCE4A86F}" type="presParOf" srcId="{357D62B9-7E2C-4AC7-BDE4-8DC542B07382}" destId="{436D2921-5551-48E1-98A7-AC9EA6A3C272}" srcOrd="1" destOrd="0" presId="urn:microsoft.com/office/officeart/2005/8/layout/vList5"/>
    <dgm:cxn modelId="{E8B0B673-4A4D-C749-A17C-867ED5E24B8D}" type="presParOf" srcId="{8A0F2D33-E2CB-465A-8753-BC6131385396}" destId="{2988498B-971D-46A3-9343-A98DA1919C7A}" srcOrd="1" destOrd="0" presId="urn:microsoft.com/office/officeart/2005/8/layout/vList5"/>
    <dgm:cxn modelId="{129026B9-8D30-0A4F-B050-EEAE560EBCD6}" type="presParOf" srcId="{8A0F2D33-E2CB-465A-8753-BC6131385396}" destId="{6CC274FE-BE8B-40C9-8B51-3EFF7A6B144C}" srcOrd="2" destOrd="0" presId="urn:microsoft.com/office/officeart/2005/8/layout/vList5"/>
    <dgm:cxn modelId="{E7C08516-DD3E-1545-BFED-19AE6A599FFD}" type="presParOf" srcId="{6CC274FE-BE8B-40C9-8B51-3EFF7A6B144C}" destId="{5A53CC5E-CD8D-40B9-A3D7-CE205934A9A0}" srcOrd="0" destOrd="0" presId="urn:microsoft.com/office/officeart/2005/8/layout/vList5"/>
    <dgm:cxn modelId="{18E576AC-B358-CD4D-9A86-EA429EFE48D5}" type="presParOf" srcId="{6CC274FE-BE8B-40C9-8B51-3EFF7A6B144C}" destId="{8CBBCAEE-D2AB-472A-828D-0DCBC8D02C3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EAEA23-2D50-4002-AC4F-39B52B89DF16}" type="doc">
      <dgm:prSet loTypeId="urn:microsoft.com/office/officeart/2005/8/layout/vList5" loCatId="list" qsTypeId="urn:microsoft.com/office/officeart/2005/8/quickstyle/simple5" qsCatId="simple" csTypeId="urn:microsoft.com/office/officeart/2005/8/colors/accent1_4" csCatId="accent1" phldr="1"/>
      <dgm:spPr/>
      <dgm:t>
        <a:bodyPr/>
        <a:lstStyle/>
        <a:p>
          <a:endParaRPr lang="en-US"/>
        </a:p>
      </dgm:t>
    </dgm:pt>
    <dgm:pt modelId="{44E48145-F522-4FD3-85C2-8A5A2FC845D8}">
      <dgm:prSet phldrT="[Text]" custT="1"/>
      <dgm:spPr>
        <a:solidFill>
          <a:schemeClr val="bg2">
            <a:lumMod val="90000"/>
          </a:schemeClr>
        </a:solidFill>
      </dgm:spPr>
      <dgm:t>
        <a:bodyPr/>
        <a:lstStyle/>
        <a:p>
          <a:r>
            <a:rPr lang="en-US" sz="2800" b="1" dirty="0">
              <a:solidFill>
                <a:srgbClr val="FF0000"/>
              </a:solidFill>
            </a:rPr>
            <a:t>Cumulus</a:t>
          </a:r>
        </a:p>
      </dgm:t>
    </dgm:pt>
    <dgm:pt modelId="{998985DA-1CB6-4A75-8F07-EB9BDAC9DED6}" type="parTrans" cxnId="{6ABCACDD-E5B3-45F6-B514-EAB4946C57C9}">
      <dgm:prSet/>
      <dgm:spPr/>
      <dgm:t>
        <a:bodyPr/>
        <a:lstStyle/>
        <a:p>
          <a:endParaRPr lang="en-US"/>
        </a:p>
      </dgm:t>
    </dgm:pt>
    <dgm:pt modelId="{2EC66D3D-860C-48F1-B941-AF9FEDA89750}" type="sibTrans" cxnId="{6ABCACDD-E5B3-45F6-B514-EAB4946C57C9}">
      <dgm:prSet/>
      <dgm:spPr/>
      <dgm:t>
        <a:bodyPr/>
        <a:lstStyle/>
        <a:p>
          <a:endParaRPr lang="en-US"/>
        </a:p>
      </dgm:t>
    </dgm:pt>
    <dgm:pt modelId="{FD431F83-CBBE-49AC-B61D-B681BCD968F0}">
      <dgm:prSet phldrT="[Text]"/>
      <dgm:spPr/>
      <dgm:t>
        <a:bodyPr/>
        <a:lstStyle/>
        <a:p>
          <a:r>
            <a:rPr lang="en-US" b="0" dirty="0"/>
            <a:t>much </a:t>
          </a:r>
          <a:r>
            <a:rPr lang="en-US" b="0" dirty="0" err="1"/>
            <a:t>larger,taller</a:t>
          </a:r>
          <a:r>
            <a:rPr lang="en-US" b="0" dirty="0"/>
            <a:t> than cumulus</a:t>
          </a:r>
          <a:endParaRPr lang="en-US" dirty="0"/>
        </a:p>
      </dgm:t>
    </dgm:pt>
    <dgm:pt modelId="{FB14A05B-7967-4C9B-AC74-8EB55C63FF6B}" type="parTrans" cxnId="{CD6DE688-D7E8-45A1-B53F-E64C41F44F4B}">
      <dgm:prSet/>
      <dgm:spPr/>
      <dgm:t>
        <a:bodyPr/>
        <a:lstStyle/>
        <a:p>
          <a:endParaRPr lang="en-US"/>
        </a:p>
      </dgm:t>
    </dgm:pt>
    <dgm:pt modelId="{C0C23DB5-2E8E-4370-8E1A-69CA7D380CA2}" type="sibTrans" cxnId="{CD6DE688-D7E8-45A1-B53F-E64C41F44F4B}">
      <dgm:prSet/>
      <dgm:spPr/>
      <dgm:t>
        <a:bodyPr/>
        <a:lstStyle/>
        <a:p>
          <a:endParaRPr lang="en-US"/>
        </a:p>
      </dgm:t>
    </dgm:pt>
    <dgm:pt modelId="{ADBF3B95-4451-48AA-9FB4-A21990EF4C22}">
      <dgm:prSet phldrT="[Text]"/>
      <dgm:spPr>
        <a:blipFill rotWithShape="0">
          <a:blip xmlns:r="http://schemas.openxmlformats.org/officeDocument/2006/relationships" r:embed="rId1"/>
          <a:stretch>
            <a:fillRect/>
          </a:stretch>
        </a:blipFill>
      </dgm:spPr>
      <dgm:t>
        <a:bodyPr/>
        <a:lstStyle/>
        <a:p>
          <a:r>
            <a:rPr lang="en-US" b="1" dirty="0" err="1">
              <a:solidFill>
                <a:srgbClr val="FF0000"/>
              </a:solidFill>
            </a:rPr>
            <a:t>Cumulo</a:t>
          </a:r>
          <a:r>
            <a:rPr lang="en-US" b="1" dirty="0">
              <a:solidFill>
                <a:srgbClr val="FF0000"/>
              </a:solidFill>
            </a:rPr>
            <a:t>-nimbus</a:t>
          </a:r>
        </a:p>
      </dgm:t>
    </dgm:pt>
    <dgm:pt modelId="{07E78240-3D7E-49B9-83CD-ABD05C33D5DC}" type="parTrans" cxnId="{9614E9CA-D254-4743-9EE1-10F9DD4E6AA4}">
      <dgm:prSet/>
      <dgm:spPr/>
      <dgm:t>
        <a:bodyPr/>
        <a:lstStyle/>
        <a:p>
          <a:endParaRPr lang="en-US"/>
        </a:p>
      </dgm:t>
    </dgm:pt>
    <dgm:pt modelId="{81DA06A5-B15E-438E-B508-A925CC52C8AD}" type="sibTrans" cxnId="{9614E9CA-D254-4743-9EE1-10F9DD4E6AA4}">
      <dgm:prSet/>
      <dgm:spPr/>
      <dgm:t>
        <a:bodyPr/>
        <a:lstStyle/>
        <a:p>
          <a:endParaRPr lang="en-US"/>
        </a:p>
      </dgm:t>
    </dgm:pt>
    <dgm:pt modelId="{180CF9EB-4224-4EC8-8F0A-8D9784964617}">
      <dgm:prSet phldrT="[Text]"/>
      <dgm:spPr/>
      <dgm:t>
        <a:bodyPr/>
        <a:lstStyle/>
        <a:p>
          <a:r>
            <a:rPr lang="en-US" dirty="0"/>
            <a:t>Rising, moist air cools</a:t>
          </a:r>
        </a:p>
      </dgm:t>
    </dgm:pt>
    <dgm:pt modelId="{EF0B8031-4274-49FE-8856-15C7DC8650AC}" type="parTrans" cxnId="{6906E330-6C5A-4E80-B540-CE4E31014696}">
      <dgm:prSet/>
      <dgm:spPr/>
      <dgm:t>
        <a:bodyPr/>
        <a:lstStyle/>
        <a:p>
          <a:endParaRPr lang="en-US"/>
        </a:p>
      </dgm:t>
    </dgm:pt>
    <dgm:pt modelId="{740CFBD8-207D-42CD-8407-F10F87088A81}" type="sibTrans" cxnId="{6906E330-6C5A-4E80-B540-CE4E31014696}">
      <dgm:prSet/>
      <dgm:spPr/>
      <dgm:t>
        <a:bodyPr/>
        <a:lstStyle/>
        <a:p>
          <a:endParaRPr lang="en-US"/>
        </a:p>
      </dgm:t>
    </dgm:pt>
    <dgm:pt modelId="{98E09FB1-D6F8-4744-A6E6-98E49204895F}">
      <dgm:prSet/>
      <dgm:spPr/>
      <dgm:t>
        <a:bodyPr/>
        <a:lstStyle/>
        <a:p>
          <a:r>
            <a:rPr lang="en-US" dirty="0"/>
            <a:t>Puffy, billowy</a:t>
          </a:r>
        </a:p>
      </dgm:t>
    </dgm:pt>
    <dgm:pt modelId="{EAED92B0-246F-465D-9BB5-FFE23CB2C0FB}" type="parTrans" cxnId="{6AF4FFD5-4DE7-47FE-B10B-5F8E946028CE}">
      <dgm:prSet/>
      <dgm:spPr/>
      <dgm:t>
        <a:bodyPr/>
        <a:lstStyle/>
        <a:p>
          <a:endParaRPr lang="en-US"/>
        </a:p>
      </dgm:t>
    </dgm:pt>
    <dgm:pt modelId="{A4706DEC-8E3B-4386-9907-62B118081AD4}" type="sibTrans" cxnId="{6AF4FFD5-4DE7-47FE-B10B-5F8E946028CE}">
      <dgm:prSet/>
      <dgm:spPr/>
      <dgm:t>
        <a:bodyPr/>
        <a:lstStyle/>
        <a:p>
          <a:endParaRPr lang="en-US"/>
        </a:p>
      </dgm:t>
    </dgm:pt>
    <dgm:pt modelId="{4D4A7189-ED7F-4DF8-8C20-B6309D31BCEF}">
      <dgm:prSet phldrT="[Text]"/>
      <dgm:spPr/>
      <dgm:t>
        <a:bodyPr/>
        <a:lstStyle/>
        <a:p>
          <a:r>
            <a:rPr lang="en-US" dirty="0"/>
            <a:t>Thunderstorm clouds</a:t>
          </a:r>
        </a:p>
      </dgm:t>
    </dgm:pt>
    <dgm:pt modelId="{4E3220BC-E1BF-445F-B6D1-EA01789875B5}" type="parTrans" cxnId="{EE6F6A44-EDAC-42AA-81C6-693022C2E2D6}">
      <dgm:prSet/>
      <dgm:spPr/>
      <dgm:t>
        <a:bodyPr/>
        <a:lstStyle/>
        <a:p>
          <a:endParaRPr lang="en-US"/>
        </a:p>
      </dgm:t>
    </dgm:pt>
    <dgm:pt modelId="{7EB52DC4-2DBD-4E38-8E1D-6FE804D0DF87}" type="sibTrans" cxnId="{EE6F6A44-EDAC-42AA-81C6-693022C2E2D6}">
      <dgm:prSet/>
      <dgm:spPr/>
      <dgm:t>
        <a:bodyPr/>
        <a:lstStyle/>
        <a:p>
          <a:endParaRPr lang="en-US"/>
        </a:p>
      </dgm:t>
    </dgm:pt>
    <dgm:pt modelId="{8A0F2D33-E2CB-465A-8753-BC6131385396}" type="pres">
      <dgm:prSet presAssocID="{AFEAEA23-2D50-4002-AC4F-39B52B89DF16}" presName="Name0" presStyleCnt="0">
        <dgm:presLayoutVars>
          <dgm:dir/>
          <dgm:animLvl val="lvl"/>
          <dgm:resizeHandles val="exact"/>
        </dgm:presLayoutVars>
      </dgm:prSet>
      <dgm:spPr/>
    </dgm:pt>
    <dgm:pt modelId="{357D62B9-7E2C-4AC7-BDE4-8DC542B07382}" type="pres">
      <dgm:prSet presAssocID="{44E48145-F522-4FD3-85C2-8A5A2FC845D8}" presName="linNode" presStyleCnt="0"/>
      <dgm:spPr/>
    </dgm:pt>
    <dgm:pt modelId="{664FDCFD-872C-4848-A28B-70447D4B0E50}" type="pres">
      <dgm:prSet presAssocID="{44E48145-F522-4FD3-85C2-8A5A2FC845D8}" presName="parentText" presStyleLbl="node1" presStyleIdx="0" presStyleCnt="2" custScaleX="179878">
        <dgm:presLayoutVars>
          <dgm:chMax val="1"/>
          <dgm:bulletEnabled val="1"/>
        </dgm:presLayoutVars>
      </dgm:prSet>
      <dgm:spPr/>
    </dgm:pt>
    <dgm:pt modelId="{436D2921-5551-48E1-98A7-AC9EA6A3C272}" type="pres">
      <dgm:prSet presAssocID="{44E48145-F522-4FD3-85C2-8A5A2FC845D8}" presName="descendantText" presStyleLbl="alignAccFollowNode1" presStyleIdx="0" presStyleCnt="2" custLinFactY="36661" custLinFactNeighborX="-1961" custLinFactNeighborY="100000">
        <dgm:presLayoutVars>
          <dgm:bulletEnabled val="1"/>
        </dgm:presLayoutVars>
      </dgm:prSet>
      <dgm:spPr/>
    </dgm:pt>
    <dgm:pt modelId="{2988498B-971D-46A3-9343-A98DA1919C7A}" type="pres">
      <dgm:prSet presAssocID="{2EC66D3D-860C-48F1-B941-AF9FEDA89750}" presName="sp" presStyleCnt="0"/>
      <dgm:spPr/>
    </dgm:pt>
    <dgm:pt modelId="{9D72EC12-DCAD-41C4-ABFF-7894AC0DF9F8}" type="pres">
      <dgm:prSet presAssocID="{ADBF3B95-4451-48AA-9FB4-A21990EF4C22}" presName="linNode" presStyleCnt="0"/>
      <dgm:spPr/>
    </dgm:pt>
    <dgm:pt modelId="{EE978071-B5EE-4D8B-A585-384D889C8779}" type="pres">
      <dgm:prSet presAssocID="{ADBF3B95-4451-48AA-9FB4-A21990EF4C22}" presName="parentText" presStyleLbl="node1" presStyleIdx="1" presStyleCnt="2" custScaleX="139511">
        <dgm:presLayoutVars>
          <dgm:chMax val="1"/>
          <dgm:bulletEnabled val="1"/>
        </dgm:presLayoutVars>
      </dgm:prSet>
      <dgm:spPr/>
    </dgm:pt>
    <dgm:pt modelId="{8DF3CB22-E2E2-4726-9A96-D4C48A440220}" type="pres">
      <dgm:prSet presAssocID="{ADBF3B95-4451-48AA-9FB4-A21990EF4C22}" presName="descendantText" presStyleLbl="alignAccFollowNode1" presStyleIdx="1" presStyleCnt="2" custScaleX="77695" custLinFactY="-32279" custLinFactNeighborX="63346" custLinFactNeighborY="-100000">
        <dgm:presLayoutVars>
          <dgm:bulletEnabled val="1"/>
        </dgm:presLayoutVars>
      </dgm:prSet>
      <dgm:spPr/>
    </dgm:pt>
  </dgm:ptLst>
  <dgm:cxnLst>
    <dgm:cxn modelId="{BDD84A89-F0B1-4F57-9704-170020D980EF}" type="presOf" srcId="{98E09FB1-D6F8-4744-A6E6-98E49204895F}" destId="{8DF3CB22-E2E2-4726-9A96-D4C48A440220}" srcOrd="0" destOrd="1" presId="urn:microsoft.com/office/officeart/2005/8/layout/vList5"/>
    <dgm:cxn modelId="{6ABCACDD-E5B3-45F6-B514-EAB4946C57C9}" srcId="{AFEAEA23-2D50-4002-AC4F-39B52B89DF16}" destId="{44E48145-F522-4FD3-85C2-8A5A2FC845D8}" srcOrd="0" destOrd="0" parTransId="{998985DA-1CB6-4A75-8F07-EB9BDAC9DED6}" sibTransId="{2EC66D3D-860C-48F1-B941-AF9FEDA89750}"/>
    <dgm:cxn modelId="{9614E9CA-D254-4743-9EE1-10F9DD4E6AA4}" srcId="{AFEAEA23-2D50-4002-AC4F-39B52B89DF16}" destId="{ADBF3B95-4451-48AA-9FB4-A21990EF4C22}" srcOrd="1" destOrd="0" parTransId="{07E78240-3D7E-49B9-83CD-ABD05C33D5DC}" sibTransId="{81DA06A5-B15E-438E-B508-A925CC52C8AD}"/>
    <dgm:cxn modelId="{CD6DE688-D7E8-45A1-B53F-E64C41F44F4B}" srcId="{44E48145-F522-4FD3-85C2-8A5A2FC845D8}" destId="{FD431F83-CBBE-49AC-B61D-B681BCD968F0}" srcOrd="0" destOrd="0" parTransId="{FB14A05B-7967-4C9B-AC74-8EB55C63FF6B}" sibTransId="{C0C23DB5-2E8E-4370-8E1A-69CA7D380CA2}"/>
    <dgm:cxn modelId="{6906E330-6C5A-4E80-B540-CE4E31014696}" srcId="{ADBF3B95-4451-48AA-9FB4-A21990EF4C22}" destId="{180CF9EB-4224-4EC8-8F0A-8D9784964617}" srcOrd="0" destOrd="0" parTransId="{EF0B8031-4274-49FE-8856-15C7DC8650AC}" sibTransId="{740CFBD8-207D-42CD-8407-F10F87088A81}"/>
    <dgm:cxn modelId="{78DABAFC-C889-594F-A2FE-E57CC7AECE32}" type="presOf" srcId="{ADBF3B95-4451-48AA-9FB4-A21990EF4C22}" destId="{EE978071-B5EE-4D8B-A585-384D889C8779}" srcOrd="0" destOrd="0" presId="urn:microsoft.com/office/officeart/2005/8/layout/vList5"/>
    <dgm:cxn modelId="{6AF4FFD5-4DE7-47FE-B10B-5F8E946028CE}" srcId="{ADBF3B95-4451-48AA-9FB4-A21990EF4C22}" destId="{98E09FB1-D6F8-4744-A6E6-98E49204895F}" srcOrd="1" destOrd="0" parTransId="{EAED92B0-246F-465D-9BB5-FFE23CB2C0FB}" sibTransId="{A4706DEC-8E3B-4386-9907-62B118081AD4}"/>
    <dgm:cxn modelId="{8AE269F0-2A8C-5C4E-8383-1B56241E1D64}" type="presOf" srcId="{44E48145-F522-4FD3-85C2-8A5A2FC845D8}" destId="{664FDCFD-872C-4848-A28B-70447D4B0E50}" srcOrd="0" destOrd="0" presId="urn:microsoft.com/office/officeart/2005/8/layout/vList5"/>
    <dgm:cxn modelId="{211FCA65-6B63-6C43-9ADB-7D0DABF705AA}" type="presOf" srcId="{180CF9EB-4224-4EC8-8F0A-8D9784964617}" destId="{8DF3CB22-E2E2-4726-9A96-D4C48A440220}" srcOrd="0" destOrd="0" presId="urn:microsoft.com/office/officeart/2005/8/layout/vList5"/>
    <dgm:cxn modelId="{EE6F6A44-EDAC-42AA-81C6-693022C2E2D6}" srcId="{44E48145-F522-4FD3-85C2-8A5A2FC845D8}" destId="{4D4A7189-ED7F-4DF8-8C20-B6309D31BCEF}" srcOrd="1" destOrd="0" parTransId="{4E3220BC-E1BF-445F-B6D1-EA01789875B5}" sibTransId="{7EB52DC4-2DBD-4E38-8E1D-6FE804D0DF87}"/>
    <dgm:cxn modelId="{D25A19F6-8D12-BC45-95EB-B54FE0CEF591}" type="presOf" srcId="{AFEAEA23-2D50-4002-AC4F-39B52B89DF16}" destId="{8A0F2D33-E2CB-465A-8753-BC6131385396}" srcOrd="0" destOrd="0" presId="urn:microsoft.com/office/officeart/2005/8/layout/vList5"/>
    <dgm:cxn modelId="{995AF38F-E2F0-C444-8487-0B16BCC0E406}" type="presOf" srcId="{FD431F83-CBBE-49AC-B61D-B681BCD968F0}" destId="{436D2921-5551-48E1-98A7-AC9EA6A3C272}" srcOrd="0" destOrd="0" presId="urn:microsoft.com/office/officeart/2005/8/layout/vList5"/>
    <dgm:cxn modelId="{D31D1C1D-7D74-4EB7-B84C-867E1A56DC3D}" type="presOf" srcId="{4D4A7189-ED7F-4DF8-8C20-B6309D31BCEF}" destId="{436D2921-5551-48E1-98A7-AC9EA6A3C272}" srcOrd="0" destOrd="1" presId="urn:microsoft.com/office/officeart/2005/8/layout/vList5"/>
    <dgm:cxn modelId="{53F33BD6-2DA1-394F-A1F1-6F34DB709EA4}" type="presParOf" srcId="{8A0F2D33-E2CB-465A-8753-BC6131385396}" destId="{357D62B9-7E2C-4AC7-BDE4-8DC542B07382}" srcOrd="0" destOrd="0" presId="urn:microsoft.com/office/officeart/2005/8/layout/vList5"/>
    <dgm:cxn modelId="{F2AE839A-6A89-9B4B-BAE0-0132C583C178}" type="presParOf" srcId="{357D62B9-7E2C-4AC7-BDE4-8DC542B07382}" destId="{664FDCFD-872C-4848-A28B-70447D4B0E50}" srcOrd="0" destOrd="0" presId="urn:microsoft.com/office/officeart/2005/8/layout/vList5"/>
    <dgm:cxn modelId="{269C09FA-8629-9D44-977C-8ECABCE4A86F}" type="presParOf" srcId="{357D62B9-7E2C-4AC7-BDE4-8DC542B07382}" destId="{436D2921-5551-48E1-98A7-AC9EA6A3C272}" srcOrd="1" destOrd="0" presId="urn:microsoft.com/office/officeart/2005/8/layout/vList5"/>
    <dgm:cxn modelId="{E8B0B673-4A4D-C749-A17C-867ED5E24B8D}" type="presParOf" srcId="{8A0F2D33-E2CB-465A-8753-BC6131385396}" destId="{2988498B-971D-46A3-9343-A98DA1919C7A}" srcOrd="1" destOrd="0" presId="urn:microsoft.com/office/officeart/2005/8/layout/vList5"/>
    <dgm:cxn modelId="{F30B8745-09E2-7B40-8C54-2137C002A3E0}" type="presParOf" srcId="{8A0F2D33-E2CB-465A-8753-BC6131385396}" destId="{9D72EC12-DCAD-41C4-ABFF-7894AC0DF9F8}" srcOrd="2" destOrd="0" presId="urn:microsoft.com/office/officeart/2005/8/layout/vList5"/>
    <dgm:cxn modelId="{288DD8FA-366D-5A4F-88CF-4512870DBDC3}" type="presParOf" srcId="{9D72EC12-DCAD-41C4-ABFF-7894AC0DF9F8}" destId="{EE978071-B5EE-4D8B-A585-384D889C8779}" srcOrd="0" destOrd="0" presId="urn:microsoft.com/office/officeart/2005/8/layout/vList5"/>
    <dgm:cxn modelId="{3B09FBE5-C93F-8C40-9279-D16FB2BA9E51}" type="presParOf" srcId="{9D72EC12-DCAD-41C4-ABFF-7894AC0DF9F8}" destId="{8DF3CB22-E2E2-4726-9A96-D4C48A44022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D2921-5551-48E1-98A7-AC9EA6A3C272}">
      <dsp:nvSpPr>
        <dsp:cNvPr id="0" name=""/>
        <dsp:cNvSpPr/>
      </dsp:nvSpPr>
      <dsp:spPr>
        <a:xfrm rot="5400000">
          <a:off x="1845780" y="343135"/>
          <a:ext cx="1992302" cy="1804232"/>
        </a:xfrm>
        <a:prstGeom prst="round2SameRect">
          <a:avLst/>
        </a:prstGeom>
        <a:solidFill>
          <a:schemeClr val="accent1">
            <a:alpha val="90000"/>
            <a:tint val="55000"/>
            <a:hueOff val="0"/>
            <a:satOff val="0"/>
            <a:lumOff val="0"/>
            <a:alphaOff val="0"/>
          </a:schemeClr>
        </a:solidFill>
        <a:ln w="9525" cap="flat" cmpd="sng" algn="ctr">
          <a:solidFill>
            <a:schemeClr val="accent1">
              <a:alpha val="90000"/>
              <a:tint val="55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a:t>High, thin, light</a:t>
          </a:r>
        </a:p>
        <a:p>
          <a:pPr marL="171450" lvl="1" indent="-171450" algn="l" defTabSz="844550">
            <a:lnSpc>
              <a:spcPct val="90000"/>
            </a:lnSpc>
            <a:spcBef>
              <a:spcPct val="0"/>
            </a:spcBef>
            <a:spcAft>
              <a:spcPct val="15000"/>
            </a:spcAft>
            <a:buChar char="•"/>
          </a:pPr>
          <a:r>
            <a:rPr lang="en-US" sz="1900" kern="1200" dirty="0"/>
            <a:t>Ice Crystals</a:t>
          </a:r>
        </a:p>
      </dsp:txBody>
      <dsp:txXfrm rot="-5400000">
        <a:off x="1939815" y="337176"/>
        <a:ext cx="1716157" cy="1816152"/>
      </dsp:txXfrm>
    </dsp:sp>
    <dsp:sp modelId="{664FDCFD-872C-4848-A28B-70447D4B0E50}">
      <dsp:nvSpPr>
        <dsp:cNvPr id="0" name=""/>
        <dsp:cNvSpPr/>
      </dsp:nvSpPr>
      <dsp:spPr>
        <a:xfrm>
          <a:off x="144" y="62"/>
          <a:ext cx="1939670" cy="2490378"/>
        </a:xfrm>
        <a:prstGeom prst="roundRect">
          <a:avLst/>
        </a:prstGeom>
        <a:solidFill>
          <a:schemeClr val="bg2">
            <a:lumMod val="90000"/>
          </a:schemeClr>
        </a:soli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shade val="50000"/>
              <a:hueOff val="0"/>
              <a:satOff val="0"/>
              <a:lumOff val="0"/>
              <a:alphaOff val="0"/>
              <a:satMod val="30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rgbClr val="FF0000"/>
              </a:solidFill>
            </a:rPr>
            <a:t>Cirrus</a:t>
          </a:r>
          <a:endParaRPr lang="en-US" sz="2000" b="1" kern="1200" dirty="0">
            <a:solidFill>
              <a:srgbClr val="FF0000"/>
            </a:solidFill>
          </a:endParaRPr>
        </a:p>
      </dsp:txBody>
      <dsp:txXfrm>
        <a:off x="94831" y="94749"/>
        <a:ext cx="1750296" cy="2301004"/>
      </dsp:txXfrm>
    </dsp:sp>
    <dsp:sp modelId="{8CBBCAEE-D2AB-472A-828D-0DCBC8D02C37}">
      <dsp:nvSpPr>
        <dsp:cNvPr id="0" name=""/>
        <dsp:cNvSpPr/>
      </dsp:nvSpPr>
      <dsp:spPr>
        <a:xfrm rot="5400000">
          <a:off x="1844997" y="2958828"/>
          <a:ext cx="1992302" cy="1802639"/>
        </a:xfrm>
        <a:prstGeom prst="round2SameRect">
          <a:avLst/>
        </a:prstGeom>
        <a:solidFill>
          <a:schemeClr val="accent1">
            <a:alpha val="90000"/>
            <a:tint val="55000"/>
            <a:hueOff val="0"/>
            <a:satOff val="0"/>
            <a:lumOff val="0"/>
            <a:alphaOff val="0"/>
          </a:schemeClr>
        </a:solidFill>
        <a:ln w="9525" cap="flat" cmpd="sng" algn="ctr">
          <a:solidFill>
            <a:schemeClr val="accent1">
              <a:alpha val="90000"/>
              <a:tint val="55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a:t>Flat, low, sheet-like</a:t>
          </a:r>
          <a:endParaRPr lang="en-US" sz="1900" kern="1200" dirty="0"/>
        </a:p>
        <a:p>
          <a:pPr marL="171450" lvl="1" indent="-171450" algn="l" defTabSz="844550">
            <a:lnSpc>
              <a:spcPct val="90000"/>
            </a:lnSpc>
            <a:spcBef>
              <a:spcPct val="0"/>
            </a:spcBef>
            <a:spcAft>
              <a:spcPct val="15000"/>
            </a:spcAft>
            <a:buChar char="•"/>
          </a:pPr>
          <a:r>
            <a:rPr lang="en-US" sz="1900" kern="1200" dirty="0"/>
            <a:t>Warm, moist air above cold</a:t>
          </a:r>
        </a:p>
      </dsp:txBody>
      <dsp:txXfrm rot="-5400000">
        <a:off x="1939828" y="2951995"/>
        <a:ext cx="1714641" cy="1816306"/>
      </dsp:txXfrm>
    </dsp:sp>
    <dsp:sp modelId="{5A53CC5E-CD8D-40B9-A3D7-CE205934A9A0}">
      <dsp:nvSpPr>
        <dsp:cNvPr id="0" name=""/>
        <dsp:cNvSpPr/>
      </dsp:nvSpPr>
      <dsp:spPr>
        <a:xfrm>
          <a:off x="144" y="2614959"/>
          <a:ext cx="1939684" cy="2490378"/>
        </a:xfrm>
        <a:prstGeom prst="roundRect">
          <a:avLst/>
        </a:prstGeom>
        <a:solidFill>
          <a:schemeClr val="bg2">
            <a:lumMod val="90000"/>
          </a:schemeClr>
        </a:soli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shade val="50000"/>
              <a:hueOff val="346160"/>
              <a:satOff val="-25283"/>
              <a:lumOff val="45974"/>
              <a:alphaOff val="0"/>
              <a:satMod val="30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b="1" kern="1200" dirty="0">
              <a:solidFill>
                <a:srgbClr val="FF0000"/>
              </a:solidFill>
            </a:rPr>
            <a:t>Stratus</a:t>
          </a:r>
          <a:endParaRPr lang="en-US" sz="3400" b="1" kern="1200" dirty="0">
            <a:solidFill>
              <a:srgbClr val="FF0000"/>
            </a:solidFill>
          </a:endParaRPr>
        </a:p>
      </dsp:txBody>
      <dsp:txXfrm>
        <a:off x="94832" y="2709647"/>
        <a:ext cx="1750308" cy="2301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D2921-5551-48E1-98A7-AC9EA6A3C272}">
      <dsp:nvSpPr>
        <dsp:cNvPr id="0" name=""/>
        <dsp:cNvSpPr/>
      </dsp:nvSpPr>
      <dsp:spPr>
        <a:xfrm rot="5400000">
          <a:off x="1902532" y="3002474"/>
          <a:ext cx="1992302" cy="1930955"/>
        </a:xfrm>
        <a:prstGeom prst="round2SameRect">
          <a:avLst/>
        </a:prstGeom>
        <a:solidFill>
          <a:schemeClr val="accent1">
            <a:alpha val="90000"/>
            <a:tint val="55000"/>
            <a:hueOff val="0"/>
            <a:satOff val="0"/>
            <a:lumOff val="0"/>
            <a:alphaOff val="0"/>
          </a:schemeClr>
        </a:solidFill>
        <a:ln w="9525" cap="flat" cmpd="sng" algn="ctr">
          <a:solidFill>
            <a:schemeClr val="accent1">
              <a:alpha val="90000"/>
              <a:tint val="55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b="0" kern="1200" dirty="0"/>
            <a:t>much </a:t>
          </a:r>
          <a:r>
            <a:rPr lang="en-US" sz="1700" b="0" kern="1200" dirty="0" err="1"/>
            <a:t>larger,taller</a:t>
          </a:r>
          <a:r>
            <a:rPr lang="en-US" sz="1700" b="0" kern="1200" dirty="0"/>
            <a:t> than cumulus</a:t>
          </a:r>
          <a:endParaRPr lang="en-US" sz="1700" kern="1200" dirty="0"/>
        </a:p>
        <a:p>
          <a:pPr marL="171450" lvl="1" indent="-171450" algn="l" defTabSz="755650">
            <a:lnSpc>
              <a:spcPct val="90000"/>
            </a:lnSpc>
            <a:spcBef>
              <a:spcPct val="0"/>
            </a:spcBef>
            <a:spcAft>
              <a:spcPct val="15000"/>
            </a:spcAft>
            <a:buChar char="•"/>
          </a:pPr>
          <a:r>
            <a:rPr lang="en-US" sz="1700" kern="1200" dirty="0"/>
            <a:t>Thunderstorm clouds</a:t>
          </a:r>
        </a:p>
      </dsp:txBody>
      <dsp:txXfrm rot="-5400000">
        <a:off x="1933206" y="3066062"/>
        <a:ext cx="1836694" cy="1803780"/>
      </dsp:txXfrm>
    </dsp:sp>
    <dsp:sp modelId="{664FDCFD-872C-4848-A28B-70447D4B0E50}">
      <dsp:nvSpPr>
        <dsp:cNvPr id="0" name=""/>
        <dsp:cNvSpPr/>
      </dsp:nvSpPr>
      <dsp:spPr>
        <a:xfrm>
          <a:off x="738" y="62"/>
          <a:ext cx="1953767" cy="2490378"/>
        </a:xfrm>
        <a:prstGeom prst="roundRect">
          <a:avLst/>
        </a:prstGeom>
        <a:solidFill>
          <a:schemeClr val="bg2">
            <a:lumMod val="90000"/>
          </a:schemeClr>
        </a:soli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shade val="50000"/>
              <a:hueOff val="0"/>
              <a:satOff val="0"/>
              <a:lumOff val="0"/>
              <a:alphaOff val="0"/>
              <a:satMod val="30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rgbClr val="FF0000"/>
              </a:solidFill>
            </a:rPr>
            <a:t>Cumulus</a:t>
          </a:r>
        </a:p>
      </dsp:txBody>
      <dsp:txXfrm>
        <a:off x="96113" y="95437"/>
        <a:ext cx="1763017" cy="2299628"/>
      </dsp:txXfrm>
    </dsp:sp>
    <dsp:sp modelId="{8DF3CB22-E2E2-4726-9A96-D4C48A440220}">
      <dsp:nvSpPr>
        <dsp:cNvPr id="0" name=""/>
        <dsp:cNvSpPr/>
      </dsp:nvSpPr>
      <dsp:spPr>
        <a:xfrm rot="5400000">
          <a:off x="1923846" y="258548"/>
          <a:ext cx="1992302" cy="1932405"/>
        </a:xfrm>
        <a:prstGeom prst="round2SameRect">
          <a:avLst/>
        </a:prstGeom>
        <a:solidFill>
          <a:schemeClr val="accent1">
            <a:alpha val="90000"/>
            <a:tint val="55000"/>
            <a:hueOff val="0"/>
            <a:satOff val="0"/>
            <a:lumOff val="0"/>
            <a:alphaOff val="0"/>
          </a:schemeClr>
        </a:solidFill>
        <a:ln w="9525" cap="flat" cmpd="sng" algn="ctr">
          <a:solidFill>
            <a:schemeClr val="accent1">
              <a:alpha val="90000"/>
              <a:tint val="55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Rising, moist air cools</a:t>
          </a:r>
        </a:p>
        <a:p>
          <a:pPr marL="171450" lvl="1" indent="-171450" algn="l" defTabSz="755650">
            <a:lnSpc>
              <a:spcPct val="90000"/>
            </a:lnSpc>
            <a:spcBef>
              <a:spcPct val="0"/>
            </a:spcBef>
            <a:spcAft>
              <a:spcPct val="15000"/>
            </a:spcAft>
            <a:buChar char="•"/>
          </a:pPr>
          <a:r>
            <a:rPr lang="en-US" sz="1700" kern="1200" dirty="0"/>
            <a:t>Puffy, billowy</a:t>
          </a:r>
        </a:p>
      </dsp:txBody>
      <dsp:txXfrm rot="-5400000">
        <a:off x="1953795" y="322931"/>
        <a:ext cx="1838073" cy="1803638"/>
      </dsp:txXfrm>
    </dsp:sp>
    <dsp:sp modelId="{EE978071-B5EE-4D8B-A585-384D889C8779}">
      <dsp:nvSpPr>
        <dsp:cNvPr id="0" name=""/>
        <dsp:cNvSpPr/>
      </dsp:nvSpPr>
      <dsp:spPr>
        <a:xfrm>
          <a:off x="738" y="2614959"/>
          <a:ext cx="1951803" cy="2490378"/>
        </a:xfrm>
        <a:prstGeom prst="roundRect">
          <a:avLst/>
        </a:prstGeom>
        <a:blipFill rotWithShape="0">
          <a:blip xmlns:r="http://schemas.openxmlformats.org/officeDocument/2006/relationships" r:embed="rId1"/>
          <a:stretch>
            <a:fillRect/>
          </a:stretch>
        </a:blip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shade val="50000"/>
              <a:hueOff val="346160"/>
              <a:satOff val="-25283"/>
              <a:lumOff val="45974"/>
              <a:alphaOff val="0"/>
              <a:satMod val="30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dirty="0" err="1">
              <a:solidFill>
                <a:srgbClr val="FF0000"/>
              </a:solidFill>
            </a:rPr>
            <a:t>Cumulo</a:t>
          </a:r>
          <a:r>
            <a:rPr lang="en-US" sz="2800" b="1" kern="1200" dirty="0">
              <a:solidFill>
                <a:srgbClr val="FF0000"/>
              </a:solidFill>
            </a:rPr>
            <a:t>-nimbus</a:t>
          </a:r>
        </a:p>
      </dsp:txBody>
      <dsp:txXfrm>
        <a:off x="96017" y="2710238"/>
        <a:ext cx="1761245" cy="229982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44213AF-26F6-41FA-8D85-E2C5388D6E58}" type="datetimeFigureOut">
              <a:rPr lang="en-US" smtClean="0"/>
              <a:pPr/>
              <a:t>2/21/2017</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4213AF-26F6-41FA-8D85-E2C5388D6E58}" type="datetimeFigureOut">
              <a:rPr lang="en-US" smtClean="0"/>
              <a:pPr/>
              <a:t>2/21/2017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44213AF-26F6-41FA-8D85-E2C5388D6E58}" type="datetimeFigureOut">
              <a:rPr lang="en-US" smtClean="0"/>
              <a:pPr/>
              <a:t>2/21/2017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44213AF-26F6-41FA-8D85-E2C5388D6E58}" type="datetimeFigureOut">
              <a:rPr lang="en-US" smtClean="0"/>
              <a:pPr/>
              <a:t>2/21/2017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44213AF-26F6-41FA-8D85-E2C5388D6E58}" type="datetimeFigureOut">
              <a:rPr lang="en-US" smtClean="0"/>
              <a:pPr/>
              <a:t>2/21/2017</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44213AF-26F6-41FA-8D85-E2C5388D6E58}" type="datetimeFigureOut">
              <a:rPr lang="en-US" smtClean="0"/>
              <a:pPr/>
              <a:t>2/21/2017</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213AF-26F6-41FA-8D85-E2C5388D6E58}" type="datetimeFigureOut">
              <a:rPr lang="en-US" smtClean="0"/>
              <a:pPr/>
              <a:t>2/21/2017</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44213AF-26F6-41FA-8D85-E2C5388D6E58}" type="datetimeFigureOut">
              <a:rPr lang="en-US" smtClean="0"/>
              <a:pPr/>
              <a:t>2/21/2017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44213AF-26F6-41FA-8D85-E2C5388D6E58}" type="datetimeFigureOut">
              <a:rPr lang="en-US" smtClean="0"/>
              <a:pPr/>
              <a:t>2/21/2017</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a:t>‹#›</a:t>
            </a:fld>
            <a:endParaRPr kumimoji="0" lang="en-US">
              <a:solidFill>
                <a:schemeClr val="tx1"/>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4213AF-26F6-41FA-8D85-E2C5388D6E58}" type="datetimeFigureOut">
              <a:rPr lang="en-US" smtClean="0"/>
              <a:pPr/>
              <a:t>2/21/2017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4213AF-26F6-41FA-8D85-E2C5388D6E58}" type="datetimeFigureOut">
              <a:rPr lang="en-US" smtClean="0"/>
              <a:pPr/>
              <a:t>2/21/2017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44213AF-26F6-41FA-8D85-E2C5388D6E58}" type="datetimeFigureOut">
              <a:rPr lang="en-US" smtClean="0"/>
              <a:pPr/>
              <a:t>2/21/2017</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XH_M4jItiKw"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9.gi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9.gif"/><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Turn in Review #14.</a:t>
            </a:r>
          </a:p>
          <a:p>
            <a:r>
              <a:rPr lang="en-US" dirty="0"/>
              <a:t>Pick up notes and Review #15.</a:t>
            </a:r>
          </a:p>
        </p:txBody>
      </p:sp>
      <p:sp>
        <p:nvSpPr>
          <p:cNvPr id="3" name="Title 2"/>
          <p:cNvSpPr>
            <a:spLocks noGrp="1"/>
          </p:cNvSpPr>
          <p:nvPr>
            <p:ph type="title"/>
          </p:nvPr>
        </p:nvSpPr>
        <p:spPr/>
        <p:txBody>
          <a:bodyPr>
            <a:normAutofit/>
          </a:bodyPr>
          <a:lstStyle/>
          <a:p>
            <a:r>
              <a:rPr lang="en-US" sz="4800" dirty="0"/>
              <a:t>DO NOW</a:t>
            </a:r>
          </a:p>
        </p:txBody>
      </p:sp>
    </p:spTree>
    <p:extLst>
      <p:ext uri="{BB962C8B-B14F-4D97-AF65-F5344CB8AC3E}">
        <p14:creationId xmlns:p14="http://schemas.microsoft.com/office/powerpoint/2010/main" val="287392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800" dirty="0"/>
              <a:t>REVIEW</a:t>
            </a:r>
          </a:p>
        </p:txBody>
      </p:sp>
      <p:sp>
        <p:nvSpPr>
          <p:cNvPr id="6" name="Content Placeholder 2"/>
          <p:cNvSpPr txBox="1">
            <a:spLocks/>
          </p:cNvSpPr>
          <p:nvPr/>
        </p:nvSpPr>
        <p:spPr>
          <a:xfrm>
            <a:off x="457200" y="1600200"/>
            <a:ext cx="3962400" cy="3916363"/>
          </a:xfrm>
          <a:prstGeom prst="rect">
            <a:avLst/>
          </a:prstGeom>
        </p:spPr>
        <p:txBody>
          <a:bodyPr vert="horz">
            <a:normAutofit lnSpcReduction="1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sz="2400" dirty="0"/>
              <a:t>When you changed the angle of your flashlight, did the brightness of the light rays coming from the flashlight change?</a:t>
            </a:r>
          </a:p>
          <a:p>
            <a:r>
              <a:rPr lang="en-US" sz="2400" dirty="0"/>
              <a:t>How does the area covered by a ray of light change as the angle of sunlight gets smaller?  </a:t>
            </a:r>
          </a:p>
        </p:txBody>
      </p:sp>
      <p:pic>
        <p:nvPicPr>
          <p:cNvPr id="8" name="Picture 5"/>
          <p:cNvPicPr>
            <a:picLocks noChangeAspect="1" noChangeArrowheads="1"/>
          </p:cNvPicPr>
          <p:nvPr/>
        </p:nvPicPr>
        <p:blipFill>
          <a:blip r:embed="rId2" cstate="print"/>
          <a:srcRect/>
          <a:stretch>
            <a:fillRect/>
          </a:stretch>
        </p:blipFill>
        <p:spPr bwMode="auto">
          <a:xfrm>
            <a:off x="4572000" y="2133600"/>
            <a:ext cx="4119457" cy="2819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04800"/>
            <a:ext cx="7848600" cy="1677362"/>
          </a:xfrm>
        </p:spPr>
        <p:txBody>
          <a:bodyPr>
            <a:normAutofit fontScale="90000"/>
          </a:bodyPr>
          <a:lstStyle/>
          <a:p>
            <a:r>
              <a:rPr lang="en-US" sz="5400" dirty="0"/>
              <a:t>AIR PRESSURE AND CLOUDS</a:t>
            </a:r>
          </a:p>
        </p:txBody>
      </p:sp>
      <p:sp>
        <p:nvSpPr>
          <p:cNvPr id="3" name="Subtitle 2"/>
          <p:cNvSpPr>
            <a:spLocks noGrp="1"/>
          </p:cNvSpPr>
          <p:nvPr>
            <p:ph type="subTitle" idx="1"/>
          </p:nvPr>
        </p:nvSpPr>
        <p:spPr>
          <a:xfrm>
            <a:off x="228600" y="5638800"/>
            <a:ext cx="8305800" cy="1295400"/>
          </a:xfrm>
        </p:spPr>
        <p:txBody>
          <a:bodyPr>
            <a:normAutofit/>
          </a:bodyPr>
          <a:lstStyle/>
          <a:p>
            <a:r>
              <a:rPr lang="en-US" sz="2400" b="1" dirty="0">
                <a:solidFill>
                  <a:srgbClr val="000000"/>
                </a:solidFill>
                <a:latin typeface="Arial"/>
                <a:ea typeface="Arial"/>
                <a:cs typeface="Arial"/>
              </a:rPr>
              <a:t>SES5c. Relate weather patterns to interactions among ocean currents, air masses, and topography.</a:t>
            </a:r>
            <a:endParaRPr lang="en-US" sz="2400" dirty="0">
              <a:solidFill>
                <a:schemeClr val="tx1"/>
              </a:solidFill>
            </a:endParaRPr>
          </a:p>
        </p:txBody>
      </p:sp>
      <p:pic>
        <p:nvPicPr>
          <p:cNvPr id="7" name="Picture 2" descr="https://encrypted-tbn1.gstatic.com/images?q=tbn:ANd9GcQOPVCkW61kRhnX1_0Key4B6nwNTAx0jP6xBVbEoSyF55COBynk9w"/>
          <p:cNvPicPr>
            <a:picLocks noChangeAspect="1" noChangeArrowheads="1"/>
          </p:cNvPicPr>
          <p:nvPr/>
        </p:nvPicPr>
        <p:blipFill>
          <a:blip r:embed="rId2" cstate="print"/>
          <a:srcRect/>
          <a:stretch>
            <a:fillRect/>
          </a:stretch>
        </p:blipFill>
        <p:spPr bwMode="auto">
          <a:xfrm>
            <a:off x="2438400" y="2133600"/>
            <a:ext cx="3429000" cy="2568441"/>
          </a:xfrm>
          <a:prstGeom prst="rect">
            <a:avLst/>
          </a:prstGeom>
          <a:noFill/>
        </p:spPr>
      </p:pic>
      <p:pic>
        <p:nvPicPr>
          <p:cNvPr id="4" name="Picture 3"/>
          <p:cNvPicPr>
            <a:picLocks noChangeAspect="1"/>
          </p:cNvPicPr>
          <p:nvPr/>
        </p:nvPicPr>
        <p:blipFill>
          <a:blip r:embed="rId3" cstate="print"/>
          <a:stretch>
            <a:fillRect/>
          </a:stretch>
        </p:blipFill>
        <p:spPr>
          <a:xfrm>
            <a:off x="6074142" y="2209800"/>
            <a:ext cx="3069858" cy="230468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419600"/>
            <a:ext cx="8382000" cy="1828800"/>
          </a:xfrm>
        </p:spPr>
        <p:txBody>
          <a:bodyPr>
            <a:normAutofit/>
          </a:bodyPr>
          <a:lstStyle/>
          <a:p>
            <a:r>
              <a:rPr lang="en-US" dirty="0"/>
              <a:t>Air pressure is the </a:t>
            </a:r>
            <a:r>
              <a:rPr lang="en-US" b="1" dirty="0">
                <a:solidFill>
                  <a:srgbClr val="FF0000"/>
                </a:solidFill>
              </a:rPr>
              <a:t>force exerted by the weight of air molecules.</a:t>
            </a:r>
          </a:p>
        </p:txBody>
      </p:sp>
      <p:sp>
        <p:nvSpPr>
          <p:cNvPr id="3" name="Title 2"/>
          <p:cNvSpPr>
            <a:spLocks noGrp="1"/>
          </p:cNvSpPr>
          <p:nvPr>
            <p:ph type="title"/>
          </p:nvPr>
        </p:nvSpPr>
        <p:spPr>
          <a:xfrm>
            <a:off x="450501" y="189497"/>
            <a:ext cx="8229600" cy="1143000"/>
          </a:xfrm>
        </p:spPr>
        <p:txBody>
          <a:bodyPr>
            <a:normAutofit/>
          </a:bodyPr>
          <a:lstStyle/>
          <a:p>
            <a:r>
              <a:rPr lang="en-US" sz="4400" dirty="0"/>
              <a:t>ATMOSPHERIC PRESSURE</a:t>
            </a:r>
          </a:p>
        </p:txBody>
      </p:sp>
      <p:pic>
        <p:nvPicPr>
          <p:cNvPr id="1025" name="Picture 1"/>
          <p:cNvPicPr>
            <a:picLocks noChangeAspect="1" noChangeArrowheads="1"/>
          </p:cNvPicPr>
          <p:nvPr/>
        </p:nvPicPr>
        <p:blipFill>
          <a:blip r:embed="rId2" cstate="print"/>
          <a:srcRect/>
          <a:stretch>
            <a:fillRect/>
          </a:stretch>
        </p:blipFill>
        <p:spPr bwMode="auto">
          <a:xfrm>
            <a:off x="914400" y="1498600"/>
            <a:ext cx="7162800" cy="2387600"/>
          </a:xfrm>
          <a:prstGeom prst="rect">
            <a:avLst/>
          </a:prstGeom>
          <a:noFill/>
          <a:ln w="9525">
            <a:noFill/>
            <a:miter lim="800000"/>
            <a:headEnd/>
            <a:tailEnd/>
          </a:ln>
        </p:spPr>
      </p:pic>
    </p:spTree>
    <p:extLst>
      <p:ext uri="{BB962C8B-B14F-4D97-AF65-F5344CB8AC3E}">
        <p14:creationId xmlns:p14="http://schemas.microsoft.com/office/powerpoint/2010/main" val="227702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6477000" cy="4419600"/>
          </a:xfrm>
        </p:spPr>
        <p:txBody>
          <a:bodyPr>
            <a:normAutofit/>
          </a:bodyPr>
          <a:lstStyle/>
          <a:p>
            <a:r>
              <a:rPr lang="en-US" dirty="0"/>
              <a:t>Earth's atmospheric pressure is </a:t>
            </a:r>
            <a:r>
              <a:rPr lang="en-US" b="1" dirty="0">
                <a:solidFill>
                  <a:srgbClr val="FF0000"/>
                </a:solidFill>
              </a:rPr>
              <a:t>14.7 psi </a:t>
            </a:r>
            <a:r>
              <a:rPr lang="en-US" dirty="0"/>
              <a:t>(pounds per square inch) or </a:t>
            </a:r>
            <a:r>
              <a:rPr lang="en-US" b="1" dirty="0">
                <a:solidFill>
                  <a:srgbClr val="FF0000"/>
                </a:solidFill>
              </a:rPr>
              <a:t>one atm </a:t>
            </a:r>
            <a:r>
              <a:rPr lang="en-US" dirty="0"/>
              <a:t>(atmosphere). </a:t>
            </a:r>
          </a:p>
          <a:p>
            <a:r>
              <a:rPr lang="en-US" dirty="0"/>
              <a:t>The force on 1,000 square centimeters (a little larger than a square foot) is about a ton!</a:t>
            </a:r>
          </a:p>
        </p:txBody>
      </p:sp>
      <p:sp>
        <p:nvSpPr>
          <p:cNvPr id="3" name="Title 2"/>
          <p:cNvSpPr>
            <a:spLocks noGrp="1"/>
          </p:cNvSpPr>
          <p:nvPr>
            <p:ph type="title"/>
          </p:nvPr>
        </p:nvSpPr>
        <p:spPr>
          <a:xfrm>
            <a:off x="450501" y="189497"/>
            <a:ext cx="8229600" cy="1143000"/>
          </a:xfrm>
        </p:spPr>
        <p:txBody>
          <a:bodyPr>
            <a:normAutofit/>
          </a:bodyPr>
          <a:lstStyle/>
          <a:p>
            <a:r>
              <a:rPr lang="en-US" sz="4400" dirty="0"/>
              <a:t>ATMOSPHERIC PRESSURE</a:t>
            </a:r>
          </a:p>
        </p:txBody>
      </p:sp>
      <p:pic>
        <p:nvPicPr>
          <p:cNvPr id="5" name="Picture 2" descr="https://encrypted-tbn3.gstatic.com/images?q=tbn:ANd9GcRFHDcrYsRySODvhg2bFq0f2F_c9KOef845l-39vbeLm4ko5TS9"/>
          <p:cNvPicPr>
            <a:picLocks noChangeAspect="1" noChangeArrowheads="1"/>
          </p:cNvPicPr>
          <p:nvPr/>
        </p:nvPicPr>
        <p:blipFill>
          <a:blip r:embed="rId2" cstate="print"/>
          <a:srcRect/>
          <a:stretch>
            <a:fillRect/>
          </a:stretch>
        </p:blipFill>
        <p:spPr bwMode="auto">
          <a:xfrm>
            <a:off x="6381621" y="3564147"/>
            <a:ext cx="2321926" cy="31805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5486400" cy="2743200"/>
          </a:xfrm>
        </p:spPr>
        <p:txBody>
          <a:bodyPr>
            <a:normAutofit/>
          </a:bodyPr>
          <a:lstStyle/>
          <a:p>
            <a:pPr>
              <a:buFont typeface="Wingdings" panose="05000000000000000000" pitchFamily="2" charset="2"/>
              <a:buChar char="§"/>
            </a:pPr>
            <a:r>
              <a:rPr lang="en-US" sz="2800" b="1" dirty="0">
                <a:solidFill>
                  <a:srgbClr val="FF0000"/>
                </a:solidFill>
              </a:rPr>
              <a:t>Uneven heating </a:t>
            </a:r>
            <a:r>
              <a:rPr lang="en-US" sz="2800" dirty="0"/>
              <a:t>of Earth’s surface causes </a:t>
            </a:r>
            <a:r>
              <a:rPr lang="en-US" sz="2800" b="1" dirty="0">
                <a:solidFill>
                  <a:srgbClr val="FF0000"/>
                </a:solidFill>
              </a:rPr>
              <a:t>differences</a:t>
            </a:r>
            <a:r>
              <a:rPr lang="en-US" sz="2800" dirty="0"/>
              <a:t> in air pressure.</a:t>
            </a:r>
          </a:p>
          <a:p>
            <a:pPr lvl="1"/>
            <a:r>
              <a:rPr lang="en-US" sz="2800" b="1" dirty="0">
                <a:solidFill>
                  <a:srgbClr val="FF0000"/>
                </a:solidFill>
              </a:rPr>
              <a:t>Equator heats more </a:t>
            </a:r>
            <a:r>
              <a:rPr lang="en-US" sz="2800" dirty="0"/>
              <a:t>than poles.</a:t>
            </a:r>
          </a:p>
          <a:p>
            <a:pPr lvl="1"/>
            <a:r>
              <a:rPr lang="en-US" sz="2800" dirty="0"/>
              <a:t>Creates </a:t>
            </a:r>
            <a:r>
              <a:rPr lang="en-US" sz="2800" b="1" dirty="0">
                <a:solidFill>
                  <a:srgbClr val="FF0000"/>
                </a:solidFill>
              </a:rPr>
              <a:t>wind belts.</a:t>
            </a:r>
          </a:p>
        </p:txBody>
      </p:sp>
      <p:sp>
        <p:nvSpPr>
          <p:cNvPr id="3" name="Title 2"/>
          <p:cNvSpPr>
            <a:spLocks noGrp="1"/>
          </p:cNvSpPr>
          <p:nvPr>
            <p:ph type="title"/>
          </p:nvPr>
        </p:nvSpPr>
        <p:spPr/>
        <p:txBody>
          <a:bodyPr>
            <a:normAutofit/>
          </a:bodyPr>
          <a:lstStyle/>
          <a:p>
            <a:r>
              <a:rPr lang="en-US" dirty="0"/>
              <a:t>DIFFERENCES IN AIR PRESSURE</a:t>
            </a:r>
          </a:p>
        </p:txBody>
      </p:sp>
      <p:pic>
        <p:nvPicPr>
          <p:cNvPr id="15362" name="Picture 2" descr="https://encrypted-tbn1.gstatic.com/images?q=tbn:ANd9GcSTyWx-y6j4y9P0AtClh-YlR5MgzKoxnjcHa5QbjWAK3G54xwai2g"/>
          <p:cNvPicPr>
            <a:picLocks noChangeAspect="1" noChangeArrowheads="1"/>
          </p:cNvPicPr>
          <p:nvPr/>
        </p:nvPicPr>
        <p:blipFill>
          <a:blip r:embed="rId2" cstate="print"/>
          <a:srcRect/>
          <a:stretch>
            <a:fillRect/>
          </a:stretch>
        </p:blipFill>
        <p:spPr bwMode="auto">
          <a:xfrm>
            <a:off x="5715000" y="1600200"/>
            <a:ext cx="2819400" cy="2819400"/>
          </a:xfrm>
          <a:prstGeom prst="rect">
            <a:avLst/>
          </a:prstGeom>
          <a:noFill/>
        </p:spPr>
      </p:pic>
      <p:sp>
        <p:nvSpPr>
          <p:cNvPr id="6" name="Flowchart: Predefined Process 5"/>
          <p:cNvSpPr/>
          <p:nvPr/>
        </p:nvSpPr>
        <p:spPr>
          <a:xfrm>
            <a:off x="5486400" y="4724400"/>
            <a:ext cx="3276600" cy="1676400"/>
          </a:xfrm>
          <a:prstGeom prst="flowChartPredefined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Remember that Latitude affects the angle at which the sun's rays hit Earth.</a:t>
            </a:r>
          </a:p>
        </p:txBody>
      </p:sp>
      <p:pic>
        <p:nvPicPr>
          <p:cNvPr id="7" name="Picture 6"/>
          <p:cNvPicPr>
            <a:picLocks noChangeAspect="1"/>
          </p:cNvPicPr>
          <p:nvPr/>
        </p:nvPicPr>
        <p:blipFill>
          <a:blip r:embed="rId3" cstate="print"/>
          <a:stretch>
            <a:fillRect/>
          </a:stretch>
        </p:blipFill>
        <p:spPr>
          <a:xfrm>
            <a:off x="609600" y="4635640"/>
            <a:ext cx="4303413" cy="20997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371600"/>
            <a:ext cx="4388757" cy="4754563"/>
          </a:xfrm>
        </p:spPr>
        <p:txBody>
          <a:bodyPr>
            <a:normAutofit/>
          </a:bodyPr>
          <a:lstStyle/>
          <a:p>
            <a:r>
              <a:rPr lang="en-US" dirty="0"/>
              <a:t>Air that </a:t>
            </a:r>
            <a:r>
              <a:rPr lang="en-US" b="1" dirty="0">
                <a:solidFill>
                  <a:srgbClr val="FF0000"/>
                </a:solidFill>
              </a:rPr>
              <a:t>rises</a:t>
            </a:r>
            <a:r>
              <a:rPr lang="en-US" dirty="0"/>
              <a:t> in atmosphere is </a:t>
            </a:r>
            <a:r>
              <a:rPr lang="en-US" b="1" dirty="0">
                <a:solidFill>
                  <a:srgbClr val="FF0000"/>
                </a:solidFill>
              </a:rPr>
              <a:t>cooled</a:t>
            </a:r>
            <a:r>
              <a:rPr lang="en-US" dirty="0"/>
              <a:t>.</a:t>
            </a:r>
          </a:p>
          <a:p>
            <a:r>
              <a:rPr lang="en-US" dirty="0"/>
              <a:t>Air is </a:t>
            </a:r>
            <a:r>
              <a:rPr lang="en-US" b="1" dirty="0">
                <a:solidFill>
                  <a:srgbClr val="FF0000"/>
                </a:solidFill>
              </a:rPr>
              <a:t>dry</a:t>
            </a:r>
            <a:r>
              <a:rPr lang="en-US" dirty="0"/>
              <a:t>.</a:t>
            </a:r>
          </a:p>
          <a:p>
            <a:r>
              <a:rPr lang="en-US" dirty="0"/>
              <a:t>The air cools and </a:t>
            </a:r>
            <a:r>
              <a:rPr lang="en-US" b="1" dirty="0">
                <a:solidFill>
                  <a:srgbClr val="FF0000"/>
                </a:solidFill>
              </a:rPr>
              <a:t>condenses</a:t>
            </a:r>
            <a:r>
              <a:rPr lang="en-US" dirty="0"/>
              <a:t>.</a:t>
            </a:r>
          </a:p>
          <a:p>
            <a:r>
              <a:rPr lang="en-US" dirty="0"/>
              <a:t>It then descends or </a:t>
            </a:r>
            <a:r>
              <a:rPr lang="en-US" b="1" dirty="0">
                <a:solidFill>
                  <a:srgbClr val="FF0000"/>
                </a:solidFill>
              </a:rPr>
              <a:t>sinks</a:t>
            </a:r>
            <a:r>
              <a:rPr lang="en-US" dirty="0"/>
              <a:t>.</a:t>
            </a:r>
          </a:p>
          <a:p>
            <a:r>
              <a:rPr lang="en-US" dirty="0"/>
              <a:t>It creates area of </a:t>
            </a:r>
            <a:r>
              <a:rPr lang="en-US" b="1" dirty="0">
                <a:solidFill>
                  <a:srgbClr val="FF0000"/>
                </a:solidFill>
              </a:rPr>
              <a:t>high pressure.</a:t>
            </a:r>
          </a:p>
          <a:p>
            <a:endParaRPr lang="en-US" dirty="0"/>
          </a:p>
          <a:p>
            <a:endParaRPr lang="en-US" dirty="0"/>
          </a:p>
          <a:p>
            <a:endParaRPr lang="en-US" dirty="0"/>
          </a:p>
          <a:p>
            <a:endParaRPr lang="en-US" dirty="0"/>
          </a:p>
          <a:p>
            <a:endParaRPr lang="en-US" dirty="0"/>
          </a:p>
        </p:txBody>
      </p:sp>
      <p:sp>
        <p:nvSpPr>
          <p:cNvPr id="3" name="Title 2"/>
          <p:cNvSpPr>
            <a:spLocks noGrp="1"/>
          </p:cNvSpPr>
          <p:nvPr>
            <p:ph type="title"/>
          </p:nvPr>
        </p:nvSpPr>
        <p:spPr/>
        <p:txBody>
          <a:bodyPr>
            <a:normAutofit/>
          </a:bodyPr>
          <a:lstStyle/>
          <a:p>
            <a:r>
              <a:rPr lang="en-US" sz="4400" dirty="0"/>
              <a:t>HIGH PRESSURE</a:t>
            </a:r>
          </a:p>
        </p:txBody>
      </p:sp>
      <p:pic>
        <p:nvPicPr>
          <p:cNvPr id="17410" name="Picture 2"/>
          <p:cNvPicPr>
            <a:picLocks noChangeAspect="1" noChangeArrowheads="1"/>
          </p:cNvPicPr>
          <p:nvPr/>
        </p:nvPicPr>
        <p:blipFill>
          <a:blip r:embed="rId2" cstate="print"/>
          <a:srcRect/>
          <a:stretch>
            <a:fillRect/>
          </a:stretch>
        </p:blipFill>
        <p:spPr bwMode="auto">
          <a:xfrm>
            <a:off x="5051878" y="990600"/>
            <a:ext cx="3917043" cy="3886200"/>
          </a:xfrm>
          <a:prstGeom prst="rect">
            <a:avLst/>
          </a:prstGeom>
          <a:noFill/>
          <a:ln w="9525">
            <a:noFill/>
            <a:miter lim="800000"/>
            <a:headEnd/>
            <a:tailEnd/>
          </a:ln>
        </p:spPr>
      </p:pic>
      <p:pic>
        <p:nvPicPr>
          <p:cNvPr id="5" name="Picture 4"/>
          <p:cNvPicPr>
            <a:picLocks noChangeAspect="1"/>
          </p:cNvPicPr>
          <p:nvPr/>
        </p:nvPicPr>
        <p:blipFill>
          <a:blip r:embed="rId3" cstate="print"/>
          <a:stretch>
            <a:fillRect/>
          </a:stretch>
        </p:blipFill>
        <p:spPr>
          <a:xfrm>
            <a:off x="6096001" y="4989325"/>
            <a:ext cx="1904999" cy="1868675"/>
          </a:xfrm>
          <a:prstGeom prst="rect">
            <a:avLst/>
          </a:prstGeom>
        </p:spPr>
      </p:pic>
      <p:sp>
        <p:nvSpPr>
          <p:cNvPr id="7" name="Rectangle 1"/>
          <p:cNvSpPr>
            <a:spLocks noChangeArrowheads="1"/>
          </p:cNvSpPr>
          <p:nvPr/>
        </p:nvSpPr>
        <p:spPr bwMode="auto">
          <a:xfrm>
            <a:off x="4724400" y="5029200"/>
            <a:ext cx="2286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a:ln>
                  <a:noFill/>
                </a:ln>
                <a:solidFill>
                  <a:schemeClr val="bg1"/>
                </a:solidFill>
                <a:effectLst/>
                <a:latin typeface="Times New Roman" pitchFamily="18" charset="0"/>
                <a:ea typeface="Arial Unicode MS" pitchFamily="34" charset="-128"/>
                <a:cs typeface="Times New Roman" pitchFamily="18" charset="0"/>
              </a:rPr>
              <a:t>CLOCKWISE</a:t>
            </a:r>
          </a:p>
          <a:p>
            <a:pPr marL="0" marR="0" lvl="0" indent="0" algn="ctr" defTabSz="914400" rtl="0" eaLnBrk="1" fontAlgn="base" latinLnBrk="0" hangingPunct="1">
              <a:lnSpc>
                <a:spcPct val="100000"/>
              </a:lnSpc>
              <a:spcBef>
                <a:spcPct val="0"/>
              </a:spcBef>
              <a:spcAft>
                <a:spcPct val="0"/>
              </a:spcAft>
              <a:buClrTx/>
              <a:buSzTx/>
              <a:buFontTx/>
              <a:buNone/>
              <a:tabLst/>
            </a:pPr>
            <a:r>
              <a:rPr lang="en-US" sz="2000" b="1" i="1" dirty="0">
                <a:solidFill>
                  <a:schemeClr val="bg1"/>
                </a:solidFill>
                <a:latin typeface="Times New Roman" pitchFamily="18" charset="0"/>
                <a:ea typeface="Arial Unicode MS" pitchFamily="34" charset="-128"/>
                <a:cs typeface="Times New Roman" pitchFamily="18" charset="0"/>
              </a:rPr>
              <a:t>DOWN </a:t>
            </a:r>
          </a:p>
          <a:p>
            <a:pPr marL="0" marR="0" lvl="0" indent="0" algn="ctr" defTabSz="914400" rtl="0" eaLnBrk="1" fontAlgn="base" latinLnBrk="0" hangingPunct="1">
              <a:lnSpc>
                <a:spcPct val="100000"/>
              </a:lnSpc>
              <a:spcBef>
                <a:spcPct val="0"/>
              </a:spcBef>
              <a:spcAft>
                <a:spcPct val="0"/>
              </a:spcAft>
              <a:buClrTx/>
              <a:buSzTx/>
              <a:buFontTx/>
              <a:buNone/>
              <a:tabLst/>
            </a:pPr>
            <a:r>
              <a:rPr lang="en-US" sz="2000" b="1" i="1" dirty="0">
                <a:solidFill>
                  <a:schemeClr val="bg1"/>
                </a:solidFill>
                <a:latin typeface="Times New Roman" pitchFamily="18" charset="0"/>
                <a:ea typeface="Arial Unicode MS" pitchFamily="34" charset="-128"/>
                <a:cs typeface="Times New Roman" pitchFamily="18" charset="0"/>
              </a:rPr>
              <a:t>OUT</a:t>
            </a:r>
            <a:endParaRPr kumimoji="0" lang="en-US" sz="2000" b="1" i="1" u="none" strike="noStrike" cap="none" normalizeH="0" baseline="0" dirty="0">
              <a:ln>
                <a:noFill/>
              </a:ln>
              <a:solidFill>
                <a:schemeClr val="bg1"/>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4191000" cy="4754563"/>
          </a:xfrm>
        </p:spPr>
        <p:txBody>
          <a:bodyPr>
            <a:normAutofit/>
          </a:bodyPr>
          <a:lstStyle/>
          <a:p>
            <a:r>
              <a:rPr lang="en-US" sz="2800" dirty="0"/>
              <a:t>Moves </a:t>
            </a:r>
            <a:r>
              <a:rPr lang="en-US" sz="2800" b="1" dirty="0">
                <a:solidFill>
                  <a:srgbClr val="FF0000"/>
                </a:solidFill>
              </a:rPr>
              <a:t>out at the surface. </a:t>
            </a:r>
          </a:p>
          <a:p>
            <a:pPr lvl="1"/>
            <a:r>
              <a:rPr lang="en-US" sz="2800" dirty="0"/>
              <a:t>Spins </a:t>
            </a:r>
            <a:r>
              <a:rPr lang="en-US" sz="2800" b="1" dirty="0">
                <a:solidFill>
                  <a:srgbClr val="FF0000"/>
                </a:solidFill>
              </a:rPr>
              <a:t>clockwise</a:t>
            </a:r>
            <a:r>
              <a:rPr lang="en-US" sz="2800" dirty="0"/>
              <a:t> due to Coriolis.</a:t>
            </a:r>
          </a:p>
          <a:p>
            <a:r>
              <a:rPr lang="en-US" sz="2800" dirty="0"/>
              <a:t>Brings </a:t>
            </a:r>
            <a:r>
              <a:rPr lang="en-US" sz="2800" b="1" dirty="0">
                <a:solidFill>
                  <a:srgbClr val="FF0000"/>
                </a:solidFill>
              </a:rPr>
              <a:t>cool, clear, dry </a:t>
            </a:r>
            <a:r>
              <a:rPr lang="en-US" sz="2800" dirty="0"/>
              <a:t>weather at surface.</a:t>
            </a:r>
          </a:p>
          <a:p>
            <a:endParaRPr lang="en-US" dirty="0"/>
          </a:p>
          <a:p>
            <a:endParaRPr lang="en-US" dirty="0"/>
          </a:p>
          <a:p>
            <a:endParaRPr lang="en-US" dirty="0"/>
          </a:p>
          <a:p>
            <a:endParaRPr lang="en-US" dirty="0"/>
          </a:p>
          <a:p>
            <a:endParaRPr lang="en-US" dirty="0"/>
          </a:p>
        </p:txBody>
      </p:sp>
      <p:sp>
        <p:nvSpPr>
          <p:cNvPr id="3" name="Title 2"/>
          <p:cNvSpPr>
            <a:spLocks noGrp="1"/>
          </p:cNvSpPr>
          <p:nvPr>
            <p:ph type="title"/>
          </p:nvPr>
        </p:nvSpPr>
        <p:spPr/>
        <p:txBody>
          <a:bodyPr>
            <a:normAutofit/>
          </a:bodyPr>
          <a:lstStyle/>
          <a:p>
            <a:r>
              <a:rPr lang="en-US" sz="4400" dirty="0"/>
              <a:t>HIGH PRESSURE</a:t>
            </a:r>
          </a:p>
        </p:txBody>
      </p:sp>
      <p:pic>
        <p:nvPicPr>
          <p:cNvPr id="17410" name="Picture 2"/>
          <p:cNvPicPr>
            <a:picLocks noChangeAspect="1" noChangeArrowheads="1"/>
          </p:cNvPicPr>
          <p:nvPr/>
        </p:nvPicPr>
        <p:blipFill>
          <a:blip r:embed="rId2" cstate="print"/>
          <a:srcRect/>
          <a:stretch>
            <a:fillRect/>
          </a:stretch>
        </p:blipFill>
        <p:spPr bwMode="auto">
          <a:xfrm>
            <a:off x="4800600" y="1066800"/>
            <a:ext cx="3917043" cy="3886200"/>
          </a:xfrm>
          <a:prstGeom prst="rect">
            <a:avLst/>
          </a:prstGeom>
          <a:noFill/>
          <a:ln w="9525">
            <a:noFill/>
            <a:miter lim="800000"/>
            <a:headEnd/>
            <a:tailEnd/>
          </a:ln>
        </p:spPr>
      </p:pic>
      <p:sp>
        <p:nvSpPr>
          <p:cNvPr id="6" name="Rounded Rectangle 5"/>
          <p:cNvSpPr/>
          <p:nvPr/>
        </p:nvSpPr>
        <p:spPr>
          <a:xfrm>
            <a:off x="5387521" y="5173662"/>
            <a:ext cx="2743200" cy="1143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7" name="Rectangle 1"/>
          <p:cNvSpPr>
            <a:spLocks noChangeArrowheads="1"/>
          </p:cNvSpPr>
          <p:nvPr/>
        </p:nvSpPr>
        <p:spPr bwMode="auto">
          <a:xfrm>
            <a:off x="5638800" y="5257800"/>
            <a:ext cx="2286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a:ln>
                  <a:noFill/>
                </a:ln>
                <a:solidFill>
                  <a:schemeClr val="bg1"/>
                </a:solidFill>
                <a:effectLst/>
                <a:latin typeface="Times New Roman" pitchFamily="18" charset="0"/>
                <a:ea typeface="Arial Unicode MS" pitchFamily="34" charset="-128"/>
                <a:cs typeface="Times New Roman" pitchFamily="18" charset="0"/>
              </a:rPr>
              <a:t>CLOCKWISE</a:t>
            </a:r>
          </a:p>
          <a:p>
            <a:pPr marL="0" marR="0" lvl="0" indent="0" algn="ctr" defTabSz="914400" rtl="0" eaLnBrk="1" fontAlgn="base" latinLnBrk="0" hangingPunct="1">
              <a:lnSpc>
                <a:spcPct val="100000"/>
              </a:lnSpc>
              <a:spcBef>
                <a:spcPct val="0"/>
              </a:spcBef>
              <a:spcAft>
                <a:spcPct val="0"/>
              </a:spcAft>
              <a:buClrTx/>
              <a:buSzTx/>
              <a:buFontTx/>
              <a:buNone/>
              <a:tabLst/>
            </a:pPr>
            <a:r>
              <a:rPr lang="en-US" sz="2000" b="1" i="1" dirty="0">
                <a:solidFill>
                  <a:schemeClr val="bg1"/>
                </a:solidFill>
                <a:latin typeface="Times New Roman" pitchFamily="18" charset="0"/>
                <a:ea typeface="Arial Unicode MS" pitchFamily="34" charset="-128"/>
                <a:cs typeface="Times New Roman" pitchFamily="18" charset="0"/>
              </a:rPr>
              <a:t>DOWN </a:t>
            </a:r>
          </a:p>
          <a:p>
            <a:pPr marL="0" marR="0" lvl="0" indent="0" algn="ctr" defTabSz="914400" rtl="0" eaLnBrk="1" fontAlgn="base" latinLnBrk="0" hangingPunct="1">
              <a:lnSpc>
                <a:spcPct val="100000"/>
              </a:lnSpc>
              <a:spcBef>
                <a:spcPct val="0"/>
              </a:spcBef>
              <a:spcAft>
                <a:spcPct val="0"/>
              </a:spcAft>
              <a:buClrTx/>
              <a:buSzTx/>
              <a:buFontTx/>
              <a:buNone/>
              <a:tabLst/>
            </a:pPr>
            <a:r>
              <a:rPr lang="en-US" sz="2000" b="1" i="1" dirty="0">
                <a:solidFill>
                  <a:schemeClr val="bg1"/>
                </a:solidFill>
                <a:latin typeface="Times New Roman" pitchFamily="18" charset="0"/>
                <a:ea typeface="Arial Unicode MS" pitchFamily="34" charset="-128"/>
                <a:cs typeface="Times New Roman" pitchFamily="18" charset="0"/>
              </a:rPr>
              <a:t>OUT</a:t>
            </a:r>
            <a:endParaRPr kumimoji="0" lang="en-US" sz="2000" b="1" i="1" u="none" strike="noStrike" cap="none" normalizeH="0" baseline="0" dirty="0">
              <a:ln>
                <a:noFill/>
              </a:ln>
              <a:solidFill>
                <a:schemeClr val="bg1"/>
              </a:solidFill>
              <a:effectLst/>
              <a:latin typeface="Arial" pitchFamily="34" charset="0"/>
            </a:endParaRPr>
          </a:p>
        </p:txBody>
      </p:sp>
    </p:spTree>
    <p:extLst>
      <p:ext uri="{BB962C8B-B14F-4D97-AF65-F5344CB8AC3E}">
        <p14:creationId xmlns:p14="http://schemas.microsoft.com/office/powerpoint/2010/main" val="98259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8360" y="1173965"/>
            <a:ext cx="4495800" cy="4767072"/>
          </a:xfrm>
        </p:spPr>
        <p:txBody>
          <a:bodyPr>
            <a:noAutofit/>
          </a:bodyPr>
          <a:lstStyle/>
          <a:p>
            <a:r>
              <a:rPr lang="en-US" sz="2800" dirty="0"/>
              <a:t>Air </a:t>
            </a:r>
            <a:r>
              <a:rPr lang="en-US" sz="2800" b="1" dirty="0">
                <a:solidFill>
                  <a:srgbClr val="FF0000"/>
                </a:solidFill>
              </a:rPr>
              <a:t>warms</a:t>
            </a:r>
            <a:r>
              <a:rPr lang="en-US" sz="2800" dirty="0"/>
              <a:t>.</a:t>
            </a:r>
          </a:p>
          <a:p>
            <a:r>
              <a:rPr lang="en-US" sz="2800" dirty="0"/>
              <a:t>Warm air </a:t>
            </a:r>
            <a:r>
              <a:rPr lang="en-US" sz="2800" b="1" dirty="0">
                <a:solidFill>
                  <a:srgbClr val="FF0000"/>
                </a:solidFill>
              </a:rPr>
              <a:t>expands</a:t>
            </a:r>
          </a:p>
          <a:p>
            <a:r>
              <a:rPr lang="en-US" sz="2800" dirty="0"/>
              <a:t>Air becomes </a:t>
            </a:r>
            <a:r>
              <a:rPr lang="en-US" sz="2800" b="1" dirty="0">
                <a:solidFill>
                  <a:srgbClr val="FF0000"/>
                </a:solidFill>
              </a:rPr>
              <a:t>less dense</a:t>
            </a:r>
            <a:r>
              <a:rPr lang="en-US" sz="2800" dirty="0"/>
              <a:t> and </a:t>
            </a:r>
            <a:r>
              <a:rPr lang="en-US" sz="2800" b="1" dirty="0">
                <a:solidFill>
                  <a:srgbClr val="FF0000"/>
                </a:solidFill>
              </a:rPr>
              <a:t>rises</a:t>
            </a:r>
            <a:r>
              <a:rPr lang="en-US" sz="2800" dirty="0"/>
              <a:t>.</a:t>
            </a:r>
          </a:p>
          <a:p>
            <a:r>
              <a:rPr lang="en-US" sz="2800" dirty="0"/>
              <a:t>This </a:t>
            </a:r>
            <a:r>
              <a:rPr lang="en-US" sz="2800" b="1" dirty="0">
                <a:solidFill>
                  <a:srgbClr val="FF0000"/>
                </a:solidFill>
              </a:rPr>
              <a:t>pulls in air </a:t>
            </a:r>
            <a:r>
              <a:rPr lang="en-US" sz="2800" dirty="0"/>
              <a:t>at surface to replace rising air.</a:t>
            </a:r>
          </a:p>
          <a:p>
            <a:pPr lvl="1"/>
            <a:r>
              <a:rPr lang="en-US" sz="2800" dirty="0"/>
              <a:t>Air coming into Low spins </a:t>
            </a:r>
            <a:r>
              <a:rPr lang="en-US" sz="2800" b="1" dirty="0">
                <a:solidFill>
                  <a:srgbClr val="FF0000"/>
                </a:solidFill>
              </a:rPr>
              <a:t>counter-clockwise</a:t>
            </a:r>
            <a:r>
              <a:rPr lang="en-US" sz="2800" dirty="0"/>
              <a:t> due to Coriolis.</a:t>
            </a:r>
          </a:p>
        </p:txBody>
      </p:sp>
      <p:sp>
        <p:nvSpPr>
          <p:cNvPr id="3" name="Title 2"/>
          <p:cNvSpPr>
            <a:spLocks noGrp="1"/>
          </p:cNvSpPr>
          <p:nvPr>
            <p:ph type="title"/>
          </p:nvPr>
        </p:nvSpPr>
        <p:spPr>
          <a:xfrm>
            <a:off x="457200" y="61947"/>
            <a:ext cx="8229600" cy="1143000"/>
          </a:xfrm>
        </p:spPr>
        <p:txBody>
          <a:bodyPr>
            <a:normAutofit/>
          </a:bodyPr>
          <a:lstStyle/>
          <a:p>
            <a:r>
              <a:rPr lang="en-US" sz="4400" dirty="0"/>
              <a:t>LOW PRESSURE</a:t>
            </a:r>
          </a:p>
        </p:txBody>
      </p:sp>
      <p:pic>
        <p:nvPicPr>
          <p:cNvPr id="16386" name="Picture 2"/>
          <p:cNvPicPr>
            <a:picLocks noChangeAspect="1" noChangeArrowheads="1"/>
          </p:cNvPicPr>
          <p:nvPr/>
        </p:nvPicPr>
        <p:blipFill>
          <a:blip r:embed="rId2" cstate="print"/>
          <a:srcRect/>
          <a:stretch>
            <a:fillRect/>
          </a:stretch>
        </p:blipFill>
        <p:spPr bwMode="auto">
          <a:xfrm>
            <a:off x="4933860" y="1143000"/>
            <a:ext cx="4057740" cy="4259618"/>
          </a:xfrm>
          <a:prstGeom prst="rect">
            <a:avLst/>
          </a:prstGeom>
          <a:noFill/>
          <a:ln w="9525">
            <a:noFill/>
            <a:miter lim="800000"/>
            <a:headEnd/>
            <a:tailEnd/>
          </a:ln>
        </p:spPr>
      </p:pic>
      <p:sp>
        <p:nvSpPr>
          <p:cNvPr id="14337" name="Rectangle 1"/>
          <p:cNvSpPr>
            <a:spLocks noChangeArrowheads="1"/>
          </p:cNvSpPr>
          <p:nvPr/>
        </p:nvSpPr>
        <p:spPr bwMode="auto">
          <a:xfrm>
            <a:off x="4343400" y="5638800"/>
            <a:ext cx="28956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a:ln>
                  <a:noFill/>
                </a:ln>
                <a:solidFill>
                  <a:schemeClr val="bg1"/>
                </a:solidFill>
                <a:effectLst/>
                <a:latin typeface="Times New Roman" pitchFamily="18" charset="0"/>
                <a:ea typeface="Arial Unicode MS" pitchFamily="34" charset="-128"/>
                <a:cs typeface="Times New Roman" pitchFamily="18" charset="0"/>
              </a:rPr>
              <a:t>COUNTERCLOCKWISE</a:t>
            </a:r>
          </a:p>
          <a:p>
            <a:pPr marL="0" marR="0" lvl="0" indent="0" algn="ctr" defTabSz="914400" rtl="0" eaLnBrk="1" fontAlgn="base" latinLnBrk="0" hangingPunct="1">
              <a:lnSpc>
                <a:spcPct val="100000"/>
              </a:lnSpc>
              <a:spcBef>
                <a:spcPct val="0"/>
              </a:spcBef>
              <a:spcAft>
                <a:spcPct val="0"/>
              </a:spcAft>
              <a:buClrTx/>
              <a:buSzTx/>
              <a:buFontTx/>
              <a:buNone/>
              <a:tabLst/>
            </a:pPr>
            <a:r>
              <a:rPr lang="en-US" sz="2000" b="1" i="1" dirty="0">
                <a:solidFill>
                  <a:schemeClr val="bg1"/>
                </a:solidFill>
                <a:latin typeface="Times New Roman" pitchFamily="18" charset="0"/>
                <a:ea typeface="Arial Unicode MS" pitchFamily="34" charset="-128"/>
                <a:cs typeface="Times New Roman" pitchFamily="18" charset="0"/>
              </a:rPr>
              <a:t>IN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a:ln>
                  <a:noFill/>
                </a:ln>
                <a:solidFill>
                  <a:schemeClr val="bg1"/>
                </a:solidFill>
                <a:effectLst/>
                <a:latin typeface="Times New Roman" pitchFamily="18" charset="0"/>
                <a:ea typeface="Arial Unicode MS" pitchFamily="34" charset="-128"/>
                <a:cs typeface="Times New Roman" pitchFamily="18" charset="0"/>
              </a:rPr>
              <a:t>UP</a:t>
            </a:r>
            <a:endParaRPr kumimoji="0" lang="en-US" sz="2000" b="1" i="1" u="none" strike="noStrike" cap="none" normalizeH="0" baseline="0" dirty="0">
              <a:ln>
                <a:noFill/>
              </a:ln>
              <a:solidFill>
                <a:schemeClr val="bg1"/>
              </a:solidFill>
              <a:effectLst/>
              <a:latin typeface="Arial" pitchFamily="34" charset="0"/>
            </a:endParaRPr>
          </a:p>
        </p:txBody>
      </p:sp>
      <p:pic>
        <p:nvPicPr>
          <p:cNvPr id="7" name="Picture 6"/>
          <p:cNvPicPr>
            <a:picLocks noChangeAspect="1"/>
          </p:cNvPicPr>
          <p:nvPr/>
        </p:nvPicPr>
        <p:blipFill>
          <a:blip r:embed="rId3" cstate="print"/>
          <a:stretch>
            <a:fillRect/>
          </a:stretch>
        </p:blipFill>
        <p:spPr>
          <a:xfrm>
            <a:off x="6180639" y="5253184"/>
            <a:ext cx="1515561" cy="16048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371600"/>
            <a:ext cx="4038600" cy="4767072"/>
          </a:xfrm>
        </p:spPr>
        <p:txBody>
          <a:bodyPr>
            <a:normAutofit/>
          </a:bodyPr>
          <a:lstStyle/>
          <a:p>
            <a:r>
              <a:rPr lang="en-US" sz="2800" dirty="0"/>
              <a:t>Air </a:t>
            </a:r>
            <a:r>
              <a:rPr lang="en-US" sz="2800" b="1" dirty="0">
                <a:solidFill>
                  <a:srgbClr val="FF0000"/>
                </a:solidFill>
              </a:rPr>
              <a:t>cools</a:t>
            </a:r>
            <a:r>
              <a:rPr lang="en-US" sz="2800" dirty="0"/>
              <a:t> as it </a:t>
            </a:r>
            <a:r>
              <a:rPr lang="en-US" sz="2800" b="1" dirty="0">
                <a:solidFill>
                  <a:srgbClr val="FF0000"/>
                </a:solidFill>
              </a:rPr>
              <a:t>rises</a:t>
            </a:r>
            <a:r>
              <a:rPr lang="en-US" sz="2800" dirty="0"/>
              <a:t>.</a:t>
            </a:r>
          </a:p>
          <a:p>
            <a:r>
              <a:rPr lang="en-US" sz="2800" b="1" dirty="0">
                <a:solidFill>
                  <a:srgbClr val="FF0000"/>
                </a:solidFill>
              </a:rPr>
              <a:t>Clouds</a:t>
            </a:r>
            <a:r>
              <a:rPr lang="en-US" sz="2800" b="1" dirty="0"/>
              <a:t> </a:t>
            </a:r>
            <a:r>
              <a:rPr lang="en-US" sz="2800" dirty="0"/>
              <a:t>form.</a:t>
            </a:r>
          </a:p>
          <a:p>
            <a:r>
              <a:rPr lang="en-US" sz="2800" b="1" dirty="0">
                <a:solidFill>
                  <a:srgbClr val="FF0000"/>
                </a:solidFill>
              </a:rPr>
              <a:t>Moves outward </a:t>
            </a:r>
            <a:r>
              <a:rPr lang="en-US" sz="2800" dirty="0"/>
              <a:t>at top of Troposphere.</a:t>
            </a:r>
          </a:p>
          <a:p>
            <a:r>
              <a:rPr lang="en-US" sz="2800" dirty="0"/>
              <a:t>Brings </a:t>
            </a:r>
            <a:r>
              <a:rPr lang="en-US" sz="2800" b="1" dirty="0">
                <a:solidFill>
                  <a:srgbClr val="FF0000"/>
                </a:solidFill>
              </a:rPr>
              <a:t>warm, wet </a:t>
            </a:r>
            <a:r>
              <a:rPr lang="en-US" sz="2800" dirty="0"/>
              <a:t>weather at surface</a:t>
            </a:r>
          </a:p>
        </p:txBody>
      </p:sp>
      <p:sp>
        <p:nvSpPr>
          <p:cNvPr id="3" name="Title 2"/>
          <p:cNvSpPr>
            <a:spLocks noGrp="1"/>
          </p:cNvSpPr>
          <p:nvPr>
            <p:ph type="title"/>
          </p:nvPr>
        </p:nvSpPr>
        <p:spPr/>
        <p:txBody>
          <a:bodyPr>
            <a:normAutofit/>
          </a:bodyPr>
          <a:lstStyle/>
          <a:p>
            <a:r>
              <a:rPr lang="en-US" sz="4400" dirty="0"/>
              <a:t>LOW PRESSURE</a:t>
            </a:r>
          </a:p>
        </p:txBody>
      </p:sp>
      <p:pic>
        <p:nvPicPr>
          <p:cNvPr id="16386" name="Picture 2"/>
          <p:cNvPicPr>
            <a:picLocks noChangeAspect="1" noChangeArrowheads="1"/>
          </p:cNvPicPr>
          <p:nvPr/>
        </p:nvPicPr>
        <p:blipFill>
          <a:blip r:embed="rId2" cstate="print"/>
          <a:srcRect/>
          <a:stretch>
            <a:fillRect/>
          </a:stretch>
        </p:blipFill>
        <p:spPr bwMode="auto">
          <a:xfrm>
            <a:off x="4800600" y="1143000"/>
            <a:ext cx="4057740" cy="4259618"/>
          </a:xfrm>
          <a:prstGeom prst="rect">
            <a:avLst/>
          </a:prstGeom>
          <a:noFill/>
          <a:ln w="9525">
            <a:noFill/>
            <a:miter lim="800000"/>
            <a:headEnd/>
            <a:tailEnd/>
          </a:ln>
        </p:spPr>
      </p:pic>
      <p:sp>
        <p:nvSpPr>
          <p:cNvPr id="5" name="Rounded Rectangle 4"/>
          <p:cNvSpPr/>
          <p:nvPr/>
        </p:nvSpPr>
        <p:spPr>
          <a:xfrm>
            <a:off x="5334000" y="5567172"/>
            <a:ext cx="3048000" cy="1143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4337" name="Rectangle 1"/>
          <p:cNvSpPr>
            <a:spLocks noChangeArrowheads="1"/>
          </p:cNvSpPr>
          <p:nvPr/>
        </p:nvSpPr>
        <p:spPr bwMode="auto">
          <a:xfrm>
            <a:off x="5410200" y="5630840"/>
            <a:ext cx="28956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a:ln>
                  <a:noFill/>
                </a:ln>
                <a:solidFill>
                  <a:schemeClr val="bg1"/>
                </a:solidFill>
                <a:effectLst/>
                <a:latin typeface="Times New Roman" pitchFamily="18" charset="0"/>
                <a:ea typeface="Arial Unicode MS" pitchFamily="34" charset="-128"/>
                <a:cs typeface="Times New Roman" pitchFamily="18" charset="0"/>
              </a:rPr>
              <a:t>COUNTERCLOCKWISE</a:t>
            </a:r>
          </a:p>
          <a:p>
            <a:pPr marL="0" marR="0" lvl="0" indent="0" algn="ctr" defTabSz="914400" rtl="0" eaLnBrk="1" fontAlgn="base" latinLnBrk="0" hangingPunct="1">
              <a:lnSpc>
                <a:spcPct val="100000"/>
              </a:lnSpc>
              <a:spcBef>
                <a:spcPct val="0"/>
              </a:spcBef>
              <a:spcAft>
                <a:spcPct val="0"/>
              </a:spcAft>
              <a:buClrTx/>
              <a:buSzTx/>
              <a:buFontTx/>
              <a:buNone/>
              <a:tabLst/>
            </a:pPr>
            <a:r>
              <a:rPr lang="en-US" sz="2000" b="1" i="1" dirty="0">
                <a:solidFill>
                  <a:schemeClr val="bg1"/>
                </a:solidFill>
                <a:latin typeface="Times New Roman" pitchFamily="18" charset="0"/>
                <a:ea typeface="Arial Unicode MS" pitchFamily="34" charset="-128"/>
                <a:cs typeface="Times New Roman" pitchFamily="18" charset="0"/>
              </a:rPr>
              <a:t>IN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a:ln>
                  <a:noFill/>
                </a:ln>
                <a:solidFill>
                  <a:schemeClr val="bg1"/>
                </a:solidFill>
                <a:effectLst/>
                <a:latin typeface="Times New Roman" pitchFamily="18" charset="0"/>
                <a:ea typeface="Arial Unicode MS" pitchFamily="34" charset="-128"/>
                <a:cs typeface="Times New Roman" pitchFamily="18" charset="0"/>
              </a:rPr>
              <a:t>UP</a:t>
            </a:r>
            <a:endParaRPr kumimoji="0" lang="en-US" sz="2000" b="1" i="1" u="none" strike="noStrike" cap="none" normalizeH="0" baseline="0" dirty="0">
              <a:ln>
                <a:noFill/>
              </a:ln>
              <a:solidFill>
                <a:schemeClr val="bg1"/>
              </a:solidFill>
              <a:effectLst/>
              <a:latin typeface="Arial" pitchFamily="34" charset="0"/>
            </a:endParaRPr>
          </a:p>
        </p:txBody>
      </p:sp>
    </p:spTree>
    <p:extLst>
      <p:ext uri="{BB962C8B-B14F-4D97-AF65-F5344CB8AC3E}">
        <p14:creationId xmlns:p14="http://schemas.microsoft.com/office/powerpoint/2010/main" val="258885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337">
                                            <p:txEl>
                                              <p:pRg st="0" end="0"/>
                                            </p:txEl>
                                          </p:spTgt>
                                        </p:tgtEl>
                                        <p:attrNameLst>
                                          <p:attrName>style.visibility</p:attrName>
                                        </p:attrNameLst>
                                      </p:cBhvr>
                                      <p:to>
                                        <p:strVal val="visible"/>
                                      </p:to>
                                    </p:set>
                                    <p:animEffect transition="in" filter="randombar(horizontal)">
                                      <p:cBhvr>
                                        <p:cTn id="27" dur="500"/>
                                        <p:tgtEl>
                                          <p:spTgt spid="14337">
                                            <p:txEl>
                                              <p:pRg st="0" end="0"/>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14337">
                                            <p:txEl>
                                              <p:pRg st="1" end="1"/>
                                            </p:txEl>
                                          </p:spTgt>
                                        </p:tgtEl>
                                        <p:attrNameLst>
                                          <p:attrName>style.visibility</p:attrName>
                                        </p:attrNameLst>
                                      </p:cBhvr>
                                      <p:to>
                                        <p:strVal val="visible"/>
                                      </p:to>
                                    </p:set>
                                    <p:animEffect transition="in" filter="randombar(horizontal)">
                                      <p:cBhvr>
                                        <p:cTn id="30" dur="500"/>
                                        <p:tgtEl>
                                          <p:spTgt spid="14337">
                                            <p:txEl>
                                              <p:pRg st="1" end="1"/>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14337">
                                            <p:txEl>
                                              <p:pRg st="2" end="2"/>
                                            </p:txEl>
                                          </p:spTgt>
                                        </p:tgtEl>
                                        <p:attrNameLst>
                                          <p:attrName>style.visibility</p:attrName>
                                        </p:attrNameLst>
                                      </p:cBhvr>
                                      <p:to>
                                        <p:strVal val="visible"/>
                                      </p:to>
                                    </p:set>
                                    <p:animEffect transition="in" filter="randombar(horizontal)">
                                      <p:cBhvr>
                                        <p:cTn id="33" dur="500"/>
                                        <p:tgtEl>
                                          <p:spTgt spid="143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752600"/>
            <a:ext cx="7239000" cy="4254691"/>
          </a:xfrm>
        </p:spPr>
        <p:txBody>
          <a:bodyPr>
            <a:normAutofit/>
          </a:bodyPr>
          <a:lstStyle/>
          <a:p>
            <a:r>
              <a:rPr lang="en-US" sz="2800" dirty="0"/>
              <a:t>Wind is </a:t>
            </a:r>
            <a:r>
              <a:rPr lang="en-US" sz="2800" b="1" dirty="0">
                <a:solidFill>
                  <a:srgbClr val="FF0000"/>
                </a:solidFill>
              </a:rPr>
              <a:t>air movement </a:t>
            </a:r>
            <a:r>
              <a:rPr lang="en-US" sz="2800" dirty="0"/>
              <a:t>due to </a:t>
            </a:r>
            <a:r>
              <a:rPr lang="en-US" sz="2800" b="1" dirty="0">
                <a:solidFill>
                  <a:srgbClr val="FF0000"/>
                </a:solidFill>
              </a:rPr>
              <a:t>pressure differences. </a:t>
            </a:r>
          </a:p>
          <a:p>
            <a:r>
              <a:rPr lang="en-US" dirty="0"/>
              <a:t>Air moves from </a:t>
            </a:r>
            <a:r>
              <a:rPr lang="en-US" b="1" dirty="0">
                <a:solidFill>
                  <a:srgbClr val="FF0000"/>
                </a:solidFill>
              </a:rPr>
              <a:t>high to low </a:t>
            </a:r>
            <a:r>
              <a:rPr lang="en-US" dirty="0"/>
              <a:t>pressure – WIND!</a:t>
            </a:r>
          </a:p>
          <a:p>
            <a:r>
              <a:rPr lang="en-US" dirty="0"/>
              <a:t>Atmosphere is </a:t>
            </a:r>
            <a:r>
              <a:rPr lang="en-US" b="1" dirty="0">
                <a:solidFill>
                  <a:srgbClr val="FF0000"/>
                </a:solidFill>
              </a:rPr>
              <a:t>attempting to balance </a:t>
            </a:r>
            <a:r>
              <a:rPr lang="en-US" dirty="0"/>
              <a:t>– equilibrium</a:t>
            </a:r>
          </a:p>
        </p:txBody>
      </p:sp>
      <p:sp>
        <p:nvSpPr>
          <p:cNvPr id="3" name="Title 2"/>
          <p:cNvSpPr>
            <a:spLocks noGrp="1"/>
          </p:cNvSpPr>
          <p:nvPr>
            <p:ph type="title"/>
          </p:nvPr>
        </p:nvSpPr>
        <p:spPr>
          <a:xfrm>
            <a:off x="460374" y="304800"/>
            <a:ext cx="8683625" cy="1143000"/>
          </a:xfrm>
        </p:spPr>
        <p:txBody>
          <a:bodyPr>
            <a:normAutofit/>
          </a:bodyPr>
          <a:lstStyle/>
          <a:p>
            <a:r>
              <a:rPr lang="en-US" sz="4800" dirty="0"/>
              <a:t>WIND</a:t>
            </a:r>
            <a:endParaRPr lang="en-US" sz="4400" dirty="0"/>
          </a:p>
        </p:txBody>
      </p:sp>
      <p:sp>
        <p:nvSpPr>
          <p:cNvPr id="18434" name="AutoShape 2" descr="data:image/jpeg;base64,/9j/4AAQSkZJRgABAQAAAQABAAD/2wCEAAkGBxQTEBQUExMWFhUXGCAaGRcYGBwYHhgbHBobHBcXGB0cICkgICAlGx4bIjEhJykrLi4uHCAzODMuNyguLisBCgoKDg0OGhAQGywmICQvLCwwLywsLCwvLCwsLCwsLCwsLywsMCwsLCwtLDQwLiwsMiwsLCwsLywsLC0sLCwsLP/AABEIAJsBRgMBEQACEQEDEQH/xAAbAAEBAQEAAwEAAAAAAAAAAAAABQQDAQIGB//EAEgQAAIBAwIEAwUEBwUFBwUAAAECAwAEERIhBRMxQSJRYQYyUnGBFCMzQlNicnORobEVNGOCkhYkQ8HwB1Sio7TT4TVEdIOT/8QAGQEBAAMBAQAAAAAAAAAAAAAAAAECBAMF/8QAPREAAgECAwYDBAcHBQEBAAAAAAECAxEhMVEEEkFhcYETkaEiMrHBFDNCUnLR8CNigpKisvEFwtLh4lM0/9oADAMBAAIRAxEAPwD9xoBQCgFAKAUAoBQCgFAKAUAoBQCgFAKAUAoBQCgFAKAUAoBQCgFAKAUAoBQE2fiTMxjt1Dupwzk4jjPcMw95h8C79Mlcg1pjQUYqdV2TyXF9FwXN9r2sRfQ9rfhniDyu0sg3GfCin9SMbD0J1N+tUT2jDdprdXq+rz7Ky5C2pQrOSKAUAoBQCgFAKAUAoBQCgFAKA8OwAJJAA6k7YoCWPaCFvwi02ehhRpF9RrUFB9WFAeV4jM3SzkX948Sj5+B3P8qA9vtNzn+7x4/fn/26AyTe0LJJyzayvJjOmJo3wMHBbLrpBwQC2ATXenQlJbzwjq8u3F9EmyGzKvtG5/EEdp0/vAk7/lyQkZP7MjD1qzWzx4yl0tFet36IjEppFdHfn25B6Yt3/rz6b2zfcl/Mv+BOJn4rc3scMjRQwSuEOnDuuWwdPg0nIzjbWPn3rrQp7JOpFTlKKvjgnhxxv8n0Ibkka+BXk0sIa4tzbyd01rIPmGUnb54Ncdqp0qdRqlPejrZr0ZMW2sSjWckUAoBQCgFAKAUAoBQCgFAeCaA80AoCTcyNPI0UbFY02lkU4JP6GM9Qce843GcL4slNcFGjFVJK8nknl+J/Jcc3hhKueBSt4FRAiKFVRgKBgAeQFZpzlOTlJ3bLHSqgUAoBQCgFAKAUAoBQCgFAKA9JpVVSzEKqjJYnAAHUknoKAljiEs/93QKn6aVTg+scezMP1iVHQjUKA9ZeFQIpluX5ujxGS4YFUx+YLgRpj4goPmTVoQlOSjFXb4IXsa+C8UjuYEmizy3zpJGnIDFdWDuAcZGexHSuu07PPZ6jpTzWflchO6ujdXAk5XSMUYI2hiMBsatPqAdicdM7Z86vBxUk5K60DPSys0iXSg75JO5Zj1ZidyT5mpqVZVJXl/haLREJWO5FcySW3Ao1OYC1u2c/dYCkk5JaMgxknuxXV5EUB6HiUkH96QaP08YOgesqElo+++WUAEll6UBWRwQCCCCMgjcEHoRQHpc26yKUdQynqrAEHuNj61aE5QlvRdnyBPbhToP93ndD2WTMyZ9Qx1geiuorQtojL62CfNey/TDzTK20PP8AaMkf48Jx+kizIvpqUDmL/pYAdWp4EJ/VS7Swfnk/NN6C7WZvtrhJFDxsrqejKQwPyI2rPOEoS3ZKz5lr3OtVAoBQCgFAKAUAoCXdDm3KR/kiAlb1YkiEeRxh29CIzWqH7Oi58Zeyun2vkulyubKlZSxg4zcskYWMgSyMI4yd8McktjvpUM+O4U132eEZTvP3Vi+mnd2Xchs0WVqsUaxoMKowMnJPmSTuSTuSdySTXOpUlUk5yzf68tAlY71Qkx3vEkjIUktIRkRoNTkdM4HQZ21HCjua7U6E5reWC1eC/wA8ljyIbseLOaZmy8axpjYF9T5/WAGlcb9Gb50qRpRVoybfSy7cX3SCuba4kigFAKAUAoBQCgFAKAzX96kKanz1wFAyzMeiqO5Pl/yFAYIOHPMwkugDggpB1SPG6s/aSTODn3VIGkZGtgLFASuPLzAlt15xIf0iXBlP1yqZHQyA9q1bK9xut93L8Ty8s+drFZY4G+ztUijWONQiKMKo2AHkBXCpUlUk5zd2+JZKx2qgFAeCcDJpmCWOKtL/AHaPmL+lY6I/mpwWfbcFQVPTUK1fR1T+udnosZd+C7u/Ire+RgXgFw14s8l6/LCgGCINGjMCcEgs2BjGcHxHyAwdH0yhHZ3ShSV7+87NpeS7aepG673ufSV5pcjTWDwEyWq5UnL2+cK2feaEnaN++NkY5zpLFwBRsL1JkDocg7bggqRsysp3VgdiDuDQGigFAT7rhQLGSJjFKerr0f8Aep7r9MZPiA6MK0Q2hpbk1vR0fDo818NUyGj1tuIkOIp1CSE4Ug5SXG/gY9GxvoO+xxqA1VM6CcXOk7rjquq05rDWzdhfUpVmJFAKAUAoBQCgJvCBl7h/imOPQIiR4+WpWP1NadowjTjpH4tv4MquJsu7pIkLyOqKOrMwUD5k7VmLECTjAkuwYopphFGThU0AmQ4Vw0pRThUYAgkeI1pXs7O396Vv5Vf/AHLyI4lIX056WpH7cqA/+HV/WsxJP4hxm41cmO2fmEamZHifloSRrw7rlmIIUHyY4OkqdNKnFRdWpksEvvPTos32Sxd1DfBHaw4haw5U6oWYjU06shkY7DMjjTI3QbMew7YrnVrTqO8uy4LklwCVi7XIkUAoBQCgFAKAUAoBQHG7uViRpHOFUZJ6/wAhuT6Dc0Bg4Zau7faJ1xIRiOM4PJQ9ttuYfzEbflBIGWAq0AoCZGQbyViRiOJFBP5dTO0m/qFj/wBNaZYbPFatvySS8rvzI4noONh/7vG84+NcLH6HmMQGHrHrrMSedN4w963i8xpkn/g2qL+lAeTa3WNrmPPrASP4CQH+dASFW6uPE6wTQKxAXxwCXBwXKnmalBBCqWCt73TTWtt7PgvefHjHkub4vNZalcyxDxtNQSVXgdjgLKAAxPQK6kxsT8IbPpWQsU6AUAoD5fiV8YZPtCQzqx2mi5TOJVA94GIMBKo6EnDAaT+Vk0/RZP3ZRf8AEl/dYjeL3D+IxTprhkSRfNGDYPkcdD6GuVSjUpO04tdVYJp5GquZIoDldW6yIUdQynqD/EfUHfParQnKElKLsxa5Pt52hdYpSWRjiKU9c9o5T8Xwt+bofFjVonCNWLnBWazXzXLVcM1hlXLBlWspYUAoBQCgFAfLcL4hJLJcR22kIJNYnYEgo6g5iXbXlxINedG22vBUaa6vCnPVW7ptfC3mVXEsWnBo0YO2ZZR/xZTrf107YQH4UCj0rMWJvs7xJ5by/VoSnKkVA5IIYBMqB9Dqx21ivS2yhGns9FqV95N20xx+FuxSLu2fRE4rzS5N9nxqi5x96c8052IVgOWpHYrGFB9QT3rVtbtPw1lD2e6zfd3fQrHK5SZQRgjIPUGspYkngvL3tX5B/R41Qn0MeRp+aFTnrnpQHWw4pqflSpypsZ051K4HVonwNYHcYDDbKjIyBSoBQCgFAKAUAoBQEdh9oucH8G3YbdnnwCPmIwQe41sOhjoCxQCgMnEuILCoLZYsdKIoy0jHJCIPPAJycAAEkgAkAQ7XhzSXcn2sKdSJIkIJMYKllbUD+Iy/dnUwwCRhQRk6JK9CMtG10ya88fIjifT1nJFAT+PSsICqEh5CsakdVMjBS4z8IJf/AC1o2WKdROWSu3zsr275dyJZG2CFUVUUAKoAUDoABgAfSuMpOUnKWbJE0KupV1DKwwVYAgg9QQdiKqCQ1tJbbw6pIfzQE5ZB5wMTuB+iO2MaSunSwFS0uVkRXRgysMgj/rYg7EHcGgO1AKA+bm4XGl1pZcLOSY3UlGjl3eSMOpDaZADJp6ZWTOdQFdqdedNbqeGjxXk8O+ZDSZu+1SW/47a4v0+ACn75QMY/xFwBndVAyevhwr/VK0vu6/hef8Lx0bbsRe2ZWFZCwoDlc26yIyOMqwwR/wBbj51aE5QkpRzQMfC7hgxglJMiAEOduanQPttqB2YDvg4AZRXevCLSqwWD4aPTppywxaZC0KNZiRQCgFAQXU3rEHa0U4I/7yw6g/4IO2P+Ic/kH3gGnin3LLcDZFGiXsOVnIf/APWd/RWk9K1UP2kXR4vGPXT+LLqkVeGJVrKWPVUAzgAZOT6nAGT9AB9KltsE/wBoj/usig4MgEQI7NKRGp+hYVo2P66LfD2u0cX8CJZFFVAAA6Cs7d8WSeagCgM1/YpMmlx3yCDhlYdGQjcMPMUBhseImNjDcuokUZWQ4UTICBrx0DAkBlGwJBGAwAtGMpZK4KkUqsMqwYeYOf6VEouLs0D3qAKAUBG9mPaOK9jdo8ho3MciHqjA4+oPUH+hBA27bsNTZJJTykrp6r9ZlYyUizWIsYuMXphgdwAW2VFJwGkYhY1J7ZcqM+tAeeG2YggVAS2kEs2N3Yks7kD8zOSx9SalK4JfsNxSe4s0e6iMUyko4OBqKnBfA3XPkQN842xW/wD1PZ6NDaHGhK8XiuV+HP8AXEpBtrEt3VwsaM7nSiAsxPYAZJrzy5P4TaszfaZlxKy4RDvyYzg8vbbUcAuR1IAyQq0B7caUronUEmEksAMlom2lUdzjCuANyYwO9atmalek/tZcpLJ/K/BNsq9SjG4YAqQQRkEbgg9CDWZpp2ZY9qgEziGGubZPh1zf6U5eD9Zgfp6VqpezRqS1tHze9/tKvNFOspYUBxurpI1LSOqKO7EAb9Bk1eFOVR7sFd8g3Y+auuJmCQzwwStA5+/yojVW2AnXmMrY7OdOCuGz4Tq6vZ1H35xXm/7U163IuWf7SkHvWswHcgxMB9BJqP0U1PgQeVSP9S+VvUX5Hey4lFKSEbxAZKMCjqOxZGAYfUVSpQqU8ZLDXNPo1gwmmeOL2XOhZAdLbMjfC6kNG3rhgDjuMjvXEk88MvBNCkmMah4lO5VujofVWBU+ooDFEv2Vwv8A9s5Cr/gMThU/dsdgPykgDwkBNkn9Ii5fbWf7y1/EuOqxzT3q5FisZYUBF9qxKsPOt4jLPCdSIDjUDtIh8wV7eYUjcCtuw+HKp4daW7CWDemj8+Ol1kysr2ujdwe7M1vDKwwzxqxGCMFlBIwdxg7YNcNopqlVlBZJteTJTurnTiEBkikRWKMykBh1UkbMPkd6rSmoTjJq6TWGvIPI9eGXfNhSTGCR4l+Fhs6H1VgQfUVNan4dRx09VwfdYhO6MfGnMjJbISDICZGBIKRDZsEdGckINwcF2G6VyJKkUYVQqgKoGAAMAAbAADoMUB5IoD5nhN/LFemyaFlgCFoJm6NjT9yMEjwgtjODpUbbam9SvRp1NmW0qSc72lHTP2u+F+F3njZUTadj6V3ABJIAG5J2A+deWXPkfapbe+WBVuTpjnWRmh1tqVQcoHjzjJxvnbGa37Btv0Vzlup3i1jji+OJWUd4+ks+KQykrHKjMOqhhqX9peo+orAWNlAZb3iCRAajuxwqr4mdvhVRuT3PkMk4AzXWnRnUeHDN8Eub/V8liQ3YyCCebeRjAh/4cZGsjykkGcfKPBBHvmu2/SpYQW89Xl2XH+LP7qIxZxv/AGbhZPuo0SZTqSVl1NrGca2PiYEEq2TkqxGR1rnLaq0sHJ20vZeSwJ3Ue1lZW1xGspt0VzkN4QHjdSVkTWu4KsCpIPapjtVaKspO2l7ryeA3UdhZzRkcqXWveOYlsD9WTBfPfx689NutW8WlU9+NnrH5xy8t3uRZrIp1lLCgJAQW0+wCwzkA4GAk2MKfQOoC9vEqjcvWy7r0scZR9Y8f5Xj0b4IrkyvWMsSuIeO6t4+ya5m8sqAiKfmZCw9Y6Aq0BLiPKunU+7P41P8AiKoV1+qBWA76ZD2rVL9pQUuMMH0bun5tp9UiuTPTiI5txFD+RMTSDzwcQKfQuGfPnDjvWUsV6AUBP4datCzoMcn3k33TJOqPHwg7r5AlcAKK0VqkaiUn72T56Prrrnm2QlY4JxWSbe2jDR/ppGKow84gAWkHr4VIIKsazknkQ3o351s36vIkTPpq5zY+ek0B723FTrWKePkyN7vi1xyEDJEb4GTjJ0sFYgMQCATQHe/uJBpWKPUzfmY4RAOrOep9FG59Blh2pQg7ym7Jeb6fm8ubwIfI52fClVxJITLN+kYe7nqI16IO225wNRY71aptDlHch7MdFx6vi+uC4JLAJG6RAwIIBBGCDuCD1BrOSTeAMVV4GJJgbQCcktHgNE2TuToIUserI1AauIcPSZcMBkZ0tuGQkY1IwIZT6giutKtOk7xeHFcH1WT7kNXJvsrwaa1R45bo3KliyF00umokspbUdQJORsMb9sAadu2qltElOFPcdrOzunbLC2Hrf4xGLWbO3CvBcXMPbUsyjGwWXIYfMypKx/bFYSxSuIVdGRwGVgVZT0IIwQfpVoTcJKUXZoED2b4nOZ57aeJ0EIHKkc5M6FmGskEjIAQHfOTkgZwN+2UKSpQrUpJ717pfZeGGutvJXtcpFu9mfR15xcUBwN0vNEZOGK6gPiAOGwe+CRny1Dzq/hy3N/he3668OjIud6oSSSfs8xJ/BmbOe0cpwN+wWTbyw+epfbXbx6aS96PrH84/2/hK5McCGsy3B6yuQvpFGSsYB+EnXIP3prIWK1AKAycTvhDHqILEkKiL7zudlRe2/mdgASSACQBjt+D6yJLsiWTOQnWKLyCKfeI/SMNROSNIOkAV6AzX3D45lAkQNjcE9VPxIw3U+oINATkmkt3Ecjl43OmKZhko592KbGNWeivtnZW8RDPKtfEHL2Y9l1s2lfnSTSTNqd5NPUnJ0gAaQT2yRsK37b/qEtpUY7qjGKskr+t3j1KRhul+vPLigJNv93eSJ+WdOaB5OmmOX5AqYiB5hz3oCtQCgFAcrq3WRGRxlWGCOn8CNwfIjcVeE5QkpRzQeJgsrto2EE7Zc7RyHYTAAnHkJABuu2cFgMZC96lNTTq0lhxX3f8Azo+GTxs3VPgxZDVd3L/CscX1UNIcfMSr/AVlLFSgMvEbISppJKkEMrr1RhurD5eR2IyDkEiutGq6cr58GtVxX6xWaxIauRvZq+1Sz80qJmkKqBkBkiAjPLJ94CQSMRuV14PYm1Sjh4kMY+q5PTk8nw0RPgz6OuBIoCPxZBPKtsd49PMmHxJnCRMPhdgxPYiNlOzUBw9tvadOG2huHjZ1DKulSAfF067UB49sPapLCy+1PGzrlRpUgHxdOu1AVry0SeIpIuVYA+RBGCrKRuGUgEMNwQCNxQHHglyzRsshzJE5jc/EQAVfA2GpCj4HTVjtQFCgFASpBov0I6SwsrH1idTGB9JJf4UBVoBQEu4BF9CezwyKfVlaJk/gOZ/GgKlAcLu6WNQzdCyrn1dgq59NRFXp03N2jo35K79CG7HeqEigMfE7PmINJ0yKdUb4zpcAgEjuCCVIyMqSMjOa7UavhyxV08GtV+fFaOxDVzzw295inI0yIdMiZzpbGdj3BBBB7gjp0CtS8N4O6eKeq/PVcGE7nL2gn5dpcPgNpic6SMhsKTpIPXPTFck2ndEmSw4ZLaxpHAwkiRQoikYgqAAMJJgnGB7rA7nGpRgDU6tOtjVVparj1WGPNW6NlbNZGj+2VXaWKaM+sZcfMvFqQfUiq/RW/clF97ekrP0G8c/9p7PmpF9pi1vnSusb4xkZ6A7jAO53x0NW+gbTuOfhuyzw/WHMb0crnsi8y9Yn3YECr+8k3ckeYjCAHykcd6yFirQHxnsp7RTz8V4nbSFTFbGMRgKARqDE5PfpQH2dAZ+IWizRPG2cOpGRsR5Mp7EHcHsQDQHHgl00lvGz4140vjpzEJWQD01hqA1ypqUg5wRjYkH6Ebg+oqYuzuCBwf2TW35um4uWMj68vKWI2Axk+8NvzAn516G0f6jKvu3hBWVsI2/x2KKFj04xZTRtBItyzFZlH3qIwAkDR6fuxGSMsvUncA74weHi0Ze9Tt+FtfHe+RNnqUTxVov7zHyx+lU64/mzYDJtuSyhR8Rp9HVT6mV3o8Jdlk+zvyF7ZlNTkZHSsuRY80AoDldWyyIUdQynsfTcEeRB3BG4IBq8JyhLei7MNXPneEiWCW7wGnj54ycjmr9xBjrhXAGB1DYX87GtH7Kr+5L+l/OPqvworii7ZcQjlzobJHvKQVZfLWjYZfqBXGpRnT95d80+jWD7EppmquRJE4NaJJbMroGHPnbBHRvtMpyPIg9xuKvTqSpu8XZkNXO/9nSp+DcHHZZl5wA9GyshPqztXfx6c/rId4vd9LOPkkRZ8DrDJcagHjiK93WRgf8AQUx/46pJUN28XK+jS+N/kTicbX+/XHnyYTn9XVOAPodX8a4Enxv/AG/f/Rm/ex/1NAfI/wDaj7PX8PCjJccUa5i1R/cm3SPqfCdQYnb5UB+4we4vyH9KAn8LObi7x0EiA/tcmMk/6Sg+lAef7WI3kt50A76BL/AQs7fyrT9GT9ycX3t/ckit+Ros+JRSkiORWYdVzhl/aU+IfUVzqUKlNXlFpa8H0eTJTTMvFmxcWeO8zA/LkTH+oFciSrQHBbtDIY9XjAzpOQcfEM9R2yM4O1XdOSgp2w/XkRcxcW/Hsz/jMPobeY/1UVQkqUBn4jaiWGSMnGtSuR1UkbMPUHcfKulGp4dSM9GQ1dHpwm75sKOQAxGHA30upKyL/lcMPpVq9Pw6jisuHNPFPusQndGuuJIoCfxCzbWJosCVRgg7CVNzy3+RJKt1Uk9mYHRSqx3fDqe6/R6r5riuaTUNcUY+J8QSW1l05DLgPGwwyZYbMvyzg7gjcEjeqVaMqdr5PJrJ9PyzWTSYTuXK5EigMN7weCZ1eWGORkGFLqG0566c9K709prUouNOTSedna5DSeZw4Sum4vF7mRHA8lMEaD6ao3/ga4ElWgPxvhntTBw/jnF2uBLiV4whSNnzpU6unzFAfpnsx7Rw30LSwa9KuUOtChyArHY9sMN6AsUB8ol7cQ2LSW1sLljNO4TmcslHnkdWXKnV4SDjY+Va9jo0atTdrT3Fra/zw6lZNpYIp23GX5atNbTxnSC2EEm+MnAiZn6+YB9Kmeyx32qdSL72/uSXqN7VG2z4nFKSqSKWAyUzh1/aQ+IfUVxqbPUpq8o4a8OzyZKaZj9px9wn/wCRbf8Aqoa4klegI80BtcyRAmHrJCBnSO8kIG48zGNjjKjVkPsjNbR7E/e4S15S+UuHHD3a5ZFaOQMoZSCCMgg5BB6EHyrI04uzzLHtUAUBK4SMT3gPeZWHyNvCv9VagNd7w+KXHMjViPdJHiX1Vuqn1BFdadapT9xtX8n1WT7kNJmUcMkT8K4cDGAso5yj1ySJD9Xrr48J/WQXWPsv/j/SRbRk7gUlyglj0QyaJ5NR1tGcyNzhhSrD3ZBsWqLbPLjJdk/W6+AxPpazFhQEri8bI6XEaljGCsiKCS8TYLaQOrqwVgNyQHUDLUBw49DZXdsi3GmWCV00bthmY4TBU56n6d+lAZ+NfYrqE288bSx6gAmmTxFSwBTTgsAUbcHG3qMgaW9pIdI5WqRmX7pVVvvfd2QkYwNS5Y7KCSdgcAbuEWZiiAchpGJeRh0LsctjO+kdAD0UAdqA20BmvbCOUASIGxuD0ZT5ow8Sn1BBrpTrTpu8Hb4PqsmuTIaTIF7M0F3brIzSQKsknMIBaH3Y15pHVPvCNWMjBLEgMw7bsa7tBWlpwfTR8snkrOycZH1FZSxlv7BJVAbIKnKOuzI3xIex7eRBIOQSK60q0qbuuOa4NaP9YZrEhq5HkuH+12sM2Nas8iuBhZQsbJt5OOZuv1G2QOlSlFx8SnlxXGP/AE+D7PG1yfBn0VZiRQEu2+6unQ+7MOYno6gLKvkMjQ4HcmQ9q1T/AGlFS4xwfR4p/FcsCuTKlZSwoBQEX2r4Ws1tKQv3yxPy3UlWDYyoyN9JYLlTscbg12pV507pZPNPFPs/jmuDIaudLaKcqrR3KujAMDLFqYg7jBjZB0/Vq/iUJZwaf7srL1Un6kWZm9nY+IB5ftjwNHrblaFIfTqOnVvpA04wNz5nNd9sexOMfo6leyvd4Xtjbjn0WiIjvcS/XnlyPxY8iVbn8mnlz+iZLJKfSNi2fJZHb8tAVmkAAJIAOADnrk4A+pIH1oDkl7GdWJEOg4bDA6TnGG8jkEb+VAeY7uNnZFdS6+8oYEr8x1HagMXG7wgCGI/fzZCd9CjAeYj4UBB8ixRc5YUBttLZY40jQYRFCqPJVGAP4CgO1AZ7yxjlAEiBsbgnqp81PVT6jBrpTqzpu8Hb59de5DVz53j7NAIEkfXbtOh1vkvFyiZvEQPEgEe7nBXGWLDJXQox2jCKtPRZS6aS5ZPJWdk4yPqqxlhQErh33MzwfkIMsXopb71B6I5BHYCRQPdrXW/a01V4+7LrbB90vNNvMqsHYq1kLCgJS+C+bf8AFgBA9YXIc/UTJ/poD04P7S29zLLDEzc2H8RGRlKb4wSRg/Qmtm0bBWoQjUmluyyaad/mVUk3YsVjLEknlXu/u3CYHlzYwTj1LRHPyhNAVqAm3PEyWMcAEkgOGOfBF+8Yd8fkHiOR0B1DTChaO/Vdo8NX0WnN4dXgRfQornG/Xv2rM+RJgm4NEdRA0F5I5G07amikDqSOmSQAWxkjG+wwBif2fVwMTPozsBpKlCWYxnbxKSwPXcIgORq1S007MHfh3AUimMoPiIIPhUZ1FSdRAywGkBQT4RsNsYgGy0vA7yIRpdDup7qc6HHowB+oYdq61KW7GMlin8eK6r4WfEhM1VyJFASOFqJZbiYjKseSmdwUiLBjg+crSD1CqalNp3QOnBiUL27HPKwUJOSYmzy8/skMnmdAJ61p2i00qq+1n+JZ+eD724FVoU6yliFe2a3F2ytkcqEaXHVXlk1ZU9NS8lDuPzDqDiulKo6ct5f5XFPqQ1c38Ju2dSsmBLGdMgAwCcZDr+qwIYbnGSM5Bq9emotOHuvFfk+ay9cmgmbq4EmLi1oZEGjAkRg8ZPQMM7HyDKWQ430sa70KihL2vdeD6fmniuaRDR04feCWMOARnYqeqsDhkbHcHIPyqlWk6c3F/wCVwa6hO5prmSYbviQib7xWVMfi4yg8w+N1x8TAL613p0HUXsNN6ce2vRY8iG7GuKRWUMpDKRkEHII8wRXGUXF2asySZ7N+CIwdDbsYgP1Bgw/P7opk+efKoBVY4GTsKJXBInvzcKUtt1YEGfJCKCOsZGDI3lpIAwcsCMHZGiqLUq2a+zxfXRdceTWJW98h7L8C+yQ6DK8zsxZ5ZCWZ/hySTsFwMfM9zTbdr+k1N5RUUsElkv8ALEY7qPV/Z5AqqmyJLHJGjAFYdDhmEW2VDLldOcAbAAbVjLHD/Z8sjJJyyAFWMkZ9xy4kbI2fft3BOd8ADr/Z84ld15IY6hGxLFY1dgzfdqq6mYqpYl9z0IG1AbuH8NWLW+TJK+Ncj41PpzpXYAKoycKAAMk4ySSBm9m/aKG9jZ4iwKNpkRhho37q3bPyJFbNs2Krsk1GpxxTWTWq/wCysZKWRXrGWFAST97e46rBGQe4MkuMD5rGv8JhQHtwf7tpLc9I8NH+6fOlf8hDJ+yqE7mtW0e2o1tcH+JZvvdPq3bIqsMCpWUsZOI8NSYAPq2OQVZkPqMqQcenoK7Ua86Tbj6pP4kNXNdcSRQEn2gOgRz9oXDP2+6YFJSx+FVbmH92KA03XCYZCWaMayc618Dg405DrhgdO2Qem1d4bTVgrJ4aPFa5PDMhpHJbW4T3JlkXylTxfIOhUYHqhPrVvEoy96Fn+68PJ3+KXIWZj4nb3c0ejlwIwIZJBM7FHU5VtPKGRnYrqGQSM4NHHZ7YSl/KvjvfIYnjhiyXKEzylSpKSQxZiCOMEqzZMh2IIIZQysDjBFFXhD6uGOsva8lZLzTfMi2pbt4FjUIihVUYCqAAB6AVwnOU5OUndvUsdKqDLxW65UEsnwRs2PPSpIFdaFPxKsYatLzZDdkeeG2oihjiHSNFQf5VA/5VFao6lSU3xbfmErI01zJJnGYyum4QHXFksBvrjP4iY7nA1L31KB0Jzq2aSlelLKXo+D+T5PVIq9TpxW8ZLdpYtJwuoE5wR5jHXbpWZpp2ZYjXvHXV3UyRoMspGliyBZIkU7HJZw5I2G7J2BzAPPA+JuJYLblBEELdEcgleXo0uMxhQhwfE3iJGfDlwPf2ju54buzeKHmJI/JkbURoDsh1FQOwVsHOMnH5hXpbHTpVaFWM5WaW8lbOyeF788V34FJNpqx9ITXmlyT7ODVG8/8A3hzKP2MBYflmJUJHmTQHniQ5U0c46HEUvqrH7tj+xIfkFkkPatVH9pTlSf4l1Wa7rzaSKvB3KtZSwoCFxy5WzD3Z/C256jqeirKo7sBhSO6gfCAd+zQe1W2f7X2X6tPk81o+rZWT3cSnwq/S4gjmj9yRA6564YZwfWstejKjUlTlnFteRKd1c1VyJJ0vBYSxZVMbE5LRM0Wo+bhCAx/aBrRHaqiW63dc0nbpfLtYjdRLveFSxzrIl1PhwElAEJIUElHGYjkKzEHvh85wuKn6RD/5R/r/AOViLczfFwuCQB2czhsYLya0ONwQg+7yOuQudqfSppWhaPRWfnn6k7qKUEyuMoysM4ypBGRsRt5VmJOlAKA+a4vaTvxSzZJQIo0kdo8HxHwxkk58pPCMbaW3329PZ6lKGxVVKPtScUnpm/ljjxWhRp7yPpa8wuKAi3UC2rGeNVSI556qNIAJJ+0Y6agSdZ7qSSToArbCctoj4U3eX2X/ALej+zo8OLZV4YlqsRYy8SvVhiaRsnGAFHVmJCoi5/MzEKPUigOfBrNo4/GQZXJeQjoXbqB30qMIud9KrQHSW0zNHKDgqrKR8StpOPmGVTnfuO9dY1LU5QfGz7q/yfw0Itjc1VyJFAKAUB6SxhlKsAVIIIPQg7EGgJvAZSFaByTJBhcnq8ZzyZD55UYJ+NH8qAq0AoCbxCxbXz4MCUDDKThZlGSEc9iCTpfB0knqCQQO3DeJJMDpyrrs8bjDxnyYf0IyrDcEjegNlAS+MHW0UA/OwdvSOIqzf6m0Jjyc+Vatn9iMqr4Ky6yuvRXfVFXoVKylhQCgPnLLiPKRraNRLNG7IsQOAkeomIyHfQgjKjJGTpOkMdq07U96an95J98n5tMiJbtoCEAkKu+BqYLpDH0G+AOwJPzPWsxJ3VQOgAoDzQEnjzF9FsvWbIcj8sIxzm8xkERgjcGQHsaAqqMDA6UBzurdZI2jcZV1KsPMEYI/hVoTcJKUc1iHiYuB3uuPQzAzR+CUZGdSkrrK9QHxqHoa77TS3Jb0V7MsV0eNr8r2fMhMpVmJBFAcba2SNdMaKigk6VAAySSxAG25JPzJq86kqj3pu75+QtY52PEI5QdDZK+8pBVkPk6HDKfmKtVozp+8s8nmn0eT7EJpmquRJF41wXnS8xdAP2eSIkjdtbRMqnbdPAwI/WoDNPwk4VpGjikZpRkHOkzKVCxkhSx1YYjAyc0Bu9n7B4UcPpGWBAVi+AERd3ZVJ93O42GANgKA9+D8et7ov9nkEojIDMoJXJ6ANjSTjqATjIz1Fado2Ots6XixtfJPPyzXcqpJ5FKsxYmcPOu4nl/KNMK+R0ZMjD/O5Q+sZrVV9ilCHF3k++CXkr/xFVmU6ylhQHhlBBBGQeoPepTtigSuEziKKRJGCrbEqXY4AjCh42Zie0ZALHurGtG1e1JVF9pX75P1V7aNFY6HpYI1xItxIpWNfwI2BDbggzyA7qxUkKp3VSc7tpTMWLNAKAUAoBQCgFAS+MW7grPEpaSMHKAgc2M+/Hvtq2DKTjxDGQGagN1pcrIiuh1KwyD/APB3B9DuKA7UAoDFxDhiSkMcrIuyyodLrnqAe4yASpypwMg0BOuuIz22kSKtwGOE5eEmY9gI2Ohtt2cMgHXAFdKdKU77qwWb4L9cNckQ2cuGcTRWeS4EiTPjVqhkCRqM6Ilk06GC5JLBjlmJ2BAF61SLShD3V6vi3104Kyzu2SKH+0Ft+njz5BgT/CuBJN4bx0O9w0cc82ZMIFjZRpRVUgPLpjzzBJ+atO0JRjCPHdu+7bX9NiFxN5juZfeZbdPJDzJCNurEaE7ggB/RhWYk9PZm0SNZzGPC077kliSgWJizMSzHVGdySa0bQt3cjpFevtfBkIs1nJOF9drFGXckKvXALfyAzQGSXjUauVw5IOBhCQzBkUqp6ZBdc5wPe3wrYAw8FvozM7MxaWVymdJCpoDMluM76lTU58yzHOCAAPoKAUBH4R7OQ21zczxDSbjSXUdNS68sP2tW48xnvWzaNuq16NOlUx3L2fJ2w7WKqKTbRYrGWFAKAy3vDo5cF0BI91hlXXPXQ64ZfoRXWnXqU/deGmafVPB9yGkzN9gmX8O5b0WVFkA+o0Ofqxrp41OXvwX8LafzXkiLPU9lF0Opgb10un8tTf1qG9nfCS7p/JE4nK8tp5UKOLcKwwdSvIP4ZX+tF9HWe8/JfmMSXJY3EIAmmmuLcDflDTIu+fEFzLIANsq5fYZDklqnx4R+rgur9p+vs+hFtSzwKK2WL/dBGIyzEiPGNRPjzjoc7EdsY7VzrV6laW9Uk28seRKSWR7cUvGXEcWDNIDoB3CjvK4+FcjyycDqavQpKXtz91Z8+S5v0z4Bs0WNqsUaxrnCjGTuSe7Me5JySe5JrnVqOpNzfH9W6LgErHeuZIoDBf8AFo4iE3eUjKxINTt646KM7amIUdyKAj2li019K1yBhY4XWFTqRW1z6WkP53GkEbaVOMAlQ9aZ/wD5ofin8IFeJ9PWYsKAUAoBQCgFAKAUBFuomtnaaJWeJjmaFQSQe80Kjcn4ox73vL48iQCrbXCyIrowZGGVZTkEHoQRQHrfTMkbNHGZXA8KAquo9hliAPn/AF6V0pRjKaUpWWuLt5EMicEkv54QblY7V8sGVAJGxk6SpJKKcY6h84Ow6DbtK2OlUtRbmsM8Fzvhd+ncqt5rHAr2XDkjJYAl296RiWZvIFj0Gc4UYAycAVkqV51Ek8lklgvLXnm+LLJWNdcSThf3QiieRskIpbA6nAzgeZPQCulKm6k1BcXYhuxy4RamOCNGOXAy5Hd28UjfVyT9attFRVKjksuHRYL0CVkeeKXfKiZwMt0RfidjpRfqxAz2qKFPxJqLy4vRLFvsg3ZHtw615USR51FRu3xN1Zj6lsk/OorVPEm5a+i4LsglZGmuZJj4vy+RJzW0RlSGbOMA7bevl60BObgqzKXEk8QfxBPApTUys+xUka9OCGzgMw2zsB3s+ApG6MGY6TqC4RV1iPlB8KgweV4cDC47Z3oCtQCgFASri4aCQu7E279WP/Abpv8A4R8z7hznwnwaoQjWgoxXtr+pf8l/Uua9quRVrKWFAKAUAoBQGW84jFFgSOqk+6vVm/ZUeJvkAa606FSp7qvz4Lq8l3IbSI15Zm5fXFCYWOP95bVE5A6YRSHcD4ZdIHkeh6+FSp/WSu9I/OWXlfsRdvI72vCJ4SxjuFkLHLtPGGduuka4yihRk4Gggfxzyq1nUtwSySyX64t4slKx2ee8HSC2I8zcSL/LkH+tciSHwGPiEs8l08kHKkXTAgLsqJqJ1gYXXrAUhyQSMbAbV6W1yowoQoQjaad5vPG2XbG64PXMpG97l3+zJX/GuXI7rCOQp+oLSg/KQV5pc2WVjHCCI0VATk4G7H4mPVj6negMvCDreeXs0mhD+rGNJ/8AM5pHoRWnaPZjCnorvrLH+23cqtSnWYsKAUAoBQCgFAKAUAoCTccOeNzLbFQWJLwttHIT1bIBMb5/MAQd9QJwVA72HFkkbQQ0coGTFIAHA8xgkOvbUpZc7ZzQG+gFAKAlX/3s8cI91CJpfofuU+ZkGv5REHqK1Uv2dKVR5v2V395+WH8XIq8XYq1lLEDi3s5z762uWlZVtw2lEOCzORnUfhwo8Pf5dd9DbvB2apRUU3O12+CWnPHPh8KON2mX6wFyffcWSNuWoMs2MiJN2AOcM56Iux8TEA4wMnagOVrw13dZbkhnXdI1JMcR81yAXftzGA/VC5bIFWgFAKAUAoDwRnY0BJW2kt/wRzIf0OQGjH+CTsVH6NiMA+EgALWt1IV/rHaX3uD/ABc/3lnxV22VtbI22PEI5QdDZK7MpBVkPk6thlOOxArjVozp+8s8nmn0awfYlNM1VyJFAKAUB40jOcb9M/8AKpu7WB5qAesjhQSxAAGSTsAB1JNSk27IElibvbBFt3JGDP8AqgHcRHuT7/bwnLa1bZsft/2/+uX2eOOCrn0LAFYywoDhfI7RusbBXIwrEZ0k7asd8dcVek4qac1daa8iGe1rbrGiogwqKFUeQAwKic5Tk5SzeJKwOtVAoBQCgFAKAUAoBQCgFAZ72xjmXTIgYA5Geqnsykbq3qCCKAw/Y7iL8KUSr2jnzn0CyqNQHqyuT50B5/tdl/Gtpkx+ZF5yn9kR5kx80FAZ7/2rto0yZV1n3Y3PKYk7DIfBVckZYjA/lXajS8R3eCWb0/7fBcSG7HjhnFLWNCWu7dnc65H5qAMxAG3i2UABQN8BRuetK9XxJYKyWCWi/N5vmwlY1D2itSPBOknpEeaf4R6jXEk8f2s7/g20rZ6NIBCoP6wf7wfSM0B4NjPL+NNy1/RwZU9Nw0p8Z+aCM0BvsrOOJdMaBBnJwOpPViepJ7k7mgO9AKAUAoBQCgFAKAyXvDo5cF18Q2VwSrrnrpdSGX6GutOvUp4ReGmafVPBkNJmf7HOn4c4cfDMgY+gV00kfNg5rr4tGXvws9Yu3mnf0sRZmLjPGrm3gaQ2ZlYEYWB+YWywHQordz0VsfLeu2z7LQr1FBVd1ayVuHVrzaIcmlkVuG3nNiWQxyRlhuki6WX0I3rJWpeHNx3k7cVimWTuaq5Ek9+KjLKsU7lTjAiZQSPJpNKkeoODWhbO7JylFJ80/RXfa1yLnp9ouX9yJIgR70ra2B7fdxnSf/6CrblCHvScvwqy83iv5WRieV4QGIad2mIOQGwEU7EFYxtsRkFtTDsah7S4q1JbvTN9Xn1SsnoLalKsxYUAoBQCgFAKAUAoBQCgFAKAUAoBQCgM897Gicx5EVDuGZgFOemCTiukaU5S3YxbelsSLoxtxJ5NreMn/FkBRB6gEan23GkaT01CuyoRhjVl2WL/ACXfFfdZF9DvYcPEZLMxklb3pG/kqjoqDso+ZySSedWs52ilaKyXzer59lZWRKRs0jyriSeaAUAoBQCgFAKAUAoBQCgFAKAUAoBQCgFAKAUAoBQCgFAKAUAoBQCgFAKAUAoBQCgFARva2wSa1dJNRUg5Cu6Z2OzaCMj0O1bNgrSpV1KFr9E/in5lZK6OHsfwqFLW3ZYkD8tRr0gtgDAGo+Lp610/1DaKs684yk7XeHDyyIglZH0FeeX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QTEBQUExMWFhUXGCAaGRcYGBwYHhgbHBobHBcXGB0cICkgICAlGx4bIjEhJykrLi4uHCAzODMuNyguLisBCgoKDg0OGhAQGywmICQvLCwwLywsLCwvLCwsLCwsLCwsLywsMCwsLCwtLDQwLiwsMiwsLCwsLywsLC0sLCwsLP/AABEIAJsBRgMBEQACEQEDEQH/xAAbAAEBAQEAAwEAAAAAAAAAAAAABQQDAQIGB//EAEgQAAIBAwIEAwUEBwUFBwUAAAECAwAEERIhBRMxQSJRYQYyUnGBFCMzQlNicnORobEVNGOCkhYkQ8HwB1Sio7TT4TVEdIOT/8QAGQEBAAMBAQAAAAAAAAAAAAAAAAECBAMF/8QAPREAAgECAwYDBAcHBQEBAAAAAAECAxEhMVEEEkFhcYETkaEiMrHBFDNCUnLR8CNigpKisvEFwtLh4lM0/9oADAMBAAIRAxEAPwD9xoBQCgFAKAUAoBQCgFAKAUAoBQCgFAKAUAoBQCgFAKAUAoBQCgFAKAUAoBQE2fiTMxjt1Dupwzk4jjPcMw95h8C79Mlcg1pjQUYqdV2TyXF9FwXN9r2sRfQ9rfhniDyu0sg3GfCin9SMbD0J1N+tUT2jDdprdXq+rz7Ky5C2pQrOSKAUAoBQCgFAKAUAoBQCgFAKA8OwAJJAA6k7YoCWPaCFvwi02ehhRpF9RrUFB9WFAeV4jM3SzkX948Sj5+B3P8qA9vtNzn+7x4/fn/26AyTe0LJJyzayvJjOmJo3wMHBbLrpBwQC2ATXenQlJbzwjq8u3F9EmyGzKvtG5/EEdp0/vAk7/lyQkZP7MjD1qzWzx4yl0tFet36IjEppFdHfn25B6Yt3/rz6b2zfcl/Mv+BOJn4rc3scMjRQwSuEOnDuuWwdPg0nIzjbWPn3rrQp7JOpFTlKKvjgnhxxv8n0Ibkka+BXk0sIa4tzbyd01rIPmGUnb54Ncdqp0qdRqlPejrZr0ZMW2sSjWckUAoBQCgFAKAUAoBQCgFAeCaA80AoCTcyNPI0UbFY02lkU4JP6GM9Qce843GcL4slNcFGjFVJK8nknl+J/Jcc3hhKueBSt4FRAiKFVRgKBgAeQFZpzlOTlJ3bLHSqgUAoBQCgFAKAUAoBQCgFAKA9JpVVSzEKqjJYnAAHUknoKAljiEs/93QKn6aVTg+scezMP1iVHQjUKA9ZeFQIpluX5ujxGS4YFUx+YLgRpj4goPmTVoQlOSjFXb4IXsa+C8UjuYEmizy3zpJGnIDFdWDuAcZGexHSuu07PPZ6jpTzWflchO6ujdXAk5XSMUYI2hiMBsatPqAdicdM7Z86vBxUk5K60DPSys0iXSg75JO5Zj1ZidyT5mpqVZVJXl/haLREJWO5FcySW3Ao1OYC1u2c/dYCkk5JaMgxknuxXV5EUB6HiUkH96QaP08YOgesqElo+++WUAEll6UBWRwQCCCCMgjcEHoRQHpc26yKUdQynqrAEHuNj61aE5QlvRdnyBPbhToP93ndD2WTMyZ9Qx1geiuorQtojL62CfNey/TDzTK20PP8AaMkf48Jx+kizIvpqUDmL/pYAdWp4EJ/VS7Swfnk/NN6C7WZvtrhJFDxsrqejKQwPyI2rPOEoS3ZKz5lr3OtVAoBQCgFAKAUAoCXdDm3KR/kiAlb1YkiEeRxh29CIzWqH7Oi58Zeyun2vkulyubKlZSxg4zcskYWMgSyMI4yd8McktjvpUM+O4U132eEZTvP3Vi+mnd2Xchs0WVqsUaxoMKowMnJPmSTuSTuSdySTXOpUlUk5yzf68tAlY71Qkx3vEkjIUktIRkRoNTkdM4HQZ21HCjua7U6E5reWC1eC/wA8ljyIbseLOaZmy8axpjYF9T5/WAGlcb9Gb50qRpRVoybfSy7cX3SCuba4kigFAKAUAoBQCgFAKAzX96kKanz1wFAyzMeiqO5Pl/yFAYIOHPMwkugDggpB1SPG6s/aSTODn3VIGkZGtgLFASuPLzAlt15xIf0iXBlP1yqZHQyA9q1bK9xut93L8Ty8s+drFZY4G+ztUijWONQiKMKo2AHkBXCpUlUk5zd2+JZKx2qgFAeCcDJpmCWOKtL/AHaPmL+lY6I/mpwWfbcFQVPTUK1fR1T+udnosZd+C7u/Ire+RgXgFw14s8l6/LCgGCINGjMCcEgs2BjGcHxHyAwdH0yhHZ3ShSV7+87NpeS7aepG673ufSV5pcjTWDwEyWq5UnL2+cK2feaEnaN++NkY5zpLFwBRsL1JkDocg7bggqRsysp3VgdiDuDQGigFAT7rhQLGSJjFKerr0f8Aep7r9MZPiA6MK0Q2hpbk1vR0fDo818NUyGj1tuIkOIp1CSE4Ug5SXG/gY9GxvoO+xxqA1VM6CcXOk7rjquq05rDWzdhfUpVmJFAKAUAoBQCgJvCBl7h/imOPQIiR4+WpWP1NadowjTjpH4tv4MquJsu7pIkLyOqKOrMwUD5k7VmLECTjAkuwYopphFGThU0AmQ4Vw0pRThUYAgkeI1pXs7O396Vv5Vf/AHLyI4lIX056WpH7cqA/+HV/WsxJP4hxm41cmO2fmEamZHifloSRrw7rlmIIUHyY4OkqdNKnFRdWpksEvvPTos32Sxd1DfBHaw4haw5U6oWYjU06shkY7DMjjTI3QbMew7YrnVrTqO8uy4LklwCVi7XIkUAoBQCgFAKAUAoBQHG7uViRpHOFUZJ6/wAhuT6Dc0Bg4Zau7faJ1xIRiOM4PJQ9ttuYfzEbflBIGWAq0AoCZGQbyViRiOJFBP5dTO0m/qFj/wBNaZYbPFatvySS8rvzI4noONh/7vG84+NcLH6HmMQGHrHrrMSedN4w963i8xpkn/g2qL+lAeTa3WNrmPPrASP4CQH+dASFW6uPE6wTQKxAXxwCXBwXKnmalBBCqWCt73TTWtt7PgvefHjHkub4vNZalcyxDxtNQSVXgdjgLKAAxPQK6kxsT8IbPpWQsU6AUAoD5fiV8YZPtCQzqx2mi5TOJVA94GIMBKo6EnDAaT+Vk0/RZP3ZRf8AEl/dYjeL3D+IxTprhkSRfNGDYPkcdD6GuVSjUpO04tdVYJp5GquZIoDldW6yIUdQynqD/EfUHfParQnKElKLsxa5Pt52hdYpSWRjiKU9c9o5T8Xwt+bofFjVonCNWLnBWazXzXLVcM1hlXLBlWspYUAoBQCgFAfLcL4hJLJcR22kIJNYnYEgo6g5iXbXlxINedG22vBUaa6vCnPVW7ptfC3mVXEsWnBo0YO2ZZR/xZTrf107YQH4UCj0rMWJvs7xJ5by/VoSnKkVA5IIYBMqB9Dqx21ivS2yhGns9FqV95N20xx+FuxSLu2fRE4rzS5N9nxqi5x96c8052IVgOWpHYrGFB9QT3rVtbtPw1lD2e6zfd3fQrHK5SZQRgjIPUGspYkngvL3tX5B/R41Qn0MeRp+aFTnrnpQHWw4pqflSpypsZ051K4HVonwNYHcYDDbKjIyBSoBQCgFAKAUAoBQEdh9oucH8G3YbdnnwCPmIwQe41sOhjoCxQCgMnEuILCoLZYsdKIoy0jHJCIPPAJycAAEkgAkAQ7XhzSXcn2sKdSJIkIJMYKllbUD+Iy/dnUwwCRhQRk6JK9CMtG10ya88fIjifT1nJFAT+PSsICqEh5CsakdVMjBS4z8IJf/AC1o2WKdROWSu3zsr275dyJZG2CFUVUUAKoAUDoABgAfSuMpOUnKWbJE0KupV1DKwwVYAgg9QQdiKqCQ1tJbbw6pIfzQE5ZB5wMTuB+iO2MaSunSwFS0uVkRXRgysMgj/rYg7EHcGgO1AKA+bm4XGl1pZcLOSY3UlGjl3eSMOpDaZADJp6ZWTOdQFdqdedNbqeGjxXk8O+ZDSZu+1SW/47a4v0+ACn75QMY/xFwBndVAyevhwr/VK0vu6/hef8Lx0bbsRe2ZWFZCwoDlc26yIyOMqwwR/wBbj51aE5QkpRzQMfC7hgxglJMiAEOduanQPttqB2YDvg4AZRXevCLSqwWD4aPTppywxaZC0KNZiRQCgFAQXU3rEHa0U4I/7yw6g/4IO2P+Ic/kH3gGnin3LLcDZFGiXsOVnIf/APWd/RWk9K1UP2kXR4vGPXT+LLqkVeGJVrKWPVUAzgAZOT6nAGT9AB9KltsE/wBoj/usig4MgEQI7NKRGp+hYVo2P66LfD2u0cX8CJZFFVAAA6Cs7d8WSeagCgM1/YpMmlx3yCDhlYdGQjcMPMUBhseImNjDcuokUZWQ4UTICBrx0DAkBlGwJBGAwAtGMpZK4KkUqsMqwYeYOf6VEouLs0D3qAKAUBG9mPaOK9jdo8ho3MciHqjA4+oPUH+hBA27bsNTZJJTykrp6r9ZlYyUizWIsYuMXphgdwAW2VFJwGkYhY1J7ZcqM+tAeeG2YggVAS2kEs2N3Yks7kD8zOSx9SalK4JfsNxSe4s0e6iMUyko4OBqKnBfA3XPkQN842xW/wD1PZ6NDaHGhK8XiuV+HP8AXEpBtrEt3VwsaM7nSiAsxPYAZJrzy5P4TaszfaZlxKy4RDvyYzg8vbbUcAuR1IAyQq0B7caUronUEmEksAMlom2lUdzjCuANyYwO9atmalek/tZcpLJ/K/BNsq9SjG4YAqQQRkEbgg9CDWZpp2ZY9qgEziGGubZPh1zf6U5eD9Zgfp6VqpezRqS1tHze9/tKvNFOspYUBxurpI1LSOqKO7EAb9Bk1eFOVR7sFd8g3Y+auuJmCQzwwStA5+/yojVW2AnXmMrY7OdOCuGz4Tq6vZ1H35xXm/7U163IuWf7SkHvWswHcgxMB9BJqP0U1PgQeVSP9S+VvUX5Hey4lFKSEbxAZKMCjqOxZGAYfUVSpQqU8ZLDXNPo1gwmmeOL2XOhZAdLbMjfC6kNG3rhgDjuMjvXEk88MvBNCkmMah4lO5VujofVWBU+ooDFEv2Vwv8A9s5Cr/gMThU/dsdgPykgDwkBNkn9Ii5fbWf7y1/EuOqxzT3q5FisZYUBF9qxKsPOt4jLPCdSIDjUDtIh8wV7eYUjcCtuw+HKp4daW7CWDemj8+Ol1kysr2ujdwe7M1vDKwwzxqxGCMFlBIwdxg7YNcNopqlVlBZJteTJTurnTiEBkikRWKMykBh1UkbMPkd6rSmoTjJq6TWGvIPI9eGXfNhSTGCR4l+Fhs6H1VgQfUVNan4dRx09VwfdYhO6MfGnMjJbISDICZGBIKRDZsEdGckINwcF2G6VyJKkUYVQqgKoGAAMAAbAADoMUB5IoD5nhN/LFemyaFlgCFoJm6NjT9yMEjwgtjODpUbbam9SvRp1NmW0qSc72lHTP2u+F+F3njZUTadj6V3ABJIAG5J2A+deWXPkfapbe+WBVuTpjnWRmh1tqVQcoHjzjJxvnbGa37Btv0Vzlup3i1jji+OJWUd4+ks+KQykrHKjMOqhhqX9peo+orAWNlAZb3iCRAajuxwqr4mdvhVRuT3PkMk4AzXWnRnUeHDN8Eub/V8liQ3YyCCebeRjAh/4cZGsjykkGcfKPBBHvmu2/SpYQW89Xl2XH+LP7qIxZxv/AGbhZPuo0SZTqSVl1NrGca2PiYEEq2TkqxGR1rnLaq0sHJ20vZeSwJ3Ue1lZW1xGspt0VzkN4QHjdSVkTWu4KsCpIPapjtVaKspO2l7ryeA3UdhZzRkcqXWveOYlsD9WTBfPfx689NutW8WlU9+NnrH5xy8t3uRZrIp1lLCgJAQW0+wCwzkA4GAk2MKfQOoC9vEqjcvWy7r0scZR9Y8f5Xj0b4IrkyvWMsSuIeO6t4+ya5m8sqAiKfmZCw9Y6Aq0BLiPKunU+7P41P8AiKoV1+qBWA76ZD2rVL9pQUuMMH0bun5tp9UiuTPTiI5txFD+RMTSDzwcQKfQuGfPnDjvWUsV6AUBP4datCzoMcn3k33TJOqPHwg7r5AlcAKK0VqkaiUn72T56Prrrnm2QlY4JxWSbe2jDR/ppGKow84gAWkHr4VIIKsazknkQ3o351s36vIkTPpq5zY+ek0B723FTrWKePkyN7vi1xyEDJEb4GTjJ0sFYgMQCATQHe/uJBpWKPUzfmY4RAOrOep9FG59Blh2pQg7ym7Jeb6fm8ubwIfI52fClVxJITLN+kYe7nqI16IO225wNRY71aptDlHch7MdFx6vi+uC4JLAJG6RAwIIBBGCDuCD1BrOSTeAMVV4GJJgbQCcktHgNE2TuToIUserI1AauIcPSZcMBkZ0tuGQkY1IwIZT6giutKtOk7xeHFcH1WT7kNXJvsrwaa1R45bo3KliyF00umokspbUdQJORsMb9sAadu2qltElOFPcdrOzunbLC2Hrf4xGLWbO3CvBcXMPbUsyjGwWXIYfMypKx/bFYSxSuIVdGRwGVgVZT0IIwQfpVoTcJKUXZoED2b4nOZ57aeJ0EIHKkc5M6FmGskEjIAQHfOTkgZwN+2UKSpQrUpJ717pfZeGGutvJXtcpFu9mfR15xcUBwN0vNEZOGK6gPiAOGwe+CRny1Dzq/hy3N/he3668OjIud6oSSSfs8xJ/BmbOe0cpwN+wWTbyw+epfbXbx6aS96PrH84/2/hK5McCGsy3B6yuQvpFGSsYB+EnXIP3prIWK1AKAycTvhDHqILEkKiL7zudlRe2/mdgASSACQBjt+D6yJLsiWTOQnWKLyCKfeI/SMNROSNIOkAV6AzX3D45lAkQNjcE9VPxIw3U+oINATkmkt3Ecjl43OmKZhko592KbGNWeivtnZW8RDPKtfEHL2Y9l1s2lfnSTSTNqd5NPUnJ0gAaQT2yRsK37b/qEtpUY7qjGKskr+t3j1KRhul+vPLigJNv93eSJ+WdOaB5OmmOX5AqYiB5hz3oCtQCgFAcrq3WRGRxlWGCOn8CNwfIjcVeE5QkpRzQeJgsrto2EE7Zc7RyHYTAAnHkJABuu2cFgMZC96lNTTq0lhxX3f8Azo+GTxs3VPgxZDVd3L/CscX1UNIcfMSr/AVlLFSgMvEbISppJKkEMrr1RhurD5eR2IyDkEiutGq6cr58GtVxX6xWaxIauRvZq+1Sz80qJmkKqBkBkiAjPLJ94CQSMRuV14PYm1Sjh4kMY+q5PTk8nw0RPgz6OuBIoCPxZBPKtsd49PMmHxJnCRMPhdgxPYiNlOzUBw9tvadOG2huHjZ1DKulSAfF067UB49sPapLCy+1PGzrlRpUgHxdOu1AVry0SeIpIuVYA+RBGCrKRuGUgEMNwQCNxQHHglyzRsshzJE5jc/EQAVfA2GpCj4HTVjtQFCgFASpBov0I6SwsrH1idTGB9JJf4UBVoBQEu4BF9CezwyKfVlaJk/gOZ/GgKlAcLu6WNQzdCyrn1dgq59NRFXp03N2jo35K79CG7HeqEigMfE7PmINJ0yKdUb4zpcAgEjuCCVIyMqSMjOa7UavhyxV08GtV+fFaOxDVzzw295inI0yIdMiZzpbGdj3BBBB7gjp0CtS8N4O6eKeq/PVcGE7nL2gn5dpcPgNpic6SMhsKTpIPXPTFck2ndEmSw4ZLaxpHAwkiRQoikYgqAAMJJgnGB7rA7nGpRgDU6tOtjVVparj1WGPNW6NlbNZGj+2VXaWKaM+sZcfMvFqQfUiq/RW/clF97ekrP0G8c/9p7PmpF9pi1vnSusb4xkZ6A7jAO53x0NW+gbTuOfhuyzw/WHMb0crnsi8y9Yn3YECr+8k3ckeYjCAHykcd6yFirQHxnsp7RTz8V4nbSFTFbGMRgKARqDE5PfpQH2dAZ+IWizRPG2cOpGRsR5Mp7EHcHsQDQHHgl00lvGz4140vjpzEJWQD01hqA1ypqUg5wRjYkH6Ebg+oqYuzuCBwf2TW35um4uWMj68vKWI2Axk+8NvzAn516G0f6jKvu3hBWVsI2/x2KKFj04xZTRtBItyzFZlH3qIwAkDR6fuxGSMsvUncA74weHi0Ze9Tt+FtfHe+RNnqUTxVov7zHyx+lU64/mzYDJtuSyhR8Rp9HVT6mV3o8Jdlk+zvyF7ZlNTkZHSsuRY80AoDldWyyIUdQynsfTcEeRB3BG4IBq8JyhLei7MNXPneEiWCW7wGnj54ycjmr9xBjrhXAGB1DYX87GtH7Kr+5L+l/OPqvworii7ZcQjlzobJHvKQVZfLWjYZfqBXGpRnT95d80+jWD7EppmquRJE4NaJJbMroGHPnbBHRvtMpyPIg9xuKvTqSpu8XZkNXO/9nSp+DcHHZZl5wA9GyshPqztXfx6c/rId4vd9LOPkkRZ8DrDJcagHjiK93WRgf8AQUx/46pJUN28XK+jS+N/kTicbX+/XHnyYTn9XVOAPodX8a4Enxv/AG/f/Rm/ex/1NAfI/wDaj7PX8PCjJccUa5i1R/cm3SPqfCdQYnb5UB+4we4vyH9KAn8LObi7x0EiA/tcmMk/6Sg+lAef7WI3kt50A76BL/AQs7fyrT9GT9ycX3t/ckit+Ros+JRSkiORWYdVzhl/aU+IfUVzqUKlNXlFpa8H0eTJTTMvFmxcWeO8zA/LkTH+oFciSrQHBbtDIY9XjAzpOQcfEM9R2yM4O1XdOSgp2w/XkRcxcW/Hsz/jMPobeY/1UVQkqUBn4jaiWGSMnGtSuR1UkbMPUHcfKulGp4dSM9GQ1dHpwm75sKOQAxGHA30upKyL/lcMPpVq9Pw6jisuHNPFPusQndGuuJIoCfxCzbWJosCVRgg7CVNzy3+RJKt1Uk9mYHRSqx3fDqe6/R6r5riuaTUNcUY+J8QSW1l05DLgPGwwyZYbMvyzg7gjcEjeqVaMqdr5PJrJ9PyzWTSYTuXK5EigMN7weCZ1eWGORkGFLqG0566c9K709prUouNOTSedna5DSeZw4Sum4vF7mRHA8lMEaD6ao3/ga4ElWgPxvhntTBw/jnF2uBLiV4whSNnzpU6unzFAfpnsx7Rw30LSwa9KuUOtChyArHY9sMN6AsUB8ol7cQ2LSW1sLljNO4TmcslHnkdWXKnV4SDjY+Va9jo0atTdrT3Fra/zw6lZNpYIp23GX5atNbTxnSC2EEm+MnAiZn6+YB9Kmeyx32qdSL72/uSXqN7VG2z4nFKSqSKWAyUzh1/aQ+IfUVxqbPUpq8o4a8OzyZKaZj9px9wn/wCRbf8Aqoa4klegI80BtcyRAmHrJCBnSO8kIG48zGNjjKjVkPsjNbR7E/e4S15S+UuHHD3a5ZFaOQMoZSCCMgg5BB6EHyrI04uzzLHtUAUBK4SMT3gPeZWHyNvCv9VagNd7w+KXHMjViPdJHiX1Vuqn1BFdadapT9xtX8n1WT7kNJmUcMkT8K4cDGAso5yj1ySJD9Xrr48J/WQXWPsv/j/SRbRk7gUlyglj0QyaJ5NR1tGcyNzhhSrD3ZBsWqLbPLjJdk/W6+AxPpazFhQEri8bI6XEaljGCsiKCS8TYLaQOrqwVgNyQHUDLUBw49DZXdsi3GmWCV00bthmY4TBU56n6d+lAZ+NfYrqE288bSx6gAmmTxFSwBTTgsAUbcHG3qMgaW9pIdI5WqRmX7pVVvvfd2QkYwNS5Y7KCSdgcAbuEWZiiAchpGJeRh0LsctjO+kdAD0UAdqA20BmvbCOUASIGxuD0ZT5ow8Sn1BBrpTrTpu8Hb4PqsmuTIaTIF7M0F3brIzSQKsknMIBaH3Y15pHVPvCNWMjBLEgMw7bsa7tBWlpwfTR8snkrOycZH1FZSxlv7BJVAbIKnKOuzI3xIex7eRBIOQSK60q0qbuuOa4NaP9YZrEhq5HkuH+12sM2Nas8iuBhZQsbJt5OOZuv1G2QOlSlFx8SnlxXGP/AE+D7PG1yfBn0VZiRQEu2+6unQ+7MOYno6gLKvkMjQ4HcmQ9q1T/AGlFS4xwfR4p/FcsCuTKlZSwoBQEX2r4Ws1tKQv3yxPy3UlWDYyoyN9JYLlTscbg12pV507pZPNPFPs/jmuDIaudLaKcqrR3KujAMDLFqYg7jBjZB0/Vq/iUJZwaf7srL1Un6kWZm9nY+IB5ftjwNHrblaFIfTqOnVvpA04wNz5nNd9sexOMfo6leyvd4Xtjbjn0WiIjvcS/XnlyPxY8iVbn8mnlz+iZLJKfSNi2fJZHb8tAVmkAAJIAOADnrk4A+pIH1oDkl7GdWJEOg4bDA6TnGG8jkEb+VAeY7uNnZFdS6+8oYEr8x1HagMXG7wgCGI/fzZCd9CjAeYj4UBB8ixRc5YUBttLZY40jQYRFCqPJVGAP4CgO1AZ7yxjlAEiBsbgnqp81PVT6jBrpTqzpu8Hb59de5DVz53j7NAIEkfXbtOh1vkvFyiZvEQPEgEe7nBXGWLDJXQox2jCKtPRZS6aS5ZPJWdk4yPqqxlhQErh33MzwfkIMsXopb71B6I5BHYCRQPdrXW/a01V4+7LrbB90vNNvMqsHYq1kLCgJS+C+bf8AFgBA9YXIc/UTJ/poD04P7S29zLLDEzc2H8RGRlKb4wSRg/Qmtm0bBWoQjUmluyyaad/mVUk3YsVjLEknlXu/u3CYHlzYwTj1LRHPyhNAVqAm3PEyWMcAEkgOGOfBF+8Yd8fkHiOR0B1DTChaO/Vdo8NX0WnN4dXgRfQornG/Xv2rM+RJgm4NEdRA0F5I5G07amikDqSOmSQAWxkjG+wwBif2fVwMTPozsBpKlCWYxnbxKSwPXcIgORq1S007MHfh3AUimMoPiIIPhUZ1FSdRAywGkBQT4RsNsYgGy0vA7yIRpdDup7qc6HHowB+oYdq61KW7GMlin8eK6r4WfEhM1VyJFASOFqJZbiYjKseSmdwUiLBjg+crSD1CqalNp3QOnBiUL27HPKwUJOSYmzy8/skMnmdAJ61p2i00qq+1n+JZ+eD724FVoU6yliFe2a3F2ytkcqEaXHVXlk1ZU9NS8lDuPzDqDiulKo6ct5f5XFPqQ1c38Ju2dSsmBLGdMgAwCcZDr+qwIYbnGSM5Bq9emotOHuvFfk+ay9cmgmbq4EmLi1oZEGjAkRg8ZPQMM7HyDKWQ430sa70KihL2vdeD6fmniuaRDR04feCWMOARnYqeqsDhkbHcHIPyqlWk6c3F/wCVwa6hO5prmSYbviQib7xWVMfi4yg8w+N1x8TAL613p0HUXsNN6ce2vRY8iG7GuKRWUMpDKRkEHII8wRXGUXF2asySZ7N+CIwdDbsYgP1Bgw/P7opk+efKoBVY4GTsKJXBInvzcKUtt1YEGfJCKCOsZGDI3lpIAwcsCMHZGiqLUq2a+zxfXRdceTWJW98h7L8C+yQ6DK8zsxZ5ZCWZ/hySTsFwMfM9zTbdr+k1N5RUUsElkv8ALEY7qPV/Z5AqqmyJLHJGjAFYdDhmEW2VDLldOcAbAAbVjLHD/Z8sjJJyyAFWMkZ9xy4kbI2fft3BOd8ADr/Z84ld15IY6hGxLFY1dgzfdqq6mYqpYl9z0IG1AbuH8NWLW+TJK+Ncj41PpzpXYAKoycKAAMk4ySSBm9m/aKG9jZ4iwKNpkRhho37q3bPyJFbNs2Krsk1GpxxTWTWq/wCysZKWRXrGWFAST97e46rBGQe4MkuMD5rGv8JhQHtwf7tpLc9I8NH+6fOlf8hDJ+yqE7mtW0e2o1tcH+JZvvdPq3bIqsMCpWUsZOI8NSYAPq2OQVZkPqMqQcenoK7Ua86Tbj6pP4kNXNdcSRQEn2gOgRz9oXDP2+6YFJSx+FVbmH92KA03XCYZCWaMayc618Dg405DrhgdO2Qem1d4bTVgrJ4aPFa5PDMhpHJbW4T3JlkXylTxfIOhUYHqhPrVvEoy96Fn+68PJ3+KXIWZj4nb3c0ejlwIwIZJBM7FHU5VtPKGRnYrqGQSM4NHHZ7YSl/KvjvfIYnjhiyXKEzylSpKSQxZiCOMEqzZMh2IIIZQysDjBFFXhD6uGOsva8lZLzTfMi2pbt4FjUIihVUYCqAAB6AVwnOU5OUndvUsdKqDLxW65UEsnwRs2PPSpIFdaFPxKsYatLzZDdkeeG2oihjiHSNFQf5VA/5VFao6lSU3xbfmErI01zJJnGYyum4QHXFksBvrjP4iY7nA1L31KB0Jzq2aSlelLKXo+D+T5PVIq9TpxW8ZLdpYtJwuoE5wR5jHXbpWZpp2ZYjXvHXV3UyRoMspGliyBZIkU7HJZw5I2G7J2BzAPPA+JuJYLblBEELdEcgleXo0uMxhQhwfE3iJGfDlwPf2ju54buzeKHmJI/JkbURoDsh1FQOwVsHOMnH5hXpbHTpVaFWM5WaW8lbOyeF788V34FJNpqx9ITXmlyT7ODVG8/8A3hzKP2MBYflmJUJHmTQHniQ5U0c46HEUvqrH7tj+xIfkFkkPatVH9pTlSf4l1Wa7rzaSKvB3KtZSwoCFxy5WzD3Z/C256jqeirKo7sBhSO6gfCAd+zQe1W2f7X2X6tPk81o+rZWT3cSnwq/S4gjmj9yRA6564YZwfWstejKjUlTlnFteRKd1c1VyJJ0vBYSxZVMbE5LRM0Wo+bhCAx/aBrRHaqiW63dc0nbpfLtYjdRLveFSxzrIl1PhwElAEJIUElHGYjkKzEHvh85wuKn6RD/5R/r/AOViLczfFwuCQB2czhsYLya0ONwQg+7yOuQudqfSppWhaPRWfnn6k7qKUEyuMoysM4ypBGRsRt5VmJOlAKA+a4vaTvxSzZJQIo0kdo8HxHwxkk58pPCMbaW3329PZ6lKGxVVKPtScUnpm/ljjxWhRp7yPpa8wuKAi3UC2rGeNVSI556qNIAJJ+0Y6agSdZ7qSSToArbCctoj4U3eX2X/ALej+zo8OLZV4YlqsRYy8SvVhiaRsnGAFHVmJCoi5/MzEKPUigOfBrNo4/GQZXJeQjoXbqB30qMIud9KrQHSW0zNHKDgqrKR8StpOPmGVTnfuO9dY1LU5QfGz7q/yfw0Itjc1VyJFAKAUB6SxhlKsAVIIIPQg7EGgJvAZSFaByTJBhcnq8ZzyZD55UYJ+NH8qAq0AoCbxCxbXz4MCUDDKThZlGSEc9iCTpfB0knqCQQO3DeJJMDpyrrs8bjDxnyYf0IyrDcEjegNlAS+MHW0UA/OwdvSOIqzf6m0Jjyc+Vatn9iMqr4Ky6yuvRXfVFXoVKylhQCgPnLLiPKRraNRLNG7IsQOAkeomIyHfQgjKjJGTpOkMdq07U96an95J98n5tMiJbtoCEAkKu+BqYLpDH0G+AOwJPzPWsxJ3VQOgAoDzQEnjzF9FsvWbIcj8sIxzm8xkERgjcGQHsaAqqMDA6UBzurdZI2jcZV1KsPMEYI/hVoTcJKUc1iHiYuB3uuPQzAzR+CUZGdSkrrK9QHxqHoa77TS3Jb0V7MsV0eNr8r2fMhMpVmJBFAcba2SNdMaKigk6VAAySSxAG25JPzJq86kqj3pu75+QtY52PEI5QdDZK+8pBVkPk6HDKfmKtVozp+8s8nmn0eT7EJpmquRJF41wXnS8xdAP2eSIkjdtbRMqnbdPAwI/WoDNPwk4VpGjikZpRkHOkzKVCxkhSx1YYjAyc0Bu9n7B4UcPpGWBAVi+AERd3ZVJ93O42GANgKA9+D8et7ov9nkEojIDMoJXJ6ANjSTjqATjIz1Fado2Ots6XixtfJPPyzXcqpJ5FKsxYmcPOu4nl/KNMK+R0ZMjD/O5Q+sZrVV9ilCHF3k++CXkr/xFVmU6ylhQHhlBBBGQeoPepTtigSuEziKKRJGCrbEqXY4AjCh42Zie0ZALHurGtG1e1JVF9pX75P1V7aNFY6HpYI1xItxIpWNfwI2BDbggzyA7qxUkKp3VSc7tpTMWLNAKAUAoBQCgFAS+MW7grPEpaSMHKAgc2M+/Hvtq2DKTjxDGQGagN1pcrIiuh1KwyD/APB3B9DuKA7UAoDFxDhiSkMcrIuyyodLrnqAe4yASpypwMg0BOuuIz22kSKtwGOE5eEmY9gI2Ohtt2cMgHXAFdKdKU77qwWb4L9cNckQ2cuGcTRWeS4EiTPjVqhkCRqM6Ilk06GC5JLBjlmJ2BAF61SLShD3V6vi3104Kyzu2SKH+0Ft+njz5BgT/CuBJN4bx0O9w0cc82ZMIFjZRpRVUgPLpjzzBJ+atO0JRjCPHdu+7bX9NiFxN5juZfeZbdPJDzJCNurEaE7ggB/RhWYk9PZm0SNZzGPC077kliSgWJizMSzHVGdySa0bQt3cjpFevtfBkIs1nJOF9drFGXckKvXALfyAzQGSXjUauVw5IOBhCQzBkUqp6ZBdc5wPe3wrYAw8FvozM7MxaWVymdJCpoDMluM76lTU58yzHOCAAPoKAUBH4R7OQ21zczxDSbjSXUdNS68sP2tW48xnvWzaNuq16NOlUx3L2fJ2w7WKqKTbRYrGWFAKAy3vDo5cF0BI91hlXXPXQ64ZfoRXWnXqU/deGmafVPB9yGkzN9gmX8O5b0WVFkA+o0Ofqxrp41OXvwX8LafzXkiLPU9lF0Opgb10un8tTf1qG9nfCS7p/JE4nK8tp5UKOLcKwwdSvIP4ZX+tF9HWe8/JfmMSXJY3EIAmmmuLcDflDTIu+fEFzLIANsq5fYZDklqnx4R+rgur9p+vs+hFtSzwKK2WL/dBGIyzEiPGNRPjzjoc7EdsY7VzrV6laW9Uk28seRKSWR7cUvGXEcWDNIDoB3CjvK4+FcjyycDqavQpKXtz91Z8+S5v0z4Bs0WNqsUaxrnCjGTuSe7Me5JySe5JrnVqOpNzfH9W6LgErHeuZIoDBf8AFo4iE3eUjKxINTt646KM7amIUdyKAj2li019K1yBhY4XWFTqRW1z6WkP53GkEbaVOMAlQ9aZ/wD5ofin8IFeJ9PWYsKAUAoBQCgFAKAUBFuomtnaaJWeJjmaFQSQe80Kjcn4ox73vL48iQCrbXCyIrowZGGVZTkEHoQRQHrfTMkbNHGZXA8KAquo9hliAPn/AF6V0pRjKaUpWWuLt5EMicEkv54QblY7V8sGVAJGxk6SpJKKcY6h84Ow6DbtK2OlUtRbmsM8Fzvhd+ncqt5rHAr2XDkjJYAl296RiWZvIFj0Gc4UYAycAVkqV51Ek8lklgvLXnm+LLJWNdcSThf3QiieRskIpbA6nAzgeZPQCulKm6k1BcXYhuxy4RamOCNGOXAy5Hd28UjfVyT9attFRVKjksuHRYL0CVkeeKXfKiZwMt0RfidjpRfqxAz2qKFPxJqLy4vRLFvsg3ZHtw615USR51FRu3xN1Zj6lsk/OorVPEm5a+i4LsglZGmuZJj4vy+RJzW0RlSGbOMA7bevl60BObgqzKXEk8QfxBPApTUys+xUka9OCGzgMw2zsB3s+ApG6MGY6TqC4RV1iPlB8KgweV4cDC47Z3oCtQCgFASri4aCQu7E279WP/Abpv8A4R8z7hznwnwaoQjWgoxXtr+pf8l/Uua9quRVrKWFAKAUAoBQGW84jFFgSOqk+6vVm/ZUeJvkAa606FSp7qvz4Lq8l3IbSI15Zm5fXFCYWOP95bVE5A6YRSHcD4ZdIHkeh6+FSp/WSu9I/OWXlfsRdvI72vCJ4SxjuFkLHLtPGGduuka4yihRk4Gggfxzyq1nUtwSySyX64t4slKx2ee8HSC2I8zcSL/LkH+tciSHwGPiEs8l08kHKkXTAgLsqJqJ1gYXXrAUhyQSMbAbV6W1yowoQoQjaad5vPG2XbG64PXMpG97l3+zJX/GuXI7rCOQp+oLSg/KQV5pc2WVjHCCI0VATk4G7H4mPVj6negMvCDreeXs0mhD+rGNJ/8AM5pHoRWnaPZjCnorvrLH+23cqtSnWYsKAUAoBQCgFAKAUAoCTccOeNzLbFQWJLwttHIT1bIBMb5/MAQd9QJwVA72HFkkbQQ0coGTFIAHA8xgkOvbUpZc7ZzQG+gFAKAlX/3s8cI91CJpfofuU+ZkGv5REHqK1Uv2dKVR5v2V395+WH8XIq8XYq1lLEDi3s5z762uWlZVtw2lEOCzORnUfhwo8Pf5dd9DbvB2apRUU3O12+CWnPHPh8KON2mX6wFyffcWSNuWoMs2MiJN2AOcM56Iux8TEA4wMnagOVrw13dZbkhnXdI1JMcR81yAXftzGA/VC5bIFWgFAKAUAoDwRnY0BJW2kt/wRzIf0OQGjH+CTsVH6NiMA+EgALWt1IV/rHaX3uD/ABc/3lnxV22VtbI22PEI5QdDZK7MpBVkPk6thlOOxArjVozp+8s8nmn0awfYlNM1VyJFAKAUB40jOcb9M/8AKpu7WB5qAesjhQSxAAGSTsAB1JNSk27IElibvbBFt3JGDP8AqgHcRHuT7/bwnLa1bZsft/2/+uX2eOOCrn0LAFYywoDhfI7RusbBXIwrEZ0k7asd8dcVek4qac1daa8iGe1rbrGiogwqKFUeQAwKic5Tk5SzeJKwOtVAoBQCgFAKAUAoBQCgFAZ72xjmXTIgYA5Geqnsykbq3qCCKAw/Y7iL8KUSr2jnzn0CyqNQHqyuT50B5/tdl/Gtpkx+ZF5yn9kR5kx80FAZ7/2rto0yZV1n3Y3PKYk7DIfBVckZYjA/lXajS8R3eCWb0/7fBcSG7HjhnFLWNCWu7dnc65H5qAMxAG3i2UABQN8BRuetK9XxJYKyWCWi/N5vmwlY1D2itSPBOknpEeaf4R6jXEk8f2s7/g20rZ6NIBCoP6wf7wfSM0B4NjPL+NNy1/RwZU9Nw0p8Z+aCM0BvsrOOJdMaBBnJwOpPViepJ7k7mgO9AKAUAoBQCgFAKAyXvDo5cF18Q2VwSrrnrpdSGX6GutOvUp4ReGmafVPBkNJmf7HOn4c4cfDMgY+gV00kfNg5rr4tGXvws9Yu3mnf0sRZmLjPGrm3gaQ2ZlYEYWB+YWywHQordz0VsfLeu2z7LQr1FBVd1ayVuHVrzaIcmlkVuG3nNiWQxyRlhuki6WX0I3rJWpeHNx3k7cVimWTuaq5Ek9+KjLKsU7lTjAiZQSPJpNKkeoODWhbO7JylFJ80/RXfa1yLnp9ouX9yJIgR70ra2B7fdxnSf/6CrblCHvScvwqy83iv5WRieV4QGIad2mIOQGwEU7EFYxtsRkFtTDsah7S4q1JbvTN9Xn1SsnoLalKsxYUAoBQCgFAKAUAoBQCgFAKAUAoBQCgM897Gicx5EVDuGZgFOemCTiukaU5S3YxbelsSLoxtxJ5NreMn/FkBRB6gEan23GkaT01CuyoRhjVl2WL/ACXfFfdZF9DvYcPEZLMxklb3pG/kqjoqDso+ZySSedWs52ilaKyXzer59lZWRKRs0jyriSeaAUAoBQCgFAKAUAoBQCgFAKAUAoBQCgFAKAUAoBQCgFAKAUAoBQCgFAKAUAoBQCgFARva2wSa1dJNRUg5Cu6Z2OzaCMj0O1bNgrSpV1KFr9E/in5lZK6OHsfwqFLW3ZYkD8tRr0gtgDAGo+Lp610/1DaKs684yk7XeHDyyIglZH0FeeX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8" name="AutoShape 6" descr="data:image/jpeg;base64,/9j/4AAQSkZJRgABAQAAAQABAAD/2wCEAAkGBxQTEBQUExMWFhUXGCAaGRcYGBwYHhgbHBobHBcXGB0cICkgICAlGx4bIjEhJykrLi4uHCAzODMuNyguLisBCgoKDg0OGhAQGywmICQvLCwwLywsLCwvLCwsLCwsLCwsLywsMCwsLCwtLDQwLiwsMiwsLCwsLywsLC0sLCwsLP/AABEIAJsBRgMBEQACEQEDEQH/xAAbAAEBAQEAAwEAAAAAAAAAAAAABQQDAQIGB//EAEgQAAIBAwIEAwUEBwUFBwUAAAECAwAEERIhBRMxQSJRYQYyUnGBFCMzQlNicnORobEVNGOCkhYkQ8HwB1Sio7TT4TVEdIOT/8QAGQEBAAMBAQAAAAAAAAAAAAAAAAECBAMF/8QAPREAAgECAwYDBAcHBQEBAAAAAAECAxEhMVEEEkFhcYETkaEiMrHBFDNCUnLR8CNigpKisvEFwtLh4lM0/9oADAMBAAIRAxEAPwD9xoBQCgFAKAUAoBQCgFAKAUAoBQCgFAKAUAoBQCgFAKAUAoBQCgFAKAUAoBQE2fiTMxjt1Dupwzk4jjPcMw95h8C79Mlcg1pjQUYqdV2TyXF9FwXN9r2sRfQ9rfhniDyu0sg3GfCin9SMbD0J1N+tUT2jDdprdXq+rz7Ky5C2pQrOSKAUAoBQCgFAKAUAoBQCgFAKA8OwAJJAA6k7YoCWPaCFvwi02ehhRpF9RrUFB9WFAeV4jM3SzkX948Sj5+B3P8qA9vtNzn+7x4/fn/26AyTe0LJJyzayvJjOmJo3wMHBbLrpBwQC2ATXenQlJbzwjq8u3F9EmyGzKvtG5/EEdp0/vAk7/lyQkZP7MjD1qzWzx4yl0tFet36IjEppFdHfn25B6Yt3/rz6b2zfcl/Mv+BOJn4rc3scMjRQwSuEOnDuuWwdPg0nIzjbWPn3rrQp7JOpFTlKKvjgnhxxv8n0Ibkka+BXk0sIa4tzbyd01rIPmGUnb54Ncdqp0qdRqlPejrZr0ZMW2sSjWckUAoBQCgFAKAUAoBQCgFAeCaA80AoCTcyNPI0UbFY02lkU4JP6GM9Qce843GcL4slNcFGjFVJK8nknl+J/Jcc3hhKueBSt4FRAiKFVRgKBgAeQFZpzlOTlJ3bLHSqgUAoBQCgFAKAUAoBQCgFAKA9JpVVSzEKqjJYnAAHUknoKAljiEs/93QKn6aVTg+scezMP1iVHQjUKA9ZeFQIpluX5ujxGS4YFUx+YLgRpj4goPmTVoQlOSjFXb4IXsa+C8UjuYEmizy3zpJGnIDFdWDuAcZGexHSuu07PPZ6jpTzWflchO6ujdXAk5XSMUYI2hiMBsatPqAdicdM7Z86vBxUk5K60DPSys0iXSg75JO5Zj1ZidyT5mpqVZVJXl/haLREJWO5FcySW3Ao1OYC1u2c/dYCkk5JaMgxknuxXV5EUB6HiUkH96QaP08YOgesqElo+++WUAEll6UBWRwQCCCCMgjcEHoRQHpc26yKUdQynqrAEHuNj61aE5QlvRdnyBPbhToP93ndD2WTMyZ9Qx1geiuorQtojL62CfNey/TDzTK20PP8AaMkf48Jx+kizIvpqUDmL/pYAdWp4EJ/VS7Swfnk/NN6C7WZvtrhJFDxsrqejKQwPyI2rPOEoS3ZKz5lr3OtVAoBQCgFAKAUAoCXdDm3KR/kiAlb1YkiEeRxh29CIzWqH7Oi58Zeyun2vkulyubKlZSxg4zcskYWMgSyMI4yd8McktjvpUM+O4U132eEZTvP3Vi+mnd2Xchs0WVqsUaxoMKowMnJPmSTuSTuSdySTXOpUlUk5yzf68tAlY71Qkx3vEkjIUktIRkRoNTkdM4HQZ21HCjua7U6E5reWC1eC/wA8ljyIbseLOaZmy8axpjYF9T5/WAGlcb9Gb50qRpRVoybfSy7cX3SCuba4kigFAKAUAoBQCgFAKAzX96kKanz1wFAyzMeiqO5Pl/yFAYIOHPMwkugDggpB1SPG6s/aSTODn3VIGkZGtgLFASuPLzAlt15xIf0iXBlP1yqZHQyA9q1bK9xut93L8Ty8s+drFZY4G+ztUijWONQiKMKo2AHkBXCpUlUk5zd2+JZKx2qgFAeCcDJpmCWOKtL/AHaPmL+lY6I/mpwWfbcFQVPTUK1fR1T+udnosZd+C7u/Ire+RgXgFw14s8l6/LCgGCINGjMCcEgs2BjGcHxHyAwdH0yhHZ3ShSV7+87NpeS7aepG673ufSV5pcjTWDwEyWq5UnL2+cK2feaEnaN++NkY5zpLFwBRsL1JkDocg7bggqRsysp3VgdiDuDQGigFAT7rhQLGSJjFKerr0f8Aep7r9MZPiA6MK0Q2hpbk1vR0fDo818NUyGj1tuIkOIp1CSE4Ug5SXG/gY9GxvoO+xxqA1VM6CcXOk7rjquq05rDWzdhfUpVmJFAKAUAoBQCgJvCBl7h/imOPQIiR4+WpWP1NadowjTjpH4tv4MquJsu7pIkLyOqKOrMwUD5k7VmLECTjAkuwYopphFGThU0AmQ4Vw0pRThUYAgkeI1pXs7O396Vv5Vf/AHLyI4lIX056WpH7cqA/+HV/WsxJP4hxm41cmO2fmEamZHifloSRrw7rlmIIUHyY4OkqdNKnFRdWpksEvvPTos32Sxd1DfBHaw4haw5U6oWYjU06shkY7DMjjTI3QbMew7YrnVrTqO8uy4LklwCVi7XIkUAoBQCgFAKAUAoBQHG7uViRpHOFUZJ6/wAhuT6Dc0Bg4Zau7faJ1xIRiOM4PJQ9ttuYfzEbflBIGWAq0AoCZGQbyViRiOJFBP5dTO0m/qFj/wBNaZYbPFatvySS8rvzI4noONh/7vG84+NcLH6HmMQGHrHrrMSedN4w963i8xpkn/g2qL+lAeTa3WNrmPPrASP4CQH+dASFW6uPE6wTQKxAXxwCXBwXKnmalBBCqWCt73TTWtt7PgvefHjHkub4vNZalcyxDxtNQSVXgdjgLKAAxPQK6kxsT8IbPpWQsU6AUAoD5fiV8YZPtCQzqx2mi5TOJVA94GIMBKo6EnDAaT+Vk0/RZP3ZRf8AEl/dYjeL3D+IxTprhkSRfNGDYPkcdD6GuVSjUpO04tdVYJp5GquZIoDldW6yIUdQynqD/EfUHfParQnKElKLsxa5Pt52hdYpSWRjiKU9c9o5T8Xwt+bofFjVonCNWLnBWazXzXLVcM1hlXLBlWspYUAoBQCgFAfLcL4hJLJcR22kIJNYnYEgo6g5iXbXlxINedG22vBUaa6vCnPVW7ptfC3mVXEsWnBo0YO2ZZR/xZTrf107YQH4UCj0rMWJvs7xJ5by/VoSnKkVA5IIYBMqB9Dqx21ivS2yhGns9FqV95N20xx+FuxSLu2fRE4rzS5N9nxqi5x96c8052IVgOWpHYrGFB9QT3rVtbtPw1lD2e6zfd3fQrHK5SZQRgjIPUGspYkngvL3tX5B/R41Qn0MeRp+aFTnrnpQHWw4pqflSpypsZ051K4HVonwNYHcYDDbKjIyBSoBQCgFAKAUAoBQEdh9oucH8G3YbdnnwCPmIwQe41sOhjoCxQCgMnEuILCoLZYsdKIoy0jHJCIPPAJycAAEkgAkAQ7XhzSXcn2sKdSJIkIJMYKllbUD+Iy/dnUwwCRhQRk6JK9CMtG10ya88fIjifT1nJFAT+PSsICqEh5CsakdVMjBS4z8IJf/AC1o2WKdROWSu3zsr275dyJZG2CFUVUUAKoAUDoABgAfSuMpOUnKWbJE0KupV1DKwwVYAgg9QQdiKqCQ1tJbbw6pIfzQE5ZB5wMTuB+iO2MaSunSwFS0uVkRXRgysMgj/rYg7EHcGgO1AKA+bm4XGl1pZcLOSY3UlGjl3eSMOpDaZADJp6ZWTOdQFdqdedNbqeGjxXk8O+ZDSZu+1SW/47a4v0+ACn75QMY/xFwBndVAyevhwr/VK0vu6/hef8Lx0bbsRe2ZWFZCwoDlc26yIyOMqwwR/wBbj51aE5QkpRzQMfC7hgxglJMiAEOduanQPttqB2YDvg4AZRXevCLSqwWD4aPTppywxaZC0KNZiRQCgFAQXU3rEHa0U4I/7yw6g/4IO2P+Ic/kH3gGnin3LLcDZFGiXsOVnIf/APWd/RWk9K1UP2kXR4vGPXT+LLqkVeGJVrKWPVUAzgAZOT6nAGT9AB9KltsE/wBoj/usig4MgEQI7NKRGp+hYVo2P66LfD2u0cX8CJZFFVAAA6Cs7d8WSeagCgM1/YpMmlx3yCDhlYdGQjcMPMUBhseImNjDcuokUZWQ4UTICBrx0DAkBlGwJBGAwAtGMpZK4KkUqsMqwYeYOf6VEouLs0D3qAKAUBG9mPaOK9jdo8ho3MciHqjA4+oPUH+hBA27bsNTZJJTykrp6r9ZlYyUizWIsYuMXphgdwAW2VFJwGkYhY1J7ZcqM+tAeeG2YggVAS2kEs2N3Yks7kD8zOSx9SalK4JfsNxSe4s0e6iMUyko4OBqKnBfA3XPkQN842xW/wD1PZ6NDaHGhK8XiuV+HP8AXEpBtrEt3VwsaM7nSiAsxPYAZJrzy5P4TaszfaZlxKy4RDvyYzg8vbbUcAuR1IAyQq0B7caUronUEmEksAMlom2lUdzjCuANyYwO9atmalek/tZcpLJ/K/BNsq9SjG4YAqQQRkEbgg9CDWZpp2ZY9qgEziGGubZPh1zf6U5eD9Zgfp6VqpezRqS1tHze9/tKvNFOspYUBxurpI1LSOqKO7EAb9Bk1eFOVR7sFd8g3Y+auuJmCQzwwStA5+/yojVW2AnXmMrY7OdOCuGz4Tq6vZ1H35xXm/7U163IuWf7SkHvWswHcgxMB9BJqP0U1PgQeVSP9S+VvUX5Hey4lFKSEbxAZKMCjqOxZGAYfUVSpQqU8ZLDXNPo1gwmmeOL2XOhZAdLbMjfC6kNG3rhgDjuMjvXEk88MvBNCkmMah4lO5VujofVWBU+ooDFEv2Vwv8A9s5Cr/gMThU/dsdgPykgDwkBNkn9Ii5fbWf7y1/EuOqxzT3q5FisZYUBF9qxKsPOt4jLPCdSIDjUDtIh8wV7eYUjcCtuw+HKp4daW7CWDemj8+Ol1kysr2ujdwe7M1vDKwwzxqxGCMFlBIwdxg7YNcNopqlVlBZJteTJTurnTiEBkikRWKMykBh1UkbMPkd6rSmoTjJq6TWGvIPI9eGXfNhSTGCR4l+Fhs6H1VgQfUVNan4dRx09VwfdYhO6MfGnMjJbISDICZGBIKRDZsEdGckINwcF2G6VyJKkUYVQqgKoGAAMAAbAADoMUB5IoD5nhN/LFemyaFlgCFoJm6NjT9yMEjwgtjODpUbbam9SvRp1NmW0qSc72lHTP2u+F+F3njZUTadj6V3ABJIAG5J2A+deWXPkfapbe+WBVuTpjnWRmh1tqVQcoHjzjJxvnbGa37Btv0Vzlup3i1jji+OJWUd4+ks+KQykrHKjMOqhhqX9peo+orAWNlAZb3iCRAajuxwqr4mdvhVRuT3PkMk4AzXWnRnUeHDN8Eub/V8liQ3YyCCebeRjAh/4cZGsjykkGcfKPBBHvmu2/SpYQW89Xl2XH+LP7qIxZxv/AGbhZPuo0SZTqSVl1NrGca2PiYEEq2TkqxGR1rnLaq0sHJ20vZeSwJ3Ue1lZW1xGspt0VzkN4QHjdSVkTWu4KsCpIPapjtVaKspO2l7ryeA3UdhZzRkcqXWveOYlsD9WTBfPfx689NutW8WlU9+NnrH5xy8t3uRZrIp1lLCgJAQW0+wCwzkA4GAk2MKfQOoC9vEqjcvWy7r0scZR9Y8f5Xj0b4IrkyvWMsSuIeO6t4+ya5m8sqAiKfmZCw9Y6Aq0BLiPKunU+7P41P8AiKoV1+qBWA76ZD2rVL9pQUuMMH0bun5tp9UiuTPTiI5txFD+RMTSDzwcQKfQuGfPnDjvWUsV6AUBP4datCzoMcn3k33TJOqPHwg7r5AlcAKK0VqkaiUn72T56Prrrnm2QlY4JxWSbe2jDR/ppGKow84gAWkHr4VIIKsazknkQ3o351s36vIkTPpq5zY+ek0B723FTrWKePkyN7vi1xyEDJEb4GTjJ0sFYgMQCATQHe/uJBpWKPUzfmY4RAOrOep9FG59Blh2pQg7ym7Jeb6fm8ubwIfI52fClVxJITLN+kYe7nqI16IO225wNRY71aptDlHch7MdFx6vi+uC4JLAJG6RAwIIBBGCDuCD1BrOSTeAMVV4GJJgbQCcktHgNE2TuToIUserI1AauIcPSZcMBkZ0tuGQkY1IwIZT6giutKtOk7xeHFcH1WT7kNXJvsrwaa1R45bo3KliyF00umokspbUdQJORsMb9sAadu2qltElOFPcdrOzunbLC2Hrf4xGLWbO3CvBcXMPbUsyjGwWXIYfMypKx/bFYSxSuIVdGRwGVgVZT0IIwQfpVoTcJKUXZoED2b4nOZ57aeJ0EIHKkc5M6FmGskEjIAQHfOTkgZwN+2UKSpQrUpJ717pfZeGGutvJXtcpFu9mfR15xcUBwN0vNEZOGK6gPiAOGwe+CRny1Dzq/hy3N/he3668OjIud6oSSSfs8xJ/BmbOe0cpwN+wWTbyw+epfbXbx6aS96PrH84/2/hK5McCGsy3B6yuQvpFGSsYB+EnXIP3prIWK1AKAycTvhDHqILEkKiL7zudlRe2/mdgASSACQBjt+D6yJLsiWTOQnWKLyCKfeI/SMNROSNIOkAV6AzX3D45lAkQNjcE9VPxIw3U+oINATkmkt3Ecjl43OmKZhko592KbGNWeivtnZW8RDPKtfEHL2Y9l1s2lfnSTSTNqd5NPUnJ0gAaQT2yRsK37b/qEtpUY7qjGKskr+t3j1KRhul+vPLigJNv93eSJ+WdOaB5OmmOX5AqYiB5hz3oCtQCgFAcrq3WRGRxlWGCOn8CNwfIjcVeE5QkpRzQeJgsrto2EE7Zc7RyHYTAAnHkJABuu2cFgMZC96lNTTq0lhxX3f8Azo+GTxs3VPgxZDVd3L/CscX1UNIcfMSr/AVlLFSgMvEbISppJKkEMrr1RhurD5eR2IyDkEiutGq6cr58GtVxX6xWaxIauRvZq+1Sz80qJmkKqBkBkiAjPLJ94CQSMRuV14PYm1Sjh4kMY+q5PTk8nw0RPgz6OuBIoCPxZBPKtsd49PMmHxJnCRMPhdgxPYiNlOzUBw9tvadOG2huHjZ1DKulSAfF067UB49sPapLCy+1PGzrlRpUgHxdOu1AVry0SeIpIuVYA+RBGCrKRuGUgEMNwQCNxQHHglyzRsshzJE5jc/EQAVfA2GpCj4HTVjtQFCgFASpBov0I6SwsrH1idTGB9JJf4UBVoBQEu4BF9CezwyKfVlaJk/gOZ/GgKlAcLu6WNQzdCyrn1dgq59NRFXp03N2jo35K79CG7HeqEigMfE7PmINJ0yKdUb4zpcAgEjuCCVIyMqSMjOa7UavhyxV08GtV+fFaOxDVzzw295inI0yIdMiZzpbGdj3BBBB7gjp0CtS8N4O6eKeq/PVcGE7nL2gn5dpcPgNpic6SMhsKTpIPXPTFck2ndEmSw4ZLaxpHAwkiRQoikYgqAAMJJgnGB7rA7nGpRgDU6tOtjVVparj1WGPNW6NlbNZGj+2VXaWKaM+sZcfMvFqQfUiq/RW/clF97ekrP0G8c/9p7PmpF9pi1vnSusb4xkZ6A7jAO53x0NW+gbTuOfhuyzw/WHMb0crnsi8y9Yn3YECr+8k3ckeYjCAHykcd6yFirQHxnsp7RTz8V4nbSFTFbGMRgKARqDE5PfpQH2dAZ+IWizRPG2cOpGRsR5Mp7EHcHsQDQHHgl00lvGz4140vjpzEJWQD01hqA1ypqUg5wRjYkH6Ebg+oqYuzuCBwf2TW35um4uWMj68vKWI2Axk+8NvzAn516G0f6jKvu3hBWVsI2/x2KKFj04xZTRtBItyzFZlH3qIwAkDR6fuxGSMsvUncA74weHi0Ze9Tt+FtfHe+RNnqUTxVov7zHyx+lU64/mzYDJtuSyhR8Rp9HVT6mV3o8Jdlk+zvyF7ZlNTkZHSsuRY80AoDldWyyIUdQynsfTcEeRB3BG4IBq8JyhLei7MNXPneEiWCW7wGnj54ycjmr9xBjrhXAGB1DYX87GtH7Kr+5L+l/OPqvworii7ZcQjlzobJHvKQVZfLWjYZfqBXGpRnT95d80+jWD7EppmquRJE4NaJJbMroGHPnbBHRvtMpyPIg9xuKvTqSpu8XZkNXO/9nSp+DcHHZZl5wA9GyshPqztXfx6c/rId4vd9LOPkkRZ8DrDJcagHjiK93WRgf8AQUx/46pJUN28XK+jS+N/kTicbX+/XHnyYTn9XVOAPodX8a4Enxv/AG/f/Rm/ex/1NAfI/wDaj7PX8PCjJccUa5i1R/cm3SPqfCdQYnb5UB+4we4vyH9KAn8LObi7x0EiA/tcmMk/6Sg+lAef7WI3kt50A76BL/AQs7fyrT9GT9ycX3t/ckit+Ros+JRSkiORWYdVzhl/aU+IfUVzqUKlNXlFpa8H0eTJTTMvFmxcWeO8zA/LkTH+oFciSrQHBbtDIY9XjAzpOQcfEM9R2yM4O1XdOSgp2w/XkRcxcW/Hsz/jMPobeY/1UVQkqUBn4jaiWGSMnGtSuR1UkbMPUHcfKulGp4dSM9GQ1dHpwm75sKOQAxGHA30upKyL/lcMPpVq9Pw6jisuHNPFPusQndGuuJIoCfxCzbWJosCVRgg7CVNzy3+RJKt1Uk9mYHRSqx3fDqe6/R6r5riuaTUNcUY+J8QSW1l05DLgPGwwyZYbMvyzg7gjcEjeqVaMqdr5PJrJ9PyzWTSYTuXK5EigMN7weCZ1eWGORkGFLqG0566c9K709prUouNOTSedna5DSeZw4Sum4vF7mRHA8lMEaD6ao3/ga4ElWgPxvhntTBw/jnF2uBLiV4whSNnzpU6unzFAfpnsx7Rw30LSwa9KuUOtChyArHY9sMN6AsUB8ol7cQ2LSW1sLljNO4TmcslHnkdWXKnV4SDjY+Va9jo0atTdrT3Fra/zw6lZNpYIp23GX5atNbTxnSC2EEm+MnAiZn6+YB9Kmeyx32qdSL72/uSXqN7VG2z4nFKSqSKWAyUzh1/aQ+IfUVxqbPUpq8o4a8OzyZKaZj9px9wn/wCRbf8Aqoa4klegI80BtcyRAmHrJCBnSO8kIG48zGNjjKjVkPsjNbR7E/e4S15S+UuHHD3a5ZFaOQMoZSCCMgg5BB6EHyrI04uzzLHtUAUBK4SMT3gPeZWHyNvCv9VagNd7w+KXHMjViPdJHiX1Vuqn1BFdadapT9xtX8n1WT7kNJmUcMkT8K4cDGAso5yj1ySJD9Xrr48J/WQXWPsv/j/SRbRk7gUlyglj0QyaJ5NR1tGcyNzhhSrD3ZBsWqLbPLjJdk/W6+AxPpazFhQEri8bI6XEaljGCsiKCS8TYLaQOrqwVgNyQHUDLUBw49DZXdsi3GmWCV00bthmY4TBU56n6d+lAZ+NfYrqE288bSx6gAmmTxFSwBTTgsAUbcHG3qMgaW9pIdI5WqRmX7pVVvvfd2QkYwNS5Y7KCSdgcAbuEWZiiAchpGJeRh0LsctjO+kdAD0UAdqA20BmvbCOUASIGxuD0ZT5ow8Sn1BBrpTrTpu8Hb4PqsmuTIaTIF7M0F3brIzSQKsknMIBaH3Y15pHVPvCNWMjBLEgMw7bsa7tBWlpwfTR8snkrOycZH1FZSxlv7BJVAbIKnKOuzI3xIex7eRBIOQSK60q0qbuuOa4NaP9YZrEhq5HkuH+12sM2Nas8iuBhZQsbJt5OOZuv1G2QOlSlFx8SnlxXGP/AE+D7PG1yfBn0VZiRQEu2+6unQ+7MOYno6gLKvkMjQ4HcmQ9q1T/AGlFS4xwfR4p/FcsCuTKlZSwoBQEX2r4Ws1tKQv3yxPy3UlWDYyoyN9JYLlTscbg12pV507pZPNPFPs/jmuDIaudLaKcqrR3KujAMDLFqYg7jBjZB0/Vq/iUJZwaf7srL1Un6kWZm9nY+IB5ftjwNHrblaFIfTqOnVvpA04wNz5nNd9sexOMfo6leyvd4Xtjbjn0WiIjvcS/XnlyPxY8iVbn8mnlz+iZLJKfSNi2fJZHb8tAVmkAAJIAOADnrk4A+pIH1oDkl7GdWJEOg4bDA6TnGG8jkEb+VAeY7uNnZFdS6+8oYEr8x1HagMXG7wgCGI/fzZCd9CjAeYj4UBB8ixRc5YUBttLZY40jQYRFCqPJVGAP4CgO1AZ7yxjlAEiBsbgnqp81PVT6jBrpTqzpu8Hb59de5DVz53j7NAIEkfXbtOh1vkvFyiZvEQPEgEe7nBXGWLDJXQox2jCKtPRZS6aS5ZPJWdk4yPqqxlhQErh33MzwfkIMsXopb71B6I5BHYCRQPdrXW/a01V4+7LrbB90vNNvMqsHYq1kLCgJS+C+bf8AFgBA9YXIc/UTJ/poD04P7S29zLLDEzc2H8RGRlKb4wSRg/Qmtm0bBWoQjUmluyyaad/mVUk3YsVjLEknlXu/u3CYHlzYwTj1LRHPyhNAVqAm3PEyWMcAEkgOGOfBF+8Yd8fkHiOR0B1DTChaO/Vdo8NX0WnN4dXgRfQornG/Xv2rM+RJgm4NEdRA0F5I5G07amikDqSOmSQAWxkjG+wwBif2fVwMTPozsBpKlCWYxnbxKSwPXcIgORq1S007MHfh3AUimMoPiIIPhUZ1FSdRAywGkBQT4RsNsYgGy0vA7yIRpdDup7qc6HHowB+oYdq61KW7GMlin8eK6r4WfEhM1VyJFASOFqJZbiYjKseSmdwUiLBjg+crSD1CqalNp3QOnBiUL27HPKwUJOSYmzy8/skMnmdAJ61p2i00qq+1n+JZ+eD724FVoU6yliFe2a3F2ytkcqEaXHVXlk1ZU9NS8lDuPzDqDiulKo6ct5f5XFPqQ1c38Ju2dSsmBLGdMgAwCcZDr+qwIYbnGSM5Bq9emotOHuvFfk+ay9cmgmbq4EmLi1oZEGjAkRg8ZPQMM7HyDKWQ430sa70KihL2vdeD6fmniuaRDR04feCWMOARnYqeqsDhkbHcHIPyqlWk6c3F/wCVwa6hO5prmSYbviQib7xWVMfi4yg8w+N1x8TAL613p0HUXsNN6ce2vRY8iG7GuKRWUMpDKRkEHII8wRXGUXF2asySZ7N+CIwdDbsYgP1Bgw/P7opk+efKoBVY4GTsKJXBInvzcKUtt1YEGfJCKCOsZGDI3lpIAwcsCMHZGiqLUq2a+zxfXRdceTWJW98h7L8C+yQ6DK8zsxZ5ZCWZ/hySTsFwMfM9zTbdr+k1N5RUUsElkv8ALEY7qPV/Z5AqqmyJLHJGjAFYdDhmEW2VDLldOcAbAAbVjLHD/Z8sjJJyyAFWMkZ9xy4kbI2fft3BOd8ADr/Z84ld15IY6hGxLFY1dgzfdqq6mYqpYl9z0IG1AbuH8NWLW+TJK+Ncj41PpzpXYAKoycKAAMk4ySSBm9m/aKG9jZ4iwKNpkRhho37q3bPyJFbNs2Krsk1GpxxTWTWq/wCysZKWRXrGWFAST97e46rBGQe4MkuMD5rGv8JhQHtwf7tpLc9I8NH+6fOlf8hDJ+yqE7mtW0e2o1tcH+JZvvdPq3bIqsMCpWUsZOI8NSYAPq2OQVZkPqMqQcenoK7Ua86Tbj6pP4kNXNdcSRQEn2gOgRz9oXDP2+6YFJSx+FVbmH92KA03XCYZCWaMayc618Dg405DrhgdO2Qem1d4bTVgrJ4aPFa5PDMhpHJbW4T3JlkXylTxfIOhUYHqhPrVvEoy96Fn+68PJ3+KXIWZj4nb3c0ejlwIwIZJBM7FHU5VtPKGRnYrqGQSM4NHHZ7YSl/KvjvfIYnjhiyXKEzylSpKSQxZiCOMEqzZMh2IIIZQysDjBFFXhD6uGOsva8lZLzTfMi2pbt4FjUIihVUYCqAAB6AVwnOU5OUndvUsdKqDLxW65UEsnwRs2PPSpIFdaFPxKsYatLzZDdkeeG2oihjiHSNFQf5VA/5VFao6lSU3xbfmErI01zJJnGYyum4QHXFksBvrjP4iY7nA1L31KB0Jzq2aSlelLKXo+D+T5PVIq9TpxW8ZLdpYtJwuoE5wR5jHXbpWZpp2ZYjXvHXV3UyRoMspGliyBZIkU7HJZw5I2G7J2BzAPPA+JuJYLblBEELdEcgleXo0uMxhQhwfE3iJGfDlwPf2ju54buzeKHmJI/JkbURoDsh1FQOwVsHOMnH5hXpbHTpVaFWM5WaW8lbOyeF788V34FJNpqx9ITXmlyT7ODVG8/8A3hzKP2MBYflmJUJHmTQHniQ5U0c46HEUvqrH7tj+xIfkFkkPatVH9pTlSf4l1Wa7rzaSKvB3KtZSwoCFxy5WzD3Z/C256jqeirKo7sBhSO6gfCAd+zQe1W2f7X2X6tPk81o+rZWT3cSnwq/S4gjmj9yRA6564YZwfWstejKjUlTlnFteRKd1c1VyJJ0vBYSxZVMbE5LRM0Wo+bhCAx/aBrRHaqiW63dc0nbpfLtYjdRLveFSxzrIl1PhwElAEJIUElHGYjkKzEHvh85wuKn6RD/5R/r/AOViLczfFwuCQB2czhsYLya0ONwQg+7yOuQudqfSppWhaPRWfnn6k7qKUEyuMoysM4ypBGRsRt5VmJOlAKA+a4vaTvxSzZJQIo0kdo8HxHwxkk58pPCMbaW3329PZ6lKGxVVKPtScUnpm/ljjxWhRp7yPpa8wuKAi3UC2rGeNVSI556qNIAJJ+0Y6agSdZ7qSSToArbCctoj4U3eX2X/ALej+zo8OLZV4YlqsRYy8SvVhiaRsnGAFHVmJCoi5/MzEKPUigOfBrNo4/GQZXJeQjoXbqB30qMIud9KrQHSW0zNHKDgqrKR8StpOPmGVTnfuO9dY1LU5QfGz7q/yfw0Itjc1VyJFAKAUB6SxhlKsAVIIIPQg7EGgJvAZSFaByTJBhcnq8ZzyZD55UYJ+NH8qAq0AoCbxCxbXz4MCUDDKThZlGSEc9iCTpfB0knqCQQO3DeJJMDpyrrs8bjDxnyYf0IyrDcEjegNlAS+MHW0UA/OwdvSOIqzf6m0Jjyc+Vatn9iMqr4Ky6yuvRXfVFXoVKylhQCgPnLLiPKRraNRLNG7IsQOAkeomIyHfQgjKjJGTpOkMdq07U96an95J98n5tMiJbtoCEAkKu+BqYLpDH0G+AOwJPzPWsxJ3VQOgAoDzQEnjzF9FsvWbIcj8sIxzm8xkERgjcGQHsaAqqMDA6UBzurdZI2jcZV1KsPMEYI/hVoTcJKUc1iHiYuB3uuPQzAzR+CUZGdSkrrK9QHxqHoa77TS3Jb0V7MsV0eNr8r2fMhMpVmJBFAcba2SNdMaKigk6VAAySSxAG25JPzJq86kqj3pu75+QtY52PEI5QdDZK+8pBVkPk6HDKfmKtVozp+8s8nmn0eT7EJpmquRJF41wXnS8xdAP2eSIkjdtbRMqnbdPAwI/WoDNPwk4VpGjikZpRkHOkzKVCxkhSx1YYjAyc0Bu9n7B4UcPpGWBAVi+AERd3ZVJ93O42GANgKA9+D8et7ov9nkEojIDMoJXJ6ANjSTjqATjIz1Fado2Ots6XixtfJPPyzXcqpJ5FKsxYmcPOu4nl/KNMK+R0ZMjD/O5Q+sZrVV9ilCHF3k++CXkr/xFVmU6ylhQHhlBBBGQeoPepTtigSuEziKKRJGCrbEqXY4AjCh42Zie0ZALHurGtG1e1JVF9pX75P1V7aNFY6HpYI1xItxIpWNfwI2BDbggzyA7qxUkKp3VSc7tpTMWLNAKAUAoBQCgFAS+MW7grPEpaSMHKAgc2M+/Hvtq2DKTjxDGQGagN1pcrIiuh1KwyD/APB3B9DuKA7UAoDFxDhiSkMcrIuyyodLrnqAe4yASpypwMg0BOuuIz22kSKtwGOE5eEmY9gI2Ohtt2cMgHXAFdKdKU77qwWb4L9cNckQ2cuGcTRWeS4EiTPjVqhkCRqM6Ilk06GC5JLBjlmJ2BAF61SLShD3V6vi3104Kyzu2SKH+0Ft+njz5BgT/CuBJN4bx0O9w0cc82ZMIFjZRpRVUgPLpjzzBJ+atO0JRjCPHdu+7bX9NiFxN5juZfeZbdPJDzJCNurEaE7ggB/RhWYk9PZm0SNZzGPC077kliSgWJizMSzHVGdySa0bQt3cjpFevtfBkIs1nJOF9drFGXckKvXALfyAzQGSXjUauVw5IOBhCQzBkUqp6ZBdc5wPe3wrYAw8FvozM7MxaWVymdJCpoDMluM76lTU58yzHOCAAPoKAUBH4R7OQ21zczxDSbjSXUdNS68sP2tW48xnvWzaNuq16NOlUx3L2fJ2w7WKqKTbRYrGWFAKAy3vDo5cF0BI91hlXXPXQ64ZfoRXWnXqU/deGmafVPB9yGkzN9gmX8O5b0WVFkA+o0Ofqxrp41OXvwX8LafzXkiLPU9lF0Opgb10un8tTf1qG9nfCS7p/JE4nK8tp5UKOLcKwwdSvIP4ZX+tF9HWe8/JfmMSXJY3EIAmmmuLcDflDTIu+fEFzLIANsq5fYZDklqnx4R+rgur9p+vs+hFtSzwKK2WL/dBGIyzEiPGNRPjzjoc7EdsY7VzrV6laW9Uk28seRKSWR7cUvGXEcWDNIDoB3CjvK4+FcjyycDqavQpKXtz91Z8+S5v0z4Bs0WNqsUaxrnCjGTuSe7Me5JySe5JrnVqOpNzfH9W6LgErHeuZIoDBf8AFo4iE3eUjKxINTt646KM7amIUdyKAj2li019K1yBhY4XWFTqRW1z6WkP53GkEbaVOMAlQ9aZ/wD5ofin8IFeJ9PWYsKAUAoBQCgFAKAUBFuomtnaaJWeJjmaFQSQe80Kjcn4ox73vL48iQCrbXCyIrowZGGVZTkEHoQRQHrfTMkbNHGZXA8KAquo9hliAPn/AF6V0pRjKaUpWWuLt5EMicEkv54QblY7V8sGVAJGxk6SpJKKcY6h84Ow6DbtK2OlUtRbmsM8Fzvhd+ncqt5rHAr2XDkjJYAl296RiWZvIFj0Gc4UYAycAVkqV51Ek8lklgvLXnm+LLJWNdcSThf3QiieRskIpbA6nAzgeZPQCulKm6k1BcXYhuxy4RamOCNGOXAy5Hd28UjfVyT9attFRVKjksuHRYL0CVkeeKXfKiZwMt0RfidjpRfqxAz2qKFPxJqLy4vRLFvsg3ZHtw615USR51FRu3xN1Zj6lsk/OorVPEm5a+i4LsglZGmuZJj4vy+RJzW0RlSGbOMA7bevl60BObgqzKXEk8QfxBPApTUys+xUka9OCGzgMw2zsB3s+ApG6MGY6TqC4RV1iPlB8KgweV4cDC47Z3oCtQCgFASri4aCQu7E279WP/Abpv8A4R8z7hznwnwaoQjWgoxXtr+pf8l/Uua9quRVrKWFAKAUAoBQGW84jFFgSOqk+6vVm/ZUeJvkAa606FSp7qvz4Lq8l3IbSI15Zm5fXFCYWOP95bVE5A6YRSHcD4ZdIHkeh6+FSp/WSu9I/OWXlfsRdvI72vCJ4SxjuFkLHLtPGGduuka4yihRk4Gggfxzyq1nUtwSySyX64t4slKx2ee8HSC2I8zcSL/LkH+tciSHwGPiEs8l08kHKkXTAgLsqJqJ1gYXXrAUhyQSMbAbV6W1yowoQoQjaad5vPG2XbG64PXMpG97l3+zJX/GuXI7rCOQp+oLSg/KQV5pc2WVjHCCI0VATk4G7H4mPVj6negMvCDreeXs0mhD+rGNJ/8AM5pHoRWnaPZjCnorvrLH+23cqtSnWYsKAUAoBQCgFAKAUAoCTccOeNzLbFQWJLwttHIT1bIBMb5/MAQd9QJwVA72HFkkbQQ0coGTFIAHA8xgkOvbUpZc7ZzQG+gFAKAlX/3s8cI91CJpfofuU+ZkGv5REHqK1Uv2dKVR5v2V395+WH8XIq8XYq1lLEDi3s5z762uWlZVtw2lEOCzORnUfhwo8Pf5dd9DbvB2apRUU3O12+CWnPHPh8KON2mX6wFyffcWSNuWoMs2MiJN2AOcM56Iux8TEA4wMnagOVrw13dZbkhnXdI1JMcR81yAXftzGA/VC5bIFWgFAKAUAoDwRnY0BJW2kt/wRzIf0OQGjH+CTsVH6NiMA+EgALWt1IV/rHaX3uD/ABc/3lnxV22VtbI22PEI5QdDZK7MpBVkPk6thlOOxArjVozp+8s8nmn0awfYlNM1VyJFAKAUB40jOcb9M/8AKpu7WB5qAesjhQSxAAGSTsAB1JNSk27IElibvbBFt3JGDP8AqgHcRHuT7/bwnLa1bZsft/2/+uX2eOOCrn0LAFYywoDhfI7RusbBXIwrEZ0k7asd8dcVek4qac1daa8iGe1rbrGiogwqKFUeQAwKic5Tk5SzeJKwOtVAoBQCgFAKAUAoBQCgFAZ72xjmXTIgYA5Geqnsykbq3qCCKAw/Y7iL8KUSr2jnzn0CyqNQHqyuT50B5/tdl/Gtpkx+ZF5yn9kR5kx80FAZ7/2rto0yZV1n3Y3PKYk7DIfBVckZYjA/lXajS8R3eCWb0/7fBcSG7HjhnFLWNCWu7dnc65H5qAMxAG3i2UABQN8BRuetK9XxJYKyWCWi/N5vmwlY1D2itSPBOknpEeaf4R6jXEk8f2s7/g20rZ6NIBCoP6wf7wfSM0B4NjPL+NNy1/RwZU9Nw0p8Z+aCM0BvsrOOJdMaBBnJwOpPViepJ7k7mgO9AKAUAoBQCgFAKAyXvDo5cF18Q2VwSrrnrpdSGX6GutOvUp4ReGmafVPBkNJmf7HOn4c4cfDMgY+gV00kfNg5rr4tGXvws9Yu3mnf0sRZmLjPGrm3gaQ2ZlYEYWB+YWywHQordz0VsfLeu2z7LQr1FBVd1ayVuHVrzaIcmlkVuG3nNiWQxyRlhuki6WX0I3rJWpeHNx3k7cVimWTuaq5Ek9+KjLKsU7lTjAiZQSPJpNKkeoODWhbO7JylFJ80/RXfa1yLnp9ouX9yJIgR70ra2B7fdxnSf/6CrblCHvScvwqy83iv5WRieV4QGIad2mIOQGwEU7EFYxtsRkFtTDsah7S4q1JbvTN9Xn1SsnoLalKsxYUAoBQCgFAKAUAoBQCgFAKAUAoBQCgM897Gicx5EVDuGZgFOemCTiukaU5S3YxbelsSLoxtxJ5NreMn/FkBRB6gEan23GkaT01CuyoRhjVl2WL/ACXfFfdZF9DvYcPEZLMxklb3pG/kqjoqDso+ZySSedWs52ilaKyXzer59lZWRKRs0jyriSeaAUAoBQCgFAKAUAoBQCgFAKAUAoBQCgFAKAUAoBQCgFAKAUAoBQCgFAKAUAoBQCgFARva2wSa1dJNRUg5Cu6Z2OzaCMj0O1bNgrSpV1KFr9E/in5lZK6OHsfwqFLW3ZYkD8tRr0gtgDAGo+Lp610/1DaKs684yk7XeHDyyIglZH0FeeX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42" name="Picture 10" descr="https://encrypted-tbn3.gstatic.com/images?q=tbn:ANd9GcR5OEqO9R1d7w-0fnhlUYMJw5o4s59fsHmR8IDMYK50lircbSaOEg"/>
          <p:cNvPicPr>
            <a:picLocks noChangeAspect="1" noChangeArrowheads="1"/>
          </p:cNvPicPr>
          <p:nvPr/>
        </p:nvPicPr>
        <p:blipFill>
          <a:blip r:embed="rId2" cstate="print"/>
          <a:srcRect/>
          <a:stretch>
            <a:fillRect/>
          </a:stretch>
        </p:blipFill>
        <p:spPr bwMode="auto">
          <a:xfrm>
            <a:off x="5867400" y="4490161"/>
            <a:ext cx="2819400" cy="1619251"/>
          </a:xfrm>
          <a:prstGeom prst="rect">
            <a:avLst/>
          </a:prstGeom>
          <a:noFill/>
        </p:spPr>
      </p:pic>
    </p:spTree>
    <p:extLst>
      <p:ext uri="{BB962C8B-B14F-4D97-AF65-F5344CB8AC3E}">
        <p14:creationId xmlns:p14="http://schemas.microsoft.com/office/powerpoint/2010/main" val="67400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9100" y="1981200"/>
            <a:ext cx="8534400" cy="1663891"/>
          </a:xfrm>
        </p:spPr>
        <p:txBody>
          <a:bodyPr>
            <a:normAutofit/>
          </a:bodyPr>
          <a:lstStyle/>
          <a:p>
            <a:r>
              <a:rPr lang="en-US" b="1" dirty="0">
                <a:solidFill>
                  <a:srgbClr val="292934"/>
                </a:solidFill>
              </a:rPr>
              <a:t>High Pressure </a:t>
            </a:r>
            <a:r>
              <a:rPr lang="en-US" dirty="0">
                <a:solidFill>
                  <a:srgbClr val="292934"/>
                </a:solidFill>
              </a:rPr>
              <a:t>– </a:t>
            </a:r>
            <a:r>
              <a:rPr lang="en-US" b="1" dirty="0">
                <a:solidFill>
                  <a:srgbClr val="FF0000"/>
                </a:solidFill>
              </a:rPr>
              <a:t>down, out, clockwise</a:t>
            </a:r>
            <a:r>
              <a:rPr lang="en-US" dirty="0">
                <a:solidFill>
                  <a:srgbClr val="292934"/>
                </a:solidFill>
              </a:rPr>
              <a:t>.</a:t>
            </a:r>
          </a:p>
          <a:p>
            <a:r>
              <a:rPr lang="en-US" b="1" dirty="0">
                <a:solidFill>
                  <a:srgbClr val="292934"/>
                </a:solidFill>
              </a:rPr>
              <a:t>Low Pressure </a:t>
            </a:r>
            <a:r>
              <a:rPr lang="en-US" dirty="0">
                <a:solidFill>
                  <a:srgbClr val="292934"/>
                </a:solidFill>
              </a:rPr>
              <a:t>– </a:t>
            </a:r>
            <a:r>
              <a:rPr lang="en-US" b="1" dirty="0">
                <a:solidFill>
                  <a:srgbClr val="FF0000"/>
                </a:solidFill>
              </a:rPr>
              <a:t>in, up, counterclockwise</a:t>
            </a:r>
          </a:p>
        </p:txBody>
      </p:sp>
      <p:sp>
        <p:nvSpPr>
          <p:cNvPr id="3" name="Title 2"/>
          <p:cNvSpPr>
            <a:spLocks noGrp="1"/>
          </p:cNvSpPr>
          <p:nvPr>
            <p:ph type="title"/>
          </p:nvPr>
        </p:nvSpPr>
        <p:spPr>
          <a:xfrm>
            <a:off x="228600" y="304800"/>
            <a:ext cx="8915400" cy="1143000"/>
          </a:xfrm>
        </p:spPr>
        <p:txBody>
          <a:bodyPr>
            <a:normAutofit/>
          </a:bodyPr>
          <a:lstStyle/>
          <a:p>
            <a:r>
              <a:rPr lang="en-US" sz="4800" dirty="0"/>
              <a:t>WIND</a:t>
            </a:r>
            <a:endParaRPr lang="en-US" sz="4400" dirty="0"/>
          </a:p>
        </p:txBody>
      </p:sp>
      <p:sp>
        <p:nvSpPr>
          <p:cNvPr id="18434" name="AutoShape 2" descr="data:image/jpeg;base64,/9j/4AAQSkZJRgABAQAAAQABAAD/2wCEAAkGBxQTEBQUExMWFhUXGCAaGRcYGBwYHhgbHBobHBcXGB0cICkgICAlGx4bIjEhJykrLi4uHCAzODMuNyguLisBCgoKDg0OGhAQGywmICQvLCwwLywsLCwvLCwsLCwsLCwsLywsMCwsLCwtLDQwLiwsMiwsLCwsLywsLC0sLCwsLP/AABEIAJsBRgMBEQACEQEDEQH/xAAbAAEBAQEAAwEAAAAAAAAAAAAABQQDAQIGB//EAEgQAAIBAwIEAwUEBwUFBwUAAAECAwAEERIhBRMxQSJRYQYyUnGBFCMzQlNicnORobEVNGOCkhYkQ8HwB1Sio7TT4TVEdIOT/8QAGQEBAAMBAQAAAAAAAAAAAAAAAAECBAMF/8QAPREAAgECAwYDBAcHBQEBAAAAAAECAxEhMVEEEkFhcYETkaEiMrHBFDNCUnLR8CNigpKisvEFwtLh4lM0/9oADAMBAAIRAxEAPwD9xoBQCgFAKAUAoBQCgFAKAUAoBQCgFAKAUAoBQCgFAKAUAoBQCgFAKAUAoBQE2fiTMxjt1Dupwzk4jjPcMw95h8C79Mlcg1pjQUYqdV2TyXF9FwXN9r2sRfQ9rfhniDyu0sg3GfCin9SMbD0J1N+tUT2jDdprdXq+rz7Ky5C2pQrOSKAUAoBQCgFAKAUAoBQCgFAKA8OwAJJAA6k7YoCWPaCFvwi02ehhRpF9RrUFB9WFAeV4jM3SzkX948Sj5+B3P8qA9vtNzn+7x4/fn/26AyTe0LJJyzayvJjOmJo3wMHBbLrpBwQC2ATXenQlJbzwjq8u3F9EmyGzKvtG5/EEdp0/vAk7/lyQkZP7MjD1qzWzx4yl0tFet36IjEppFdHfn25B6Yt3/rz6b2zfcl/Mv+BOJn4rc3scMjRQwSuEOnDuuWwdPg0nIzjbWPn3rrQp7JOpFTlKKvjgnhxxv8n0Ibkka+BXk0sIa4tzbyd01rIPmGUnb54Ncdqp0qdRqlPejrZr0ZMW2sSjWckUAoBQCgFAKAUAoBQCgFAeCaA80AoCTcyNPI0UbFY02lkU4JP6GM9Qce843GcL4slNcFGjFVJK8nknl+J/Jcc3hhKueBSt4FRAiKFVRgKBgAeQFZpzlOTlJ3bLHSqgUAoBQCgFAKAUAoBQCgFAKA9JpVVSzEKqjJYnAAHUknoKAljiEs/93QKn6aVTg+scezMP1iVHQjUKA9ZeFQIpluX5ujxGS4YFUx+YLgRpj4goPmTVoQlOSjFXb4IXsa+C8UjuYEmizy3zpJGnIDFdWDuAcZGexHSuu07PPZ6jpTzWflchO6ujdXAk5XSMUYI2hiMBsatPqAdicdM7Z86vBxUk5K60DPSys0iXSg75JO5Zj1ZidyT5mpqVZVJXl/haLREJWO5FcySW3Ao1OYC1u2c/dYCkk5JaMgxknuxXV5EUB6HiUkH96QaP08YOgesqElo+++WUAEll6UBWRwQCCCCMgjcEHoRQHpc26yKUdQynqrAEHuNj61aE5QlvRdnyBPbhToP93ndD2WTMyZ9Qx1geiuorQtojL62CfNey/TDzTK20PP8AaMkf48Jx+kizIvpqUDmL/pYAdWp4EJ/VS7Swfnk/NN6C7WZvtrhJFDxsrqejKQwPyI2rPOEoS3ZKz5lr3OtVAoBQCgFAKAUAoCXdDm3KR/kiAlb1YkiEeRxh29CIzWqH7Oi58Zeyun2vkulyubKlZSxg4zcskYWMgSyMI4yd8McktjvpUM+O4U132eEZTvP3Vi+mnd2Xchs0WVqsUaxoMKowMnJPmSTuSTuSdySTXOpUlUk5yzf68tAlY71Qkx3vEkjIUktIRkRoNTkdM4HQZ21HCjua7U6E5reWC1eC/wA8ljyIbseLOaZmy8axpjYF9T5/WAGlcb9Gb50qRpRVoybfSy7cX3SCuba4kigFAKAUAoBQCgFAKAzX96kKanz1wFAyzMeiqO5Pl/yFAYIOHPMwkugDggpB1SPG6s/aSTODn3VIGkZGtgLFASuPLzAlt15xIf0iXBlP1yqZHQyA9q1bK9xut93L8Ty8s+drFZY4G+ztUijWONQiKMKo2AHkBXCpUlUk5zd2+JZKx2qgFAeCcDJpmCWOKtL/AHaPmL+lY6I/mpwWfbcFQVPTUK1fR1T+udnosZd+C7u/Ire+RgXgFw14s8l6/LCgGCINGjMCcEgs2BjGcHxHyAwdH0yhHZ3ShSV7+87NpeS7aepG673ufSV5pcjTWDwEyWq5UnL2+cK2feaEnaN++NkY5zpLFwBRsL1JkDocg7bggqRsysp3VgdiDuDQGigFAT7rhQLGSJjFKerr0f8Aep7r9MZPiA6MK0Q2hpbk1vR0fDo818NUyGj1tuIkOIp1CSE4Ug5SXG/gY9GxvoO+xxqA1VM6CcXOk7rjquq05rDWzdhfUpVmJFAKAUAoBQCgJvCBl7h/imOPQIiR4+WpWP1NadowjTjpH4tv4MquJsu7pIkLyOqKOrMwUD5k7VmLECTjAkuwYopphFGThU0AmQ4Vw0pRThUYAgkeI1pXs7O396Vv5Vf/AHLyI4lIX056WpH7cqA/+HV/WsxJP4hxm41cmO2fmEamZHifloSRrw7rlmIIUHyY4OkqdNKnFRdWpksEvvPTos32Sxd1DfBHaw4haw5U6oWYjU06shkY7DMjjTI3QbMew7YrnVrTqO8uy4LklwCVi7XIkUAoBQCgFAKAUAoBQHG7uViRpHOFUZJ6/wAhuT6Dc0Bg4Zau7faJ1xIRiOM4PJQ9ttuYfzEbflBIGWAq0AoCZGQbyViRiOJFBP5dTO0m/qFj/wBNaZYbPFatvySS8rvzI4noONh/7vG84+NcLH6HmMQGHrHrrMSedN4w963i8xpkn/g2qL+lAeTa3WNrmPPrASP4CQH+dASFW6uPE6wTQKxAXxwCXBwXKnmalBBCqWCt73TTWtt7PgvefHjHkub4vNZalcyxDxtNQSVXgdjgLKAAxPQK6kxsT8IbPpWQsU6AUAoD5fiV8YZPtCQzqx2mi5TOJVA94GIMBKo6EnDAaT+Vk0/RZP3ZRf8AEl/dYjeL3D+IxTprhkSRfNGDYPkcdD6GuVSjUpO04tdVYJp5GquZIoDldW6yIUdQynqD/EfUHfParQnKElKLsxa5Pt52hdYpSWRjiKU9c9o5T8Xwt+bofFjVonCNWLnBWazXzXLVcM1hlXLBlWspYUAoBQCgFAfLcL4hJLJcR22kIJNYnYEgo6g5iXbXlxINedG22vBUaa6vCnPVW7ptfC3mVXEsWnBo0YO2ZZR/xZTrf107YQH4UCj0rMWJvs7xJ5by/VoSnKkVA5IIYBMqB9Dqx21ivS2yhGns9FqV95N20xx+FuxSLu2fRE4rzS5N9nxqi5x96c8052IVgOWpHYrGFB9QT3rVtbtPw1lD2e6zfd3fQrHK5SZQRgjIPUGspYkngvL3tX5B/R41Qn0MeRp+aFTnrnpQHWw4pqflSpypsZ051K4HVonwNYHcYDDbKjIyBSoBQCgFAKAUAoBQEdh9oucH8G3YbdnnwCPmIwQe41sOhjoCxQCgMnEuILCoLZYsdKIoy0jHJCIPPAJycAAEkgAkAQ7XhzSXcn2sKdSJIkIJMYKllbUD+Iy/dnUwwCRhQRk6JK9CMtG10ya88fIjifT1nJFAT+PSsICqEh5CsakdVMjBS4z8IJf/AC1o2WKdROWSu3zsr275dyJZG2CFUVUUAKoAUDoABgAfSuMpOUnKWbJE0KupV1DKwwVYAgg9QQdiKqCQ1tJbbw6pIfzQE5ZB5wMTuB+iO2MaSunSwFS0uVkRXRgysMgj/rYg7EHcGgO1AKA+bm4XGl1pZcLOSY3UlGjl3eSMOpDaZADJp6ZWTOdQFdqdedNbqeGjxXk8O+ZDSZu+1SW/47a4v0+ACn75QMY/xFwBndVAyevhwr/VK0vu6/hef8Lx0bbsRe2ZWFZCwoDlc26yIyOMqwwR/wBbj51aE5QkpRzQMfC7hgxglJMiAEOduanQPttqB2YDvg4AZRXevCLSqwWD4aPTppywxaZC0KNZiRQCgFAQXU3rEHa0U4I/7yw6g/4IO2P+Ic/kH3gGnin3LLcDZFGiXsOVnIf/APWd/RWk9K1UP2kXR4vGPXT+LLqkVeGJVrKWPVUAzgAZOT6nAGT9AB9KltsE/wBoj/usig4MgEQI7NKRGp+hYVo2P66LfD2u0cX8CJZFFVAAA6Cs7d8WSeagCgM1/YpMmlx3yCDhlYdGQjcMPMUBhseImNjDcuokUZWQ4UTICBrx0DAkBlGwJBGAwAtGMpZK4KkUqsMqwYeYOf6VEouLs0D3qAKAUBG9mPaOK9jdo8ho3MciHqjA4+oPUH+hBA27bsNTZJJTykrp6r9ZlYyUizWIsYuMXphgdwAW2VFJwGkYhY1J7ZcqM+tAeeG2YggVAS2kEs2N3Yks7kD8zOSx9SalK4JfsNxSe4s0e6iMUyko4OBqKnBfA3XPkQN842xW/wD1PZ6NDaHGhK8XiuV+HP8AXEpBtrEt3VwsaM7nSiAsxPYAZJrzy5P4TaszfaZlxKy4RDvyYzg8vbbUcAuR1IAyQq0B7caUronUEmEksAMlom2lUdzjCuANyYwO9atmalek/tZcpLJ/K/BNsq9SjG4YAqQQRkEbgg9CDWZpp2ZY9qgEziGGubZPh1zf6U5eD9Zgfp6VqpezRqS1tHze9/tKvNFOspYUBxurpI1LSOqKO7EAb9Bk1eFOVR7sFd8g3Y+auuJmCQzwwStA5+/yojVW2AnXmMrY7OdOCuGz4Tq6vZ1H35xXm/7U163IuWf7SkHvWswHcgxMB9BJqP0U1PgQeVSP9S+VvUX5Hey4lFKSEbxAZKMCjqOxZGAYfUVSpQqU8ZLDXNPo1gwmmeOL2XOhZAdLbMjfC6kNG3rhgDjuMjvXEk88MvBNCkmMah4lO5VujofVWBU+ooDFEv2Vwv8A9s5Cr/gMThU/dsdgPykgDwkBNkn9Ii5fbWf7y1/EuOqxzT3q5FisZYUBF9qxKsPOt4jLPCdSIDjUDtIh8wV7eYUjcCtuw+HKp4daW7CWDemj8+Ol1kysr2ujdwe7M1vDKwwzxqxGCMFlBIwdxg7YNcNopqlVlBZJteTJTurnTiEBkikRWKMykBh1UkbMPkd6rSmoTjJq6TWGvIPI9eGXfNhSTGCR4l+Fhs6H1VgQfUVNan4dRx09VwfdYhO6MfGnMjJbISDICZGBIKRDZsEdGckINwcF2G6VyJKkUYVQqgKoGAAMAAbAADoMUB5IoD5nhN/LFemyaFlgCFoJm6NjT9yMEjwgtjODpUbbam9SvRp1NmW0qSc72lHTP2u+F+F3njZUTadj6V3ABJIAG5J2A+deWXPkfapbe+WBVuTpjnWRmh1tqVQcoHjzjJxvnbGa37Btv0Vzlup3i1jji+OJWUd4+ks+KQykrHKjMOqhhqX9peo+orAWNlAZb3iCRAajuxwqr4mdvhVRuT3PkMk4AzXWnRnUeHDN8Eub/V8liQ3YyCCebeRjAh/4cZGsjykkGcfKPBBHvmu2/SpYQW89Xl2XH+LP7qIxZxv/AGbhZPuo0SZTqSVl1NrGca2PiYEEq2TkqxGR1rnLaq0sHJ20vZeSwJ3Ue1lZW1xGspt0VzkN4QHjdSVkTWu4KsCpIPapjtVaKspO2l7ryeA3UdhZzRkcqXWveOYlsD9WTBfPfx689NutW8WlU9+NnrH5xy8t3uRZrIp1lLCgJAQW0+wCwzkA4GAk2MKfQOoC9vEqjcvWy7r0scZR9Y8f5Xj0b4IrkyvWMsSuIeO6t4+ya5m8sqAiKfmZCw9Y6Aq0BLiPKunU+7P41P8AiKoV1+qBWA76ZD2rVL9pQUuMMH0bun5tp9UiuTPTiI5txFD+RMTSDzwcQKfQuGfPnDjvWUsV6AUBP4datCzoMcn3k33TJOqPHwg7r5AlcAKK0VqkaiUn72T56Prrrnm2QlY4JxWSbe2jDR/ppGKow84gAWkHr4VIIKsazknkQ3o351s36vIkTPpq5zY+ek0B723FTrWKePkyN7vi1xyEDJEb4GTjJ0sFYgMQCATQHe/uJBpWKPUzfmY4RAOrOep9FG59Blh2pQg7ym7Jeb6fm8ubwIfI52fClVxJITLN+kYe7nqI16IO225wNRY71aptDlHch7MdFx6vi+uC4JLAJG6RAwIIBBGCDuCD1BrOSTeAMVV4GJJgbQCcktHgNE2TuToIUserI1AauIcPSZcMBkZ0tuGQkY1IwIZT6giutKtOk7xeHFcH1WT7kNXJvsrwaa1R45bo3KliyF00umokspbUdQJORsMb9sAadu2qltElOFPcdrOzunbLC2Hrf4xGLWbO3CvBcXMPbUsyjGwWXIYfMypKx/bFYSxSuIVdGRwGVgVZT0IIwQfpVoTcJKUXZoED2b4nOZ57aeJ0EIHKkc5M6FmGskEjIAQHfOTkgZwN+2UKSpQrUpJ717pfZeGGutvJXtcpFu9mfR15xcUBwN0vNEZOGK6gPiAOGwe+CRny1Dzq/hy3N/he3668OjIud6oSSSfs8xJ/BmbOe0cpwN+wWTbyw+epfbXbx6aS96PrH84/2/hK5McCGsy3B6yuQvpFGSsYB+EnXIP3prIWK1AKAycTvhDHqILEkKiL7zudlRe2/mdgASSACQBjt+D6yJLsiWTOQnWKLyCKfeI/SMNROSNIOkAV6AzX3D45lAkQNjcE9VPxIw3U+oINATkmkt3Ecjl43OmKZhko592KbGNWeivtnZW8RDPKtfEHL2Y9l1s2lfnSTSTNqd5NPUnJ0gAaQT2yRsK37b/qEtpUY7qjGKskr+t3j1KRhul+vPLigJNv93eSJ+WdOaB5OmmOX5AqYiB5hz3oCtQCgFAcrq3WRGRxlWGCOn8CNwfIjcVeE5QkpRzQeJgsrto2EE7Zc7RyHYTAAnHkJABuu2cFgMZC96lNTTq0lhxX3f8Azo+GTxs3VPgxZDVd3L/CscX1UNIcfMSr/AVlLFSgMvEbISppJKkEMrr1RhurD5eR2IyDkEiutGq6cr58GtVxX6xWaxIauRvZq+1Sz80qJmkKqBkBkiAjPLJ94CQSMRuV14PYm1Sjh4kMY+q5PTk8nw0RPgz6OuBIoCPxZBPKtsd49PMmHxJnCRMPhdgxPYiNlOzUBw9tvadOG2huHjZ1DKulSAfF067UB49sPapLCy+1PGzrlRpUgHxdOu1AVry0SeIpIuVYA+RBGCrKRuGUgEMNwQCNxQHHglyzRsshzJE5jc/EQAVfA2GpCj4HTVjtQFCgFASpBov0I6SwsrH1idTGB9JJf4UBVoBQEu4BF9CezwyKfVlaJk/gOZ/GgKlAcLu6WNQzdCyrn1dgq59NRFXp03N2jo35K79CG7HeqEigMfE7PmINJ0yKdUb4zpcAgEjuCCVIyMqSMjOa7UavhyxV08GtV+fFaOxDVzzw295inI0yIdMiZzpbGdj3BBBB7gjp0CtS8N4O6eKeq/PVcGE7nL2gn5dpcPgNpic6SMhsKTpIPXPTFck2ndEmSw4ZLaxpHAwkiRQoikYgqAAMJJgnGB7rA7nGpRgDU6tOtjVVparj1WGPNW6NlbNZGj+2VXaWKaM+sZcfMvFqQfUiq/RW/clF97ekrP0G8c/9p7PmpF9pi1vnSusb4xkZ6A7jAO53x0NW+gbTuOfhuyzw/WHMb0crnsi8y9Yn3YECr+8k3ckeYjCAHykcd6yFirQHxnsp7RTz8V4nbSFTFbGMRgKARqDE5PfpQH2dAZ+IWizRPG2cOpGRsR5Mp7EHcHsQDQHHgl00lvGz4140vjpzEJWQD01hqA1ypqUg5wRjYkH6Ebg+oqYuzuCBwf2TW35um4uWMj68vKWI2Axk+8NvzAn516G0f6jKvu3hBWVsI2/x2KKFj04xZTRtBItyzFZlH3qIwAkDR6fuxGSMsvUncA74weHi0Ze9Tt+FtfHe+RNnqUTxVov7zHyx+lU64/mzYDJtuSyhR8Rp9HVT6mV3o8Jdlk+zvyF7ZlNTkZHSsuRY80AoDldWyyIUdQynsfTcEeRB3BG4IBq8JyhLei7MNXPneEiWCW7wGnj54ycjmr9xBjrhXAGB1DYX87GtH7Kr+5L+l/OPqvworii7ZcQjlzobJHvKQVZfLWjYZfqBXGpRnT95d80+jWD7EppmquRJE4NaJJbMroGHPnbBHRvtMpyPIg9xuKvTqSpu8XZkNXO/9nSp+DcHHZZl5wA9GyshPqztXfx6c/rId4vd9LOPkkRZ8DrDJcagHjiK93WRgf8AQUx/46pJUN28XK+jS+N/kTicbX+/XHnyYTn9XVOAPodX8a4Enxv/AG/f/Rm/ex/1NAfI/wDaj7PX8PCjJccUa5i1R/cm3SPqfCdQYnb5UB+4we4vyH9KAn8LObi7x0EiA/tcmMk/6Sg+lAef7WI3kt50A76BL/AQs7fyrT9GT9ycX3t/ckit+Ros+JRSkiORWYdVzhl/aU+IfUVzqUKlNXlFpa8H0eTJTTMvFmxcWeO8zA/LkTH+oFciSrQHBbtDIY9XjAzpOQcfEM9R2yM4O1XdOSgp2w/XkRcxcW/Hsz/jMPobeY/1UVQkqUBn4jaiWGSMnGtSuR1UkbMPUHcfKulGp4dSM9GQ1dHpwm75sKOQAxGHA30upKyL/lcMPpVq9Pw6jisuHNPFPusQndGuuJIoCfxCzbWJosCVRgg7CVNzy3+RJKt1Uk9mYHRSqx3fDqe6/R6r5riuaTUNcUY+J8QSW1l05DLgPGwwyZYbMvyzg7gjcEjeqVaMqdr5PJrJ9PyzWTSYTuXK5EigMN7weCZ1eWGORkGFLqG0566c9K709prUouNOTSedna5DSeZw4Sum4vF7mRHA8lMEaD6ao3/ga4ElWgPxvhntTBw/jnF2uBLiV4whSNnzpU6unzFAfpnsx7Rw30LSwa9KuUOtChyArHY9sMN6AsUB8ol7cQ2LSW1sLljNO4TmcslHnkdWXKnV4SDjY+Va9jo0atTdrT3Fra/zw6lZNpYIp23GX5atNbTxnSC2EEm+MnAiZn6+YB9Kmeyx32qdSL72/uSXqN7VG2z4nFKSqSKWAyUzh1/aQ+IfUVxqbPUpq8o4a8OzyZKaZj9px9wn/wCRbf8Aqoa4klegI80BtcyRAmHrJCBnSO8kIG48zGNjjKjVkPsjNbR7E/e4S15S+UuHHD3a5ZFaOQMoZSCCMgg5BB6EHyrI04uzzLHtUAUBK4SMT3gPeZWHyNvCv9VagNd7w+KXHMjViPdJHiX1Vuqn1BFdadapT9xtX8n1WT7kNJmUcMkT8K4cDGAso5yj1ySJD9Xrr48J/WQXWPsv/j/SRbRk7gUlyglj0QyaJ5NR1tGcyNzhhSrD3ZBsWqLbPLjJdk/W6+AxPpazFhQEri8bI6XEaljGCsiKCS8TYLaQOrqwVgNyQHUDLUBw49DZXdsi3GmWCV00bthmY4TBU56n6d+lAZ+NfYrqE288bSx6gAmmTxFSwBTTgsAUbcHG3qMgaW9pIdI5WqRmX7pVVvvfd2QkYwNS5Y7KCSdgcAbuEWZiiAchpGJeRh0LsctjO+kdAD0UAdqA20BmvbCOUASIGxuD0ZT5ow8Sn1BBrpTrTpu8Hb4PqsmuTIaTIF7M0F3brIzSQKsknMIBaH3Y15pHVPvCNWMjBLEgMw7bsa7tBWlpwfTR8snkrOycZH1FZSxlv7BJVAbIKnKOuzI3xIex7eRBIOQSK60q0qbuuOa4NaP9YZrEhq5HkuH+12sM2Nas8iuBhZQsbJt5OOZuv1G2QOlSlFx8SnlxXGP/AE+D7PG1yfBn0VZiRQEu2+6unQ+7MOYno6gLKvkMjQ4HcmQ9q1T/AGlFS4xwfR4p/FcsCuTKlZSwoBQEX2r4Ws1tKQv3yxPy3UlWDYyoyN9JYLlTscbg12pV507pZPNPFPs/jmuDIaudLaKcqrR3KujAMDLFqYg7jBjZB0/Vq/iUJZwaf7srL1Un6kWZm9nY+IB5ftjwNHrblaFIfTqOnVvpA04wNz5nNd9sexOMfo6leyvd4Xtjbjn0WiIjvcS/XnlyPxY8iVbn8mnlz+iZLJKfSNi2fJZHb8tAVmkAAJIAOADnrk4A+pIH1oDkl7GdWJEOg4bDA6TnGG8jkEb+VAeY7uNnZFdS6+8oYEr8x1HagMXG7wgCGI/fzZCd9CjAeYj4UBB8ixRc5YUBttLZY40jQYRFCqPJVGAP4CgO1AZ7yxjlAEiBsbgnqp81PVT6jBrpTqzpu8Hb59de5DVz53j7NAIEkfXbtOh1vkvFyiZvEQPEgEe7nBXGWLDJXQox2jCKtPRZS6aS5ZPJWdk4yPqqxlhQErh33MzwfkIMsXopb71B6I5BHYCRQPdrXW/a01V4+7LrbB90vNNvMqsHYq1kLCgJS+C+bf8AFgBA9YXIc/UTJ/poD04P7S29zLLDEzc2H8RGRlKb4wSRg/Qmtm0bBWoQjUmluyyaad/mVUk3YsVjLEknlXu/u3CYHlzYwTj1LRHPyhNAVqAm3PEyWMcAEkgOGOfBF+8Yd8fkHiOR0B1DTChaO/Vdo8NX0WnN4dXgRfQornG/Xv2rM+RJgm4NEdRA0F5I5G07amikDqSOmSQAWxkjG+wwBif2fVwMTPozsBpKlCWYxnbxKSwPXcIgORq1S007MHfh3AUimMoPiIIPhUZ1FSdRAywGkBQT4RsNsYgGy0vA7yIRpdDup7qc6HHowB+oYdq61KW7GMlin8eK6r4WfEhM1VyJFASOFqJZbiYjKseSmdwUiLBjg+crSD1CqalNp3QOnBiUL27HPKwUJOSYmzy8/skMnmdAJ61p2i00qq+1n+JZ+eD724FVoU6yliFe2a3F2ytkcqEaXHVXlk1ZU9NS8lDuPzDqDiulKo6ct5f5XFPqQ1c38Ju2dSsmBLGdMgAwCcZDr+qwIYbnGSM5Bq9emotOHuvFfk+ay9cmgmbq4EmLi1oZEGjAkRg8ZPQMM7HyDKWQ430sa70KihL2vdeD6fmniuaRDR04feCWMOARnYqeqsDhkbHcHIPyqlWk6c3F/wCVwa6hO5prmSYbviQib7xWVMfi4yg8w+N1x8TAL613p0HUXsNN6ce2vRY8iG7GuKRWUMpDKRkEHII8wRXGUXF2asySZ7N+CIwdDbsYgP1Bgw/P7opk+efKoBVY4GTsKJXBInvzcKUtt1YEGfJCKCOsZGDI3lpIAwcsCMHZGiqLUq2a+zxfXRdceTWJW98h7L8C+yQ6DK8zsxZ5ZCWZ/hySTsFwMfM9zTbdr+k1N5RUUsElkv8ALEY7qPV/Z5AqqmyJLHJGjAFYdDhmEW2VDLldOcAbAAbVjLHD/Z8sjJJyyAFWMkZ9xy4kbI2fft3BOd8ADr/Z84ld15IY6hGxLFY1dgzfdqq6mYqpYl9z0IG1AbuH8NWLW+TJK+Ncj41PpzpXYAKoycKAAMk4ySSBm9m/aKG9jZ4iwKNpkRhho37q3bPyJFbNs2Krsk1GpxxTWTWq/wCysZKWRXrGWFAST97e46rBGQe4MkuMD5rGv8JhQHtwf7tpLc9I8NH+6fOlf8hDJ+yqE7mtW0e2o1tcH+JZvvdPq3bIqsMCpWUsZOI8NSYAPq2OQVZkPqMqQcenoK7Ua86Tbj6pP4kNXNdcSRQEn2gOgRz9oXDP2+6YFJSx+FVbmH92KA03XCYZCWaMayc618Dg405DrhgdO2Qem1d4bTVgrJ4aPFa5PDMhpHJbW4T3JlkXylTxfIOhUYHqhPrVvEoy96Fn+68PJ3+KXIWZj4nb3c0ejlwIwIZJBM7FHU5VtPKGRnYrqGQSM4NHHZ7YSl/KvjvfIYnjhiyXKEzylSpKSQxZiCOMEqzZMh2IIIZQysDjBFFXhD6uGOsva8lZLzTfMi2pbt4FjUIihVUYCqAAB6AVwnOU5OUndvUsdKqDLxW65UEsnwRs2PPSpIFdaFPxKsYatLzZDdkeeG2oihjiHSNFQf5VA/5VFao6lSU3xbfmErI01zJJnGYyum4QHXFksBvrjP4iY7nA1L31KB0Jzq2aSlelLKXo+D+T5PVIq9TpxW8ZLdpYtJwuoE5wR5jHXbpWZpp2ZYjXvHXV3UyRoMspGliyBZIkU7HJZw5I2G7J2BzAPPA+JuJYLblBEELdEcgleXo0uMxhQhwfE3iJGfDlwPf2ju54buzeKHmJI/JkbURoDsh1FQOwVsHOMnH5hXpbHTpVaFWM5WaW8lbOyeF788V34FJNpqx9ITXmlyT7ODVG8/8A3hzKP2MBYflmJUJHmTQHniQ5U0c46HEUvqrH7tj+xIfkFkkPatVH9pTlSf4l1Wa7rzaSKvB3KtZSwoCFxy5WzD3Z/C256jqeirKo7sBhSO6gfCAd+zQe1W2f7X2X6tPk81o+rZWT3cSnwq/S4gjmj9yRA6564YZwfWstejKjUlTlnFteRKd1c1VyJJ0vBYSxZVMbE5LRM0Wo+bhCAx/aBrRHaqiW63dc0nbpfLtYjdRLveFSxzrIl1PhwElAEJIUElHGYjkKzEHvh85wuKn6RD/5R/r/AOViLczfFwuCQB2czhsYLya0ONwQg+7yOuQudqfSppWhaPRWfnn6k7qKUEyuMoysM4ypBGRsRt5VmJOlAKA+a4vaTvxSzZJQIo0kdo8HxHwxkk58pPCMbaW3329PZ6lKGxVVKPtScUnpm/ljjxWhRp7yPpa8wuKAi3UC2rGeNVSI556qNIAJJ+0Y6agSdZ7qSSToArbCctoj4U3eX2X/ALej+zo8OLZV4YlqsRYy8SvVhiaRsnGAFHVmJCoi5/MzEKPUigOfBrNo4/GQZXJeQjoXbqB30qMIud9KrQHSW0zNHKDgqrKR8StpOPmGVTnfuO9dY1LU5QfGz7q/yfw0Itjc1VyJFAKAUB6SxhlKsAVIIIPQg7EGgJvAZSFaByTJBhcnq8ZzyZD55UYJ+NH8qAq0AoCbxCxbXz4MCUDDKThZlGSEc9iCTpfB0knqCQQO3DeJJMDpyrrs8bjDxnyYf0IyrDcEjegNlAS+MHW0UA/OwdvSOIqzf6m0Jjyc+Vatn9iMqr4Ky6yuvRXfVFXoVKylhQCgPnLLiPKRraNRLNG7IsQOAkeomIyHfQgjKjJGTpOkMdq07U96an95J98n5tMiJbtoCEAkKu+BqYLpDH0G+AOwJPzPWsxJ3VQOgAoDzQEnjzF9FsvWbIcj8sIxzm8xkERgjcGQHsaAqqMDA6UBzurdZI2jcZV1KsPMEYI/hVoTcJKUc1iHiYuB3uuPQzAzR+CUZGdSkrrK9QHxqHoa77TS3Jb0V7MsV0eNr8r2fMhMpVmJBFAcba2SNdMaKigk6VAAySSxAG25JPzJq86kqj3pu75+QtY52PEI5QdDZK+8pBVkPk6HDKfmKtVozp+8s8nmn0eT7EJpmquRJF41wXnS8xdAP2eSIkjdtbRMqnbdPAwI/WoDNPwk4VpGjikZpRkHOkzKVCxkhSx1YYjAyc0Bu9n7B4UcPpGWBAVi+AERd3ZVJ93O42GANgKA9+D8et7ov9nkEojIDMoJXJ6ANjSTjqATjIz1Fado2Ots6XixtfJPPyzXcqpJ5FKsxYmcPOu4nl/KNMK+R0ZMjD/O5Q+sZrVV9ilCHF3k++CXkr/xFVmU6ylhQHhlBBBGQeoPepTtigSuEziKKRJGCrbEqXY4AjCh42Zie0ZALHurGtG1e1JVF9pX75P1V7aNFY6HpYI1xItxIpWNfwI2BDbggzyA7qxUkKp3VSc7tpTMWLNAKAUAoBQCgFAS+MW7grPEpaSMHKAgc2M+/Hvtq2DKTjxDGQGagN1pcrIiuh1KwyD/APB3B9DuKA7UAoDFxDhiSkMcrIuyyodLrnqAe4yASpypwMg0BOuuIz22kSKtwGOE5eEmY9gI2Ohtt2cMgHXAFdKdKU77qwWb4L9cNckQ2cuGcTRWeS4EiTPjVqhkCRqM6Ilk06GC5JLBjlmJ2BAF61SLShD3V6vi3104Kyzu2SKH+0Ft+njz5BgT/CuBJN4bx0O9w0cc82ZMIFjZRpRVUgPLpjzzBJ+atO0JRjCPHdu+7bX9NiFxN5juZfeZbdPJDzJCNurEaE7ggB/RhWYk9PZm0SNZzGPC077kliSgWJizMSzHVGdySa0bQt3cjpFevtfBkIs1nJOF9drFGXckKvXALfyAzQGSXjUauVw5IOBhCQzBkUqp6ZBdc5wPe3wrYAw8FvozM7MxaWVymdJCpoDMluM76lTU58yzHOCAAPoKAUBH4R7OQ21zczxDSbjSXUdNS68sP2tW48xnvWzaNuq16NOlUx3L2fJ2w7WKqKTbRYrGWFAKAy3vDo5cF0BI91hlXXPXQ64ZfoRXWnXqU/deGmafVPB9yGkzN9gmX8O5b0WVFkA+o0Ofqxrp41OXvwX8LafzXkiLPU9lF0Opgb10un8tTf1qG9nfCS7p/JE4nK8tp5UKOLcKwwdSvIP4ZX+tF9HWe8/JfmMSXJY3EIAmmmuLcDflDTIu+fEFzLIANsq5fYZDklqnx4R+rgur9p+vs+hFtSzwKK2WL/dBGIyzEiPGNRPjzjoc7EdsY7VzrV6laW9Uk28seRKSWR7cUvGXEcWDNIDoB3CjvK4+FcjyycDqavQpKXtz91Z8+S5v0z4Bs0WNqsUaxrnCjGTuSe7Me5JySe5JrnVqOpNzfH9W6LgErHeuZIoDBf8AFo4iE3eUjKxINTt646KM7amIUdyKAj2li019K1yBhY4XWFTqRW1z6WkP53GkEbaVOMAlQ9aZ/wD5ofin8IFeJ9PWYsKAUAoBQCgFAKAUBFuomtnaaJWeJjmaFQSQe80Kjcn4ox73vL48iQCrbXCyIrowZGGVZTkEHoQRQHrfTMkbNHGZXA8KAquo9hliAPn/AF6V0pRjKaUpWWuLt5EMicEkv54QblY7V8sGVAJGxk6SpJKKcY6h84Ow6DbtK2OlUtRbmsM8Fzvhd+ncqt5rHAr2XDkjJYAl296RiWZvIFj0Gc4UYAycAVkqV51Ek8lklgvLXnm+LLJWNdcSThf3QiieRskIpbA6nAzgeZPQCulKm6k1BcXYhuxy4RamOCNGOXAy5Hd28UjfVyT9attFRVKjksuHRYL0CVkeeKXfKiZwMt0RfidjpRfqxAz2qKFPxJqLy4vRLFvsg3ZHtw615USR51FRu3xN1Zj6lsk/OorVPEm5a+i4LsglZGmuZJj4vy+RJzW0RlSGbOMA7bevl60BObgqzKXEk8QfxBPApTUys+xUka9OCGzgMw2zsB3s+ApG6MGY6TqC4RV1iPlB8KgweV4cDC47Z3oCtQCgFASri4aCQu7E279WP/Abpv8A4R8z7hznwnwaoQjWgoxXtr+pf8l/Uua9quRVrKWFAKAUAoBQGW84jFFgSOqk+6vVm/ZUeJvkAa606FSp7qvz4Lq8l3IbSI15Zm5fXFCYWOP95bVE5A6YRSHcD4ZdIHkeh6+FSp/WSu9I/OWXlfsRdvI72vCJ4SxjuFkLHLtPGGduuka4yihRk4Gggfxzyq1nUtwSySyX64t4slKx2ee8HSC2I8zcSL/LkH+tciSHwGPiEs8l08kHKkXTAgLsqJqJ1gYXXrAUhyQSMbAbV6W1yowoQoQjaad5vPG2XbG64PXMpG97l3+zJX/GuXI7rCOQp+oLSg/KQV5pc2WVjHCCI0VATk4G7H4mPVj6negMvCDreeXs0mhD+rGNJ/8AM5pHoRWnaPZjCnorvrLH+23cqtSnWYsKAUAoBQCgFAKAUAoCTccOeNzLbFQWJLwttHIT1bIBMb5/MAQd9QJwVA72HFkkbQQ0coGTFIAHA8xgkOvbUpZc7ZzQG+gFAKAlX/3s8cI91CJpfofuU+ZkGv5REHqK1Uv2dKVR5v2V395+WH8XIq8XYq1lLEDi3s5z762uWlZVtw2lEOCzORnUfhwo8Pf5dd9DbvB2apRUU3O12+CWnPHPh8KON2mX6wFyffcWSNuWoMs2MiJN2AOcM56Iux8TEA4wMnagOVrw13dZbkhnXdI1JMcR81yAXftzGA/VC5bIFWgFAKAUAoDwRnY0BJW2kt/wRzIf0OQGjH+CTsVH6NiMA+EgALWt1IV/rHaX3uD/ABc/3lnxV22VtbI22PEI5QdDZK7MpBVkPk6thlOOxArjVozp+8s8nmn0awfYlNM1VyJFAKAUB40jOcb9M/8AKpu7WB5qAesjhQSxAAGSTsAB1JNSk27IElibvbBFt3JGDP8AqgHcRHuT7/bwnLa1bZsft/2/+uX2eOOCrn0LAFYywoDhfI7RusbBXIwrEZ0k7asd8dcVek4qac1daa8iGe1rbrGiogwqKFUeQAwKic5Tk5SzeJKwOtVAoBQCgFAKAUAoBQCgFAZ72xjmXTIgYA5Geqnsykbq3qCCKAw/Y7iL8KUSr2jnzn0CyqNQHqyuT50B5/tdl/Gtpkx+ZF5yn9kR5kx80FAZ7/2rto0yZV1n3Y3PKYk7DIfBVckZYjA/lXajS8R3eCWb0/7fBcSG7HjhnFLWNCWu7dnc65H5qAMxAG3i2UABQN8BRuetK9XxJYKyWCWi/N5vmwlY1D2itSPBOknpEeaf4R6jXEk8f2s7/g20rZ6NIBCoP6wf7wfSM0B4NjPL+NNy1/RwZU9Nw0p8Z+aCM0BvsrOOJdMaBBnJwOpPViepJ7k7mgO9AKAUAoBQCgFAKAyXvDo5cF18Q2VwSrrnrpdSGX6GutOvUp4ReGmafVPBkNJmf7HOn4c4cfDMgY+gV00kfNg5rr4tGXvws9Yu3mnf0sRZmLjPGrm3gaQ2ZlYEYWB+YWywHQordz0VsfLeu2z7LQr1FBVd1ayVuHVrzaIcmlkVuG3nNiWQxyRlhuki6WX0I3rJWpeHNx3k7cVimWTuaq5Ek9+KjLKsU7lTjAiZQSPJpNKkeoODWhbO7JylFJ80/RXfa1yLnp9ouX9yJIgR70ra2B7fdxnSf/6CrblCHvScvwqy83iv5WRieV4QGIad2mIOQGwEU7EFYxtsRkFtTDsah7S4q1JbvTN9Xn1SsnoLalKsxYUAoBQCgFAKAUAoBQCgFAKAUAoBQCgM897Gicx5EVDuGZgFOemCTiukaU5S3YxbelsSLoxtxJ5NreMn/FkBRB6gEan23GkaT01CuyoRhjVl2WL/ACXfFfdZF9DvYcPEZLMxklb3pG/kqjoqDso+ZySSedWs52ilaKyXzer59lZWRKRs0jyriSeaAUAoBQCgFAKAUAoBQCgFAKAUAoBQCgFAKAUAoBQCgFAKAUAoBQCgFAKAUAoBQCgFARva2wSa1dJNRUg5Cu6Z2OzaCMj0O1bNgrSpV1KFr9E/in5lZK6OHsfwqFLW3ZYkD8tRr0gtgDAGo+Lp610/1DaKs684yk7XeHDyyIglZH0FeeX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QTEBQUExMWFhUXGCAaGRcYGBwYHhgbHBobHBcXGB0cICkgICAlGx4bIjEhJykrLi4uHCAzODMuNyguLisBCgoKDg0OGhAQGywmICQvLCwwLywsLCwvLCwsLCwsLCwsLywsMCwsLCwtLDQwLiwsMiwsLCwsLywsLC0sLCwsLP/AABEIAJsBRgMBEQACEQEDEQH/xAAbAAEBAQEAAwEAAAAAAAAAAAAABQQDAQIGB//EAEgQAAIBAwIEAwUEBwUFBwUAAAECAwAEERIhBRMxQSJRYQYyUnGBFCMzQlNicnORobEVNGOCkhYkQ8HwB1Sio7TT4TVEdIOT/8QAGQEBAAMBAQAAAAAAAAAAAAAAAAECBAMF/8QAPREAAgECAwYDBAcHBQEBAAAAAAECAxEhMVEEEkFhcYETkaEiMrHBFDNCUnLR8CNigpKisvEFwtLh4lM0/9oADAMBAAIRAxEAPwD9xoBQCgFAKAUAoBQCgFAKAUAoBQCgFAKAUAoBQCgFAKAUAoBQCgFAKAUAoBQE2fiTMxjt1Dupwzk4jjPcMw95h8C79Mlcg1pjQUYqdV2TyXF9FwXN9r2sRfQ9rfhniDyu0sg3GfCin9SMbD0J1N+tUT2jDdprdXq+rz7Ky5C2pQrOSKAUAoBQCgFAKAUAoBQCgFAKA8OwAJJAA6k7YoCWPaCFvwi02ehhRpF9RrUFB9WFAeV4jM3SzkX948Sj5+B3P8qA9vtNzn+7x4/fn/26AyTe0LJJyzayvJjOmJo3wMHBbLrpBwQC2ATXenQlJbzwjq8u3F9EmyGzKvtG5/EEdp0/vAk7/lyQkZP7MjD1qzWzx4yl0tFet36IjEppFdHfn25B6Yt3/rz6b2zfcl/Mv+BOJn4rc3scMjRQwSuEOnDuuWwdPg0nIzjbWPn3rrQp7JOpFTlKKvjgnhxxv8n0Ibkka+BXk0sIa4tzbyd01rIPmGUnb54Ncdqp0qdRqlPejrZr0ZMW2sSjWckUAoBQCgFAKAUAoBQCgFAeCaA80AoCTcyNPI0UbFY02lkU4JP6GM9Qce843GcL4slNcFGjFVJK8nknl+J/Jcc3hhKueBSt4FRAiKFVRgKBgAeQFZpzlOTlJ3bLHSqgUAoBQCgFAKAUAoBQCgFAKA9JpVVSzEKqjJYnAAHUknoKAljiEs/93QKn6aVTg+scezMP1iVHQjUKA9ZeFQIpluX5ujxGS4YFUx+YLgRpj4goPmTVoQlOSjFXb4IXsa+C8UjuYEmizy3zpJGnIDFdWDuAcZGexHSuu07PPZ6jpTzWflchO6ujdXAk5XSMUYI2hiMBsatPqAdicdM7Z86vBxUk5K60DPSys0iXSg75JO5Zj1ZidyT5mpqVZVJXl/haLREJWO5FcySW3Ao1OYC1u2c/dYCkk5JaMgxknuxXV5EUB6HiUkH96QaP08YOgesqElo+++WUAEll6UBWRwQCCCCMgjcEHoRQHpc26yKUdQynqrAEHuNj61aE5QlvRdnyBPbhToP93ndD2WTMyZ9Qx1geiuorQtojL62CfNey/TDzTK20PP8AaMkf48Jx+kizIvpqUDmL/pYAdWp4EJ/VS7Swfnk/NN6C7WZvtrhJFDxsrqejKQwPyI2rPOEoS3ZKz5lr3OtVAoBQCgFAKAUAoCXdDm3KR/kiAlb1YkiEeRxh29CIzWqH7Oi58Zeyun2vkulyubKlZSxg4zcskYWMgSyMI4yd8McktjvpUM+O4U132eEZTvP3Vi+mnd2Xchs0WVqsUaxoMKowMnJPmSTuSTuSdySTXOpUlUk5yzf68tAlY71Qkx3vEkjIUktIRkRoNTkdM4HQZ21HCjua7U6E5reWC1eC/wA8ljyIbseLOaZmy8axpjYF9T5/WAGlcb9Gb50qRpRVoybfSy7cX3SCuba4kigFAKAUAoBQCgFAKAzX96kKanz1wFAyzMeiqO5Pl/yFAYIOHPMwkugDggpB1SPG6s/aSTODn3VIGkZGtgLFASuPLzAlt15xIf0iXBlP1yqZHQyA9q1bK9xut93L8Ty8s+drFZY4G+ztUijWONQiKMKo2AHkBXCpUlUk5zd2+JZKx2qgFAeCcDJpmCWOKtL/AHaPmL+lY6I/mpwWfbcFQVPTUK1fR1T+udnosZd+C7u/Ire+RgXgFw14s8l6/LCgGCINGjMCcEgs2BjGcHxHyAwdH0yhHZ3ShSV7+87NpeS7aepG673ufSV5pcjTWDwEyWq5UnL2+cK2feaEnaN++NkY5zpLFwBRsL1JkDocg7bggqRsysp3VgdiDuDQGigFAT7rhQLGSJjFKerr0f8Aep7r9MZPiA6MK0Q2hpbk1vR0fDo818NUyGj1tuIkOIp1CSE4Ug5SXG/gY9GxvoO+xxqA1VM6CcXOk7rjquq05rDWzdhfUpVmJFAKAUAoBQCgJvCBl7h/imOPQIiR4+WpWP1NadowjTjpH4tv4MquJsu7pIkLyOqKOrMwUD5k7VmLECTjAkuwYopphFGThU0AmQ4Vw0pRThUYAgkeI1pXs7O396Vv5Vf/AHLyI4lIX056WpH7cqA/+HV/WsxJP4hxm41cmO2fmEamZHifloSRrw7rlmIIUHyY4OkqdNKnFRdWpksEvvPTos32Sxd1DfBHaw4haw5U6oWYjU06shkY7DMjjTI3QbMew7YrnVrTqO8uy4LklwCVi7XIkUAoBQCgFAKAUAoBQHG7uViRpHOFUZJ6/wAhuT6Dc0Bg4Zau7faJ1xIRiOM4PJQ9ttuYfzEbflBIGWAq0AoCZGQbyViRiOJFBP5dTO0m/qFj/wBNaZYbPFatvySS8rvzI4noONh/7vG84+NcLH6HmMQGHrHrrMSedN4w963i8xpkn/g2qL+lAeTa3WNrmPPrASP4CQH+dASFW6uPE6wTQKxAXxwCXBwXKnmalBBCqWCt73TTWtt7PgvefHjHkub4vNZalcyxDxtNQSVXgdjgLKAAxPQK6kxsT8IbPpWQsU6AUAoD5fiV8YZPtCQzqx2mi5TOJVA94GIMBKo6EnDAaT+Vk0/RZP3ZRf8AEl/dYjeL3D+IxTprhkSRfNGDYPkcdD6GuVSjUpO04tdVYJp5GquZIoDldW6yIUdQynqD/EfUHfParQnKElKLsxa5Pt52hdYpSWRjiKU9c9o5T8Xwt+bofFjVonCNWLnBWazXzXLVcM1hlXLBlWspYUAoBQCgFAfLcL4hJLJcR22kIJNYnYEgo6g5iXbXlxINedG22vBUaa6vCnPVW7ptfC3mVXEsWnBo0YO2ZZR/xZTrf107YQH4UCj0rMWJvs7xJ5by/VoSnKkVA5IIYBMqB9Dqx21ivS2yhGns9FqV95N20xx+FuxSLu2fRE4rzS5N9nxqi5x96c8052IVgOWpHYrGFB9QT3rVtbtPw1lD2e6zfd3fQrHK5SZQRgjIPUGspYkngvL3tX5B/R41Qn0MeRp+aFTnrnpQHWw4pqflSpypsZ051K4HVonwNYHcYDDbKjIyBSoBQCgFAKAUAoBQEdh9oucH8G3YbdnnwCPmIwQe41sOhjoCxQCgMnEuILCoLZYsdKIoy0jHJCIPPAJycAAEkgAkAQ7XhzSXcn2sKdSJIkIJMYKllbUD+Iy/dnUwwCRhQRk6JK9CMtG10ya88fIjifT1nJFAT+PSsICqEh5CsakdVMjBS4z8IJf/AC1o2WKdROWSu3zsr275dyJZG2CFUVUUAKoAUDoABgAfSuMpOUnKWbJE0KupV1DKwwVYAgg9QQdiKqCQ1tJbbw6pIfzQE5ZB5wMTuB+iO2MaSunSwFS0uVkRXRgysMgj/rYg7EHcGgO1AKA+bm4XGl1pZcLOSY3UlGjl3eSMOpDaZADJp6ZWTOdQFdqdedNbqeGjxXk8O+ZDSZu+1SW/47a4v0+ACn75QMY/xFwBndVAyevhwr/VK0vu6/hef8Lx0bbsRe2ZWFZCwoDlc26yIyOMqwwR/wBbj51aE5QkpRzQMfC7hgxglJMiAEOduanQPttqB2YDvg4AZRXevCLSqwWD4aPTppywxaZC0KNZiRQCgFAQXU3rEHa0U4I/7yw6g/4IO2P+Ic/kH3gGnin3LLcDZFGiXsOVnIf/APWd/RWk9K1UP2kXR4vGPXT+LLqkVeGJVrKWPVUAzgAZOT6nAGT9AB9KltsE/wBoj/usig4MgEQI7NKRGp+hYVo2P66LfD2u0cX8CJZFFVAAA6Cs7d8WSeagCgM1/YpMmlx3yCDhlYdGQjcMPMUBhseImNjDcuokUZWQ4UTICBrx0DAkBlGwJBGAwAtGMpZK4KkUqsMqwYeYOf6VEouLs0D3qAKAUBG9mPaOK9jdo8ho3MciHqjA4+oPUH+hBA27bsNTZJJTykrp6r9ZlYyUizWIsYuMXphgdwAW2VFJwGkYhY1J7ZcqM+tAeeG2YggVAS2kEs2N3Yks7kD8zOSx9SalK4JfsNxSe4s0e6iMUyko4OBqKnBfA3XPkQN842xW/wD1PZ6NDaHGhK8XiuV+HP8AXEpBtrEt3VwsaM7nSiAsxPYAZJrzy5P4TaszfaZlxKy4RDvyYzg8vbbUcAuR1IAyQq0B7caUronUEmEksAMlom2lUdzjCuANyYwO9atmalek/tZcpLJ/K/BNsq9SjG4YAqQQRkEbgg9CDWZpp2ZY9qgEziGGubZPh1zf6U5eD9Zgfp6VqpezRqS1tHze9/tKvNFOspYUBxurpI1LSOqKO7EAb9Bk1eFOVR7sFd8g3Y+auuJmCQzwwStA5+/yojVW2AnXmMrY7OdOCuGz4Tq6vZ1H35xXm/7U163IuWf7SkHvWswHcgxMB9BJqP0U1PgQeVSP9S+VvUX5Hey4lFKSEbxAZKMCjqOxZGAYfUVSpQqU8ZLDXNPo1gwmmeOL2XOhZAdLbMjfC6kNG3rhgDjuMjvXEk88MvBNCkmMah4lO5VujofVWBU+ooDFEv2Vwv8A9s5Cr/gMThU/dsdgPykgDwkBNkn9Ii5fbWf7y1/EuOqxzT3q5FisZYUBF9qxKsPOt4jLPCdSIDjUDtIh8wV7eYUjcCtuw+HKp4daW7CWDemj8+Ol1kysr2ujdwe7M1vDKwwzxqxGCMFlBIwdxg7YNcNopqlVlBZJteTJTurnTiEBkikRWKMykBh1UkbMPkd6rSmoTjJq6TWGvIPI9eGXfNhSTGCR4l+Fhs6H1VgQfUVNan4dRx09VwfdYhO6MfGnMjJbISDICZGBIKRDZsEdGckINwcF2G6VyJKkUYVQqgKoGAAMAAbAADoMUB5IoD5nhN/LFemyaFlgCFoJm6NjT9yMEjwgtjODpUbbam9SvRp1NmW0qSc72lHTP2u+F+F3njZUTadj6V3ABJIAG5J2A+deWXPkfapbe+WBVuTpjnWRmh1tqVQcoHjzjJxvnbGa37Btv0Vzlup3i1jji+OJWUd4+ks+KQykrHKjMOqhhqX9peo+orAWNlAZb3iCRAajuxwqr4mdvhVRuT3PkMk4AzXWnRnUeHDN8Eub/V8liQ3YyCCebeRjAh/4cZGsjykkGcfKPBBHvmu2/SpYQW89Xl2XH+LP7qIxZxv/AGbhZPuo0SZTqSVl1NrGca2PiYEEq2TkqxGR1rnLaq0sHJ20vZeSwJ3Ue1lZW1xGspt0VzkN4QHjdSVkTWu4KsCpIPapjtVaKspO2l7ryeA3UdhZzRkcqXWveOYlsD9WTBfPfx689NutW8WlU9+NnrH5xy8t3uRZrIp1lLCgJAQW0+wCwzkA4GAk2MKfQOoC9vEqjcvWy7r0scZR9Y8f5Xj0b4IrkyvWMsSuIeO6t4+ya5m8sqAiKfmZCw9Y6Aq0BLiPKunU+7P41P8AiKoV1+qBWA76ZD2rVL9pQUuMMH0bun5tp9UiuTPTiI5txFD+RMTSDzwcQKfQuGfPnDjvWUsV6AUBP4datCzoMcn3k33TJOqPHwg7r5AlcAKK0VqkaiUn72T56Prrrnm2QlY4JxWSbe2jDR/ppGKow84gAWkHr4VIIKsazknkQ3o351s36vIkTPpq5zY+ek0B723FTrWKePkyN7vi1xyEDJEb4GTjJ0sFYgMQCATQHe/uJBpWKPUzfmY4RAOrOep9FG59Blh2pQg7ym7Jeb6fm8ubwIfI52fClVxJITLN+kYe7nqI16IO225wNRY71aptDlHch7MdFx6vi+uC4JLAJG6RAwIIBBGCDuCD1BrOSTeAMVV4GJJgbQCcktHgNE2TuToIUserI1AauIcPSZcMBkZ0tuGQkY1IwIZT6giutKtOk7xeHFcH1WT7kNXJvsrwaa1R45bo3KliyF00umokspbUdQJORsMb9sAadu2qltElOFPcdrOzunbLC2Hrf4xGLWbO3CvBcXMPbUsyjGwWXIYfMypKx/bFYSxSuIVdGRwGVgVZT0IIwQfpVoTcJKUXZoED2b4nOZ57aeJ0EIHKkc5M6FmGskEjIAQHfOTkgZwN+2UKSpQrUpJ717pfZeGGutvJXtcpFu9mfR15xcUBwN0vNEZOGK6gPiAOGwe+CRny1Dzq/hy3N/he3668OjIud6oSSSfs8xJ/BmbOe0cpwN+wWTbyw+epfbXbx6aS96PrH84/2/hK5McCGsy3B6yuQvpFGSsYB+EnXIP3prIWK1AKAycTvhDHqILEkKiL7zudlRe2/mdgASSACQBjt+D6yJLsiWTOQnWKLyCKfeI/SMNROSNIOkAV6AzX3D45lAkQNjcE9VPxIw3U+oINATkmkt3Ecjl43OmKZhko592KbGNWeivtnZW8RDPKtfEHL2Y9l1s2lfnSTSTNqd5NPUnJ0gAaQT2yRsK37b/qEtpUY7qjGKskr+t3j1KRhul+vPLigJNv93eSJ+WdOaB5OmmOX5AqYiB5hz3oCtQCgFAcrq3WRGRxlWGCOn8CNwfIjcVeE5QkpRzQeJgsrto2EE7Zc7RyHYTAAnHkJABuu2cFgMZC96lNTTq0lhxX3f8Azo+GTxs3VPgxZDVd3L/CscX1UNIcfMSr/AVlLFSgMvEbISppJKkEMrr1RhurD5eR2IyDkEiutGq6cr58GtVxX6xWaxIauRvZq+1Sz80qJmkKqBkBkiAjPLJ94CQSMRuV14PYm1Sjh4kMY+q5PTk8nw0RPgz6OuBIoCPxZBPKtsd49PMmHxJnCRMPhdgxPYiNlOzUBw9tvadOG2huHjZ1DKulSAfF067UB49sPapLCy+1PGzrlRpUgHxdOu1AVry0SeIpIuVYA+RBGCrKRuGUgEMNwQCNxQHHglyzRsshzJE5jc/EQAVfA2GpCj4HTVjtQFCgFASpBov0I6SwsrH1idTGB9JJf4UBVoBQEu4BF9CezwyKfVlaJk/gOZ/GgKlAcLu6WNQzdCyrn1dgq59NRFXp03N2jo35K79CG7HeqEigMfE7PmINJ0yKdUb4zpcAgEjuCCVIyMqSMjOa7UavhyxV08GtV+fFaOxDVzzw295inI0yIdMiZzpbGdj3BBBB7gjp0CtS8N4O6eKeq/PVcGE7nL2gn5dpcPgNpic6SMhsKTpIPXPTFck2ndEmSw4ZLaxpHAwkiRQoikYgqAAMJJgnGB7rA7nGpRgDU6tOtjVVparj1WGPNW6NlbNZGj+2VXaWKaM+sZcfMvFqQfUiq/RW/clF97ekrP0G8c/9p7PmpF9pi1vnSusb4xkZ6A7jAO53x0NW+gbTuOfhuyzw/WHMb0crnsi8y9Yn3YECr+8k3ckeYjCAHykcd6yFirQHxnsp7RTz8V4nbSFTFbGMRgKARqDE5PfpQH2dAZ+IWizRPG2cOpGRsR5Mp7EHcHsQDQHHgl00lvGz4140vjpzEJWQD01hqA1ypqUg5wRjYkH6Ebg+oqYuzuCBwf2TW35um4uWMj68vKWI2Axk+8NvzAn516G0f6jKvu3hBWVsI2/x2KKFj04xZTRtBItyzFZlH3qIwAkDR6fuxGSMsvUncA74weHi0Ze9Tt+FtfHe+RNnqUTxVov7zHyx+lU64/mzYDJtuSyhR8Rp9HVT6mV3o8Jdlk+zvyF7ZlNTkZHSsuRY80AoDldWyyIUdQynsfTcEeRB3BG4IBq8JyhLei7MNXPneEiWCW7wGnj54ycjmr9xBjrhXAGB1DYX87GtH7Kr+5L+l/OPqvworii7ZcQjlzobJHvKQVZfLWjYZfqBXGpRnT95d80+jWD7EppmquRJE4NaJJbMroGHPnbBHRvtMpyPIg9xuKvTqSpu8XZkNXO/9nSp+DcHHZZl5wA9GyshPqztXfx6c/rId4vd9LOPkkRZ8DrDJcagHjiK93WRgf8AQUx/46pJUN28XK+jS+N/kTicbX+/XHnyYTn9XVOAPodX8a4Enxv/AG/f/Rm/ex/1NAfI/wDaj7PX8PCjJccUa5i1R/cm3SPqfCdQYnb5UB+4we4vyH9KAn8LObi7x0EiA/tcmMk/6Sg+lAef7WI3kt50A76BL/AQs7fyrT9GT9ycX3t/ckit+Ros+JRSkiORWYdVzhl/aU+IfUVzqUKlNXlFpa8H0eTJTTMvFmxcWeO8zA/LkTH+oFciSrQHBbtDIY9XjAzpOQcfEM9R2yM4O1XdOSgp2w/XkRcxcW/Hsz/jMPobeY/1UVQkqUBn4jaiWGSMnGtSuR1UkbMPUHcfKulGp4dSM9GQ1dHpwm75sKOQAxGHA30upKyL/lcMPpVq9Pw6jisuHNPFPusQndGuuJIoCfxCzbWJosCVRgg7CVNzy3+RJKt1Uk9mYHRSqx3fDqe6/R6r5riuaTUNcUY+J8QSW1l05DLgPGwwyZYbMvyzg7gjcEjeqVaMqdr5PJrJ9PyzWTSYTuXK5EigMN7weCZ1eWGORkGFLqG0566c9K709prUouNOTSedna5DSeZw4Sum4vF7mRHA8lMEaD6ao3/ga4ElWgPxvhntTBw/jnF2uBLiV4whSNnzpU6unzFAfpnsx7Rw30LSwa9KuUOtChyArHY9sMN6AsUB8ol7cQ2LSW1sLljNO4TmcslHnkdWXKnV4SDjY+Va9jo0atTdrT3Fra/zw6lZNpYIp23GX5atNbTxnSC2EEm+MnAiZn6+YB9Kmeyx32qdSL72/uSXqN7VG2z4nFKSqSKWAyUzh1/aQ+IfUVxqbPUpq8o4a8OzyZKaZj9px9wn/wCRbf8Aqoa4klegI80BtcyRAmHrJCBnSO8kIG48zGNjjKjVkPsjNbR7E/e4S15S+UuHHD3a5ZFaOQMoZSCCMgg5BB6EHyrI04uzzLHtUAUBK4SMT3gPeZWHyNvCv9VagNd7w+KXHMjViPdJHiX1Vuqn1BFdadapT9xtX8n1WT7kNJmUcMkT8K4cDGAso5yj1ySJD9Xrr48J/WQXWPsv/j/SRbRk7gUlyglj0QyaJ5NR1tGcyNzhhSrD3ZBsWqLbPLjJdk/W6+AxPpazFhQEri8bI6XEaljGCsiKCS8TYLaQOrqwVgNyQHUDLUBw49DZXdsi3GmWCV00bthmY4TBU56n6d+lAZ+NfYrqE288bSx6gAmmTxFSwBTTgsAUbcHG3qMgaW9pIdI5WqRmX7pVVvvfd2QkYwNS5Y7KCSdgcAbuEWZiiAchpGJeRh0LsctjO+kdAD0UAdqA20BmvbCOUASIGxuD0ZT5ow8Sn1BBrpTrTpu8Hb4PqsmuTIaTIF7M0F3brIzSQKsknMIBaH3Y15pHVPvCNWMjBLEgMw7bsa7tBWlpwfTR8snkrOycZH1FZSxlv7BJVAbIKnKOuzI3xIex7eRBIOQSK60q0qbuuOa4NaP9YZrEhq5HkuH+12sM2Nas8iuBhZQsbJt5OOZuv1G2QOlSlFx8SnlxXGP/AE+D7PG1yfBn0VZiRQEu2+6unQ+7MOYno6gLKvkMjQ4HcmQ9q1T/AGlFS4xwfR4p/FcsCuTKlZSwoBQEX2r4Ws1tKQv3yxPy3UlWDYyoyN9JYLlTscbg12pV507pZPNPFPs/jmuDIaudLaKcqrR3KujAMDLFqYg7jBjZB0/Vq/iUJZwaf7srL1Un6kWZm9nY+IB5ftjwNHrblaFIfTqOnVvpA04wNz5nNd9sexOMfo6leyvd4Xtjbjn0WiIjvcS/XnlyPxY8iVbn8mnlz+iZLJKfSNi2fJZHb8tAVmkAAJIAOADnrk4A+pIH1oDkl7GdWJEOg4bDA6TnGG8jkEb+VAeY7uNnZFdS6+8oYEr8x1HagMXG7wgCGI/fzZCd9CjAeYj4UBB8ixRc5YUBttLZY40jQYRFCqPJVGAP4CgO1AZ7yxjlAEiBsbgnqp81PVT6jBrpTqzpu8Hb59de5DVz53j7NAIEkfXbtOh1vkvFyiZvEQPEgEe7nBXGWLDJXQox2jCKtPRZS6aS5ZPJWdk4yPqqxlhQErh33MzwfkIMsXopb71B6I5BHYCRQPdrXW/a01V4+7LrbB90vNNvMqsHYq1kLCgJS+C+bf8AFgBA9YXIc/UTJ/poD04P7S29zLLDEzc2H8RGRlKb4wSRg/Qmtm0bBWoQjUmluyyaad/mVUk3YsVjLEknlXu/u3CYHlzYwTj1LRHPyhNAVqAm3PEyWMcAEkgOGOfBF+8Yd8fkHiOR0B1DTChaO/Vdo8NX0WnN4dXgRfQornG/Xv2rM+RJgm4NEdRA0F5I5G07amikDqSOmSQAWxkjG+wwBif2fVwMTPozsBpKlCWYxnbxKSwPXcIgORq1S007MHfh3AUimMoPiIIPhUZ1FSdRAywGkBQT4RsNsYgGy0vA7yIRpdDup7qc6HHowB+oYdq61KW7GMlin8eK6r4WfEhM1VyJFASOFqJZbiYjKseSmdwUiLBjg+crSD1CqalNp3QOnBiUL27HPKwUJOSYmzy8/skMnmdAJ61p2i00qq+1n+JZ+eD724FVoU6yliFe2a3F2ytkcqEaXHVXlk1ZU9NS8lDuPzDqDiulKo6ct5f5XFPqQ1c38Ju2dSsmBLGdMgAwCcZDr+qwIYbnGSM5Bq9emotOHuvFfk+ay9cmgmbq4EmLi1oZEGjAkRg8ZPQMM7HyDKWQ430sa70KihL2vdeD6fmniuaRDR04feCWMOARnYqeqsDhkbHcHIPyqlWk6c3F/wCVwa6hO5prmSYbviQib7xWVMfi4yg8w+N1x8TAL613p0HUXsNN6ce2vRY8iG7GuKRWUMpDKRkEHII8wRXGUXF2asySZ7N+CIwdDbsYgP1Bgw/P7opk+efKoBVY4GTsKJXBInvzcKUtt1YEGfJCKCOsZGDI3lpIAwcsCMHZGiqLUq2a+zxfXRdceTWJW98h7L8C+yQ6DK8zsxZ5ZCWZ/hySTsFwMfM9zTbdr+k1N5RUUsElkv8ALEY7qPV/Z5AqqmyJLHJGjAFYdDhmEW2VDLldOcAbAAbVjLHD/Z8sjJJyyAFWMkZ9xy4kbI2fft3BOd8ADr/Z84ld15IY6hGxLFY1dgzfdqq6mYqpYl9z0IG1AbuH8NWLW+TJK+Ncj41PpzpXYAKoycKAAMk4ySSBm9m/aKG9jZ4iwKNpkRhho37q3bPyJFbNs2Krsk1GpxxTWTWq/wCysZKWRXrGWFAST97e46rBGQe4MkuMD5rGv8JhQHtwf7tpLc9I8NH+6fOlf8hDJ+yqE7mtW0e2o1tcH+JZvvdPq3bIqsMCpWUsZOI8NSYAPq2OQVZkPqMqQcenoK7Ua86Tbj6pP4kNXNdcSRQEn2gOgRz9oXDP2+6YFJSx+FVbmH92KA03XCYZCWaMayc618Dg405DrhgdO2Qem1d4bTVgrJ4aPFa5PDMhpHJbW4T3JlkXylTxfIOhUYHqhPrVvEoy96Fn+68PJ3+KXIWZj4nb3c0ejlwIwIZJBM7FHU5VtPKGRnYrqGQSM4NHHZ7YSl/KvjvfIYnjhiyXKEzylSpKSQxZiCOMEqzZMh2IIIZQysDjBFFXhD6uGOsva8lZLzTfMi2pbt4FjUIihVUYCqAAB6AVwnOU5OUndvUsdKqDLxW65UEsnwRs2PPSpIFdaFPxKsYatLzZDdkeeG2oihjiHSNFQf5VA/5VFao6lSU3xbfmErI01zJJnGYyum4QHXFksBvrjP4iY7nA1L31KB0Jzq2aSlelLKXo+D+T5PVIq9TpxW8ZLdpYtJwuoE5wR5jHXbpWZpp2ZYjXvHXV3UyRoMspGliyBZIkU7HJZw5I2G7J2BzAPPA+JuJYLblBEELdEcgleXo0uMxhQhwfE3iJGfDlwPf2ju54buzeKHmJI/JkbURoDsh1FQOwVsHOMnH5hXpbHTpVaFWM5WaW8lbOyeF788V34FJNpqx9ITXmlyT7ODVG8/8A3hzKP2MBYflmJUJHmTQHniQ5U0c46HEUvqrH7tj+xIfkFkkPatVH9pTlSf4l1Wa7rzaSKvB3KtZSwoCFxy5WzD3Z/C256jqeirKo7sBhSO6gfCAd+zQe1W2f7X2X6tPk81o+rZWT3cSnwq/S4gjmj9yRA6564YZwfWstejKjUlTlnFteRKd1c1VyJJ0vBYSxZVMbE5LRM0Wo+bhCAx/aBrRHaqiW63dc0nbpfLtYjdRLveFSxzrIl1PhwElAEJIUElHGYjkKzEHvh85wuKn6RD/5R/r/AOViLczfFwuCQB2czhsYLya0ONwQg+7yOuQudqfSppWhaPRWfnn6k7qKUEyuMoysM4ypBGRsRt5VmJOlAKA+a4vaTvxSzZJQIo0kdo8HxHwxkk58pPCMbaW3329PZ6lKGxVVKPtScUnpm/ljjxWhRp7yPpa8wuKAi3UC2rGeNVSI556qNIAJJ+0Y6agSdZ7qSSToArbCctoj4U3eX2X/ALej+zo8OLZV4YlqsRYy8SvVhiaRsnGAFHVmJCoi5/MzEKPUigOfBrNo4/GQZXJeQjoXbqB30qMIud9KrQHSW0zNHKDgqrKR8StpOPmGVTnfuO9dY1LU5QfGz7q/yfw0Itjc1VyJFAKAUB6SxhlKsAVIIIPQg7EGgJvAZSFaByTJBhcnq8ZzyZD55UYJ+NH8qAq0AoCbxCxbXz4MCUDDKThZlGSEc9iCTpfB0knqCQQO3DeJJMDpyrrs8bjDxnyYf0IyrDcEjegNlAS+MHW0UA/OwdvSOIqzf6m0Jjyc+Vatn9iMqr4Ky6yuvRXfVFXoVKylhQCgPnLLiPKRraNRLNG7IsQOAkeomIyHfQgjKjJGTpOkMdq07U96an95J98n5tMiJbtoCEAkKu+BqYLpDH0G+AOwJPzPWsxJ3VQOgAoDzQEnjzF9FsvWbIcj8sIxzm8xkERgjcGQHsaAqqMDA6UBzurdZI2jcZV1KsPMEYI/hVoTcJKUc1iHiYuB3uuPQzAzR+CUZGdSkrrK9QHxqHoa77TS3Jb0V7MsV0eNr8r2fMhMpVmJBFAcba2SNdMaKigk6VAAySSxAG25JPzJq86kqj3pu75+QtY52PEI5QdDZK+8pBVkPk6HDKfmKtVozp+8s8nmn0eT7EJpmquRJF41wXnS8xdAP2eSIkjdtbRMqnbdPAwI/WoDNPwk4VpGjikZpRkHOkzKVCxkhSx1YYjAyc0Bu9n7B4UcPpGWBAVi+AERd3ZVJ93O42GANgKA9+D8et7ov9nkEojIDMoJXJ6ANjSTjqATjIz1Fado2Ots6XixtfJPPyzXcqpJ5FKsxYmcPOu4nl/KNMK+R0ZMjD/O5Q+sZrVV9ilCHF3k++CXkr/xFVmU6ylhQHhlBBBGQeoPepTtigSuEziKKRJGCrbEqXY4AjCh42Zie0ZALHurGtG1e1JVF9pX75P1V7aNFY6HpYI1xItxIpWNfwI2BDbggzyA7qxUkKp3VSc7tpTMWLNAKAUAoBQCgFAS+MW7grPEpaSMHKAgc2M+/Hvtq2DKTjxDGQGagN1pcrIiuh1KwyD/APB3B9DuKA7UAoDFxDhiSkMcrIuyyodLrnqAe4yASpypwMg0BOuuIz22kSKtwGOE5eEmY9gI2Ohtt2cMgHXAFdKdKU77qwWb4L9cNckQ2cuGcTRWeS4EiTPjVqhkCRqM6Ilk06GC5JLBjlmJ2BAF61SLShD3V6vi3104Kyzu2SKH+0Ft+njz5BgT/CuBJN4bx0O9w0cc82ZMIFjZRpRVUgPLpjzzBJ+atO0JRjCPHdu+7bX9NiFxN5juZfeZbdPJDzJCNurEaE7ggB/RhWYk9PZm0SNZzGPC077kliSgWJizMSzHVGdySa0bQt3cjpFevtfBkIs1nJOF9drFGXckKvXALfyAzQGSXjUauVw5IOBhCQzBkUqp6ZBdc5wPe3wrYAw8FvozM7MxaWVymdJCpoDMluM76lTU58yzHOCAAPoKAUBH4R7OQ21zczxDSbjSXUdNS68sP2tW48xnvWzaNuq16NOlUx3L2fJ2w7WKqKTbRYrGWFAKAy3vDo5cF0BI91hlXXPXQ64ZfoRXWnXqU/deGmafVPB9yGkzN9gmX8O5b0WVFkA+o0Ofqxrp41OXvwX8LafzXkiLPU9lF0Opgb10un8tTf1qG9nfCS7p/JE4nK8tp5UKOLcKwwdSvIP4ZX+tF9HWe8/JfmMSXJY3EIAmmmuLcDflDTIu+fEFzLIANsq5fYZDklqnx4R+rgur9p+vs+hFtSzwKK2WL/dBGIyzEiPGNRPjzjoc7EdsY7VzrV6laW9Uk28seRKSWR7cUvGXEcWDNIDoB3CjvK4+FcjyycDqavQpKXtz91Z8+S5v0z4Bs0WNqsUaxrnCjGTuSe7Me5JySe5JrnVqOpNzfH9W6LgErHeuZIoDBf8AFo4iE3eUjKxINTt646KM7amIUdyKAj2li019K1yBhY4XWFTqRW1z6WkP53GkEbaVOMAlQ9aZ/wD5ofin8IFeJ9PWYsKAUAoBQCgFAKAUBFuomtnaaJWeJjmaFQSQe80Kjcn4ox73vL48iQCrbXCyIrowZGGVZTkEHoQRQHrfTMkbNHGZXA8KAquo9hliAPn/AF6V0pRjKaUpWWuLt5EMicEkv54QblY7V8sGVAJGxk6SpJKKcY6h84Ow6DbtK2OlUtRbmsM8Fzvhd+ncqt5rHAr2XDkjJYAl296RiWZvIFj0Gc4UYAycAVkqV51Ek8lklgvLXnm+LLJWNdcSThf3QiieRskIpbA6nAzgeZPQCulKm6k1BcXYhuxy4RamOCNGOXAy5Hd28UjfVyT9attFRVKjksuHRYL0CVkeeKXfKiZwMt0RfidjpRfqxAz2qKFPxJqLy4vRLFvsg3ZHtw615USR51FRu3xN1Zj6lsk/OorVPEm5a+i4LsglZGmuZJj4vy+RJzW0RlSGbOMA7bevl60BObgqzKXEk8QfxBPApTUys+xUka9OCGzgMw2zsB3s+ApG6MGY6TqC4RV1iPlB8KgweV4cDC47Z3oCtQCgFASri4aCQu7E279WP/Abpv8A4R8z7hznwnwaoQjWgoxXtr+pf8l/Uua9quRVrKWFAKAUAoBQGW84jFFgSOqk+6vVm/ZUeJvkAa606FSp7qvz4Lq8l3IbSI15Zm5fXFCYWOP95bVE5A6YRSHcD4ZdIHkeh6+FSp/WSu9I/OWXlfsRdvI72vCJ4SxjuFkLHLtPGGduuka4yihRk4Gggfxzyq1nUtwSySyX64t4slKx2ee8HSC2I8zcSL/LkH+tciSHwGPiEs8l08kHKkXTAgLsqJqJ1gYXXrAUhyQSMbAbV6W1yowoQoQjaad5vPG2XbG64PXMpG97l3+zJX/GuXI7rCOQp+oLSg/KQV5pc2WVjHCCI0VATk4G7H4mPVj6negMvCDreeXs0mhD+rGNJ/8AM5pHoRWnaPZjCnorvrLH+23cqtSnWYsKAUAoBQCgFAKAUAoCTccOeNzLbFQWJLwttHIT1bIBMb5/MAQd9QJwVA72HFkkbQQ0coGTFIAHA8xgkOvbUpZc7ZzQG+gFAKAlX/3s8cI91CJpfofuU+ZkGv5REHqK1Uv2dKVR5v2V395+WH8XIq8XYq1lLEDi3s5z762uWlZVtw2lEOCzORnUfhwo8Pf5dd9DbvB2apRUU3O12+CWnPHPh8KON2mX6wFyffcWSNuWoMs2MiJN2AOcM56Iux8TEA4wMnagOVrw13dZbkhnXdI1JMcR81yAXftzGA/VC5bIFWgFAKAUAoDwRnY0BJW2kt/wRzIf0OQGjH+CTsVH6NiMA+EgALWt1IV/rHaX3uD/ABc/3lnxV22VtbI22PEI5QdDZK7MpBVkPk6thlOOxArjVozp+8s8nmn0awfYlNM1VyJFAKAUB40jOcb9M/8AKpu7WB5qAesjhQSxAAGSTsAB1JNSk27IElibvbBFt3JGDP8AqgHcRHuT7/bwnLa1bZsft/2/+uX2eOOCrn0LAFYywoDhfI7RusbBXIwrEZ0k7asd8dcVek4qac1daa8iGe1rbrGiogwqKFUeQAwKic5Tk5SzeJKwOtVAoBQCgFAKAUAoBQCgFAZ72xjmXTIgYA5Geqnsykbq3qCCKAw/Y7iL8KUSr2jnzn0CyqNQHqyuT50B5/tdl/Gtpkx+ZF5yn9kR5kx80FAZ7/2rto0yZV1n3Y3PKYk7DIfBVckZYjA/lXajS8R3eCWb0/7fBcSG7HjhnFLWNCWu7dnc65H5qAMxAG3i2UABQN8BRuetK9XxJYKyWCWi/N5vmwlY1D2itSPBOknpEeaf4R6jXEk8f2s7/g20rZ6NIBCoP6wf7wfSM0B4NjPL+NNy1/RwZU9Nw0p8Z+aCM0BvsrOOJdMaBBnJwOpPViepJ7k7mgO9AKAUAoBQCgFAKAyXvDo5cF18Q2VwSrrnrpdSGX6GutOvUp4ReGmafVPBkNJmf7HOn4c4cfDMgY+gV00kfNg5rr4tGXvws9Yu3mnf0sRZmLjPGrm3gaQ2ZlYEYWB+YWywHQordz0VsfLeu2z7LQr1FBVd1ayVuHVrzaIcmlkVuG3nNiWQxyRlhuki6WX0I3rJWpeHNx3k7cVimWTuaq5Ek9+KjLKsU7lTjAiZQSPJpNKkeoODWhbO7JylFJ80/RXfa1yLnp9ouX9yJIgR70ra2B7fdxnSf/6CrblCHvScvwqy83iv5WRieV4QGIad2mIOQGwEU7EFYxtsRkFtTDsah7S4q1JbvTN9Xn1SsnoLalKsxYUAoBQCgFAKAUAoBQCgFAKAUAoBQCgM897Gicx5EVDuGZgFOemCTiukaU5S3YxbelsSLoxtxJ5NreMn/FkBRB6gEan23GkaT01CuyoRhjVl2WL/ACXfFfdZF9DvYcPEZLMxklb3pG/kqjoqDso+ZySSedWs52ilaKyXzer59lZWRKRs0jyriSeaAUAoBQCgFAKAUAoBQCgFAKAUAoBQCgFAKAUAoBQCgFAKAUAoBQCgFAKAUAoBQCgFARva2wSa1dJNRUg5Cu6Z2OzaCMj0O1bNgrSpV1KFr9E/in5lZK6OHsfwqFLW3ZYkD8tRr0gtgDAGo+Lp610/1DaKs684yk7XeHDyyIglZH0FeeX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8" name="AutoShape 6" descr="data:image/jpeg;base64,/9j/4AAQSkZJRgABAQAAAQABAAD/2wCEAAkGBxQTEBQUExMWFhUXGCAaGRcYGBwYHhgbHBobHBcXGB0cICkgICAlGx4bIjEhJykrLi4uHCAzODMuNyguLisBCgoKDg0OGhAQGywmICQvLCwwLywsLCwvLCwsLCwsLCwsLywsMCwsLCwtLDQwLiwsMiwsLCwsLywsLC0sLCwsLP/AABEIAJsBRgMBEQACEQEDEQH/xAAbAAEBAQEAAwEAAAAAAAAAAAAABQQDAQIGB//EAEgQAAIBAwIEAwUEBwUFBwUAAAECAwAEERIhBRMxQSJRYQYyUnGBFCMzQlNicnORobEVNGOCkhYkQ8HwB1Sio7TT4TVEdIOT/8QAGQEBAAMBAQAAAAAAAAAAAAAAAAECBAMF/8QAPREAAgECAwYDBAcHBQEBAAAAAAECAxEhMVEEEkFhcYETkaEiMrHBFDNCUnLR8CNigpKisvEFwtLh4lM0/9oADAMBAAIRAxEAPwD9xoBQCgFAKAUAoBQCgFAKAUAoBQCgFAKAUAoBQCgFAKAUAoBQCgFAKAUAoBQE2fiTMxjt1Dupwzk4jjPcMw95h8C79Mlcg1pjQUYqdV2TyXF9FwXN9r2sRfQ9rfhniDyu0sg3GfCin9SMbD0J1N+tUT2jDdprdXq+rz7Ky5C2pQrOSKAUAoBQCgFAKAUAoBQCgFAKA8OwAJJAA6k7YoCWPaCFvwi02ehhRpF9RrUFB9WFAeV4jM3SzkX948Sj5+B3P8qA9vtNzn+7x4/fn/26AyTe0LJJyzayvJjOmJo3wMHBbLrpBwQC2ATXenQlJbzwjq8u3F9EmyGzKvtG5/EEdp0/vAk7/lyQkZP7MjD1qzWzx4yl0tFet36IjEppFdHfn25B6Yt3/rz6b2zfcl/Mv+BOJn4rc3scMjRQwSuEOnDuuWwdPg0nIzjbWPn3rrQp7JOpFTlKKvjgnhxxv8n0Ibkka+BXk0sIa4tzbyd01rIPmGUnb54Ncdqp0qdRqlPejrZr0ZMW2sSjWckUAoBQCgFAKAUAoBQCgFAeCaA80AoCTcyNPI0UbFY02lkU4JP6GM9Qce843GcL4slNcFGjFVJK8nknl+J/Jcc3hhKueBSt4FRAiKFVRgKBgAeQFZpzlOTlJ3bLHSqgUAoBQCgFAKAUAoBQCgFAKA9JpVVSzEKqjJYnAAHUknoKAljiEs/93QKn6aVTg+scezMP1iVHQjUKA9ZeFQIpluX5ujxGS4YFUx+YLgRpj4goPmTVoQlOSjFXb4IXsa+C8UjuYEmizy3zpJGnIDFdWDuAcZGexHSuu07PPZ6jpTzWflchO6ujdXAk5XSMUYI2hiMBsatPqAdicdM7Z86vBxUk5K60DPSys0iXSg75JO5Zj1ZidyT5mpqVZVJXl/haLREJWO5FcySW3Ao1OYC1u2c/dYCkk5JaMgxknuxXV5EUB6HiUkH96QaP08YOgesqElo+++WUAEll6UBWRwQCCCCMgjcEHoRQHpc26yKUdQynqrAEHuNj61aE5QlvRdnyBPbhToP93ndD2WTMyZ9Qx1geiuorQtojL62CfNey/TDzTK20PP8AaMkf48Jx+kizIvpqUDmL/pYAdWp4EJ/VS7Swfnk/NN6C7WZvtrhJFDxsrqejKQwPyI2rPOEoS3ZKz5lr3OtVAoBQCgFAKAUAoCXdDm3KR/kiAlb1YkiEeRxh29CIzWqH7Oi58Zeyun2vkulyubKlZSxg4zcskYWMgSyMI4yd8McktjvpUM+O4U132eEZTvP3Vi+mnd2Xchs0WVqsUaxoMKowMnJPmSTuSTuSdySTXOpUlUk5yzf68tAlY71Qkx3vEkjIUktIRkRoNTkdM4HQZ21HCjua7U6E5reWC1eC/wA8ljyIbseLOaZmy8axpjYF9T5/WAGlcb9Gb50qRpRVoybfSy7cX3SCuba4kigFAKAUAoBQCgFAKAzX96kKanz1wFAyzMeiqO5Pl/yFAYIOHPMwkugDggpB1SPG6s/aSTODn3VIGkZGtgLFASuPLzAlt15xIf0iXBlP1yqZHQyA9q1bK9xut93L8Ty8s+drFZY4G+ztUijWONQiKMKo2AHkBXCpUlUk5zd2+JZKx2qgFAeCcDJpmCWOKtL/AHaPmL+lY6I/mpwWfbcFQVPTUK1fR1T+udnosZd+C7u/Ire+RgXgFw14s8l6/LCgGCINGjMCcEgs2BjGcHxHyAwdH0yhHZ3ShSV7+87NpeS7aepG673ufSV5pcjTWDwEyWq5UnL2+cK2feaEnaN++NkY5zpLFwBRsL1JkDocg7bggqRsysp3VgdiDuDQGigFAT7rhQLGSJjFKerr0f8Aep7r9MZPiA6MK0Q2hpbk1vR0fDo818NUyGj1tuIkOIp1CSE4Ug5SXG/gY9GxvoO+xxqA1VM6CcXOk7rjquq05rDWzdhfUpVmJFAKAUAoBQCgJvCBl7h/imOPQIiR4+WpWP1NadowjTjpH4tv4MquJsu7pIkLyOqKOrMwUD5k7VmLECTjAkuwYopphFGThU0AmQ4Vw0pRThUYAgkeI1pXs7O396Vv5Vf/AHLyI4lIX056WpH7cqA/+HV/WsxJP4hxm41cmO2fmEamZHifloSRrw7rlmIIUHyY4OkqdNKnFRdWpksEvvPTos32Sxd1DfBHaw4haw5U6oWYjU06shkY7DMjjTI3QbMew7YrnVrTqO8uy4LklwCVi7XIkUAoBQCgFAKAUAoBQHG7uViRpHOFUZJ6/wAhuT6Dc0Bg4Zau7faJ1xIRiOM4PJQ9ttuYfzEbflBIGWAq0AoCZGQbyViRiOJFBP5dTO0m/qFj/wBNaZYbPFatvySS8rvzI4noONh/7vG84+NcLH6HmMQGHrHrrMSedN4w963i8xpkn/g2qL+lAeTa3WNrmPPrASP4CQH+dASFW6uPE6wTQKxAXxwCXBwXKnmalBBCqWCt73TTWtt7PgvefHjHkub4vNZalcyxDxtNQSVXgdjgLKAAxPQK6kxsT8IbPpWQsU6AUAoD5fiV8YZPtCQzqx2mi5TOJVA94GIMBKo6EnDAaT+Vk0/RZP3ZRf8AEl/dYjeL3D+IxTprhkSRfNGDYPkcdD6GuVSjUpO04tdVYJp5GquZIoDldW6yIUdQynqD/EfUHfParQnKElKLsxa5Pt52hdYpSWRjiKU9c9o5T8Xwt+bofFjVonCNWLnBWazXzXLVcM1hlXLBlWspYUAoBQCgFAfLcL4hJLJcR22kIJNYnYEgo6g5iXbXlxINedG22vBUaa6vCnPVW7ptfC3mVXEsWnBo0YO2ZZR/xZTrf107YQH4UCj0rMWJvs7xJ5by/VoSnKkVA5IIYBMqB9Dqx21ivS2yhGns9FqV95N20xx+FuxSLu2fRE4rzS5N9nxqi5x96c8052IVgOWpHYrGFB9QT3rVtbtPw1lD2e6zfd3fQrHK5SZQRgjIPUGspYkngvL3tX5B/R41Qn0MeRp+aFTnrnpQHWw4pqflSpypsZ051K4HVonwNYHcYDDbKjIyBSoBQCgFAKAUAoBQEdh9oucH8G3YbdnnwCPmIwQe41sOhjoCxQCgMnEuILCoLZYsdKIoy0jHJCIPPAJycAAEkgAkAQ7XhzSXcn2sKdSJIkIJMYKllbUD+Iy/dnUwwCRhQRk6JK9CMtG10ya88fIjifT1nJFAT+PSsICqEh5CsakdVMjBS4z8IJf/AC1o2WKdROWSu3zsr275dyJZG2CFUVUUAKoAUDoABgAfSuMpOUnKWbJE0KupV1DKwwVYAgg9QQdiKqCQ1tJbbw6pIfzQE5ZB5wMTuB+iO2MaSunSwFS0uVkRXRgysMgj/rYg7EHcGgO1AKA+bm4XGl1pZcLOSY3UlGjl3eSMOpDaZADJp6ZWTOdQFdqdedNbqeGjxXk8O+ZDSZu+1SW/47a4v0+ACn75QMY/xFwBndVAyevhwr/VK0vu6/hef8Lx0bbsRe2ZWFZCwoDlc26yIyOMqwwR/wBbj51aE5QkpRzQMfC7hgxglJMiAEOduanQPttqB2YDvg4AZRXevCLSqwWD4aPTppywxaZC0KNZiRQCgFAQXU3rEHa0U4I/7yw6g/4IO2P+Ic/kH3gGnin3LLcDZFGiXsOVnIf/APWd/RWk9K1UP2kXR4vGPXT+LLqkVeGJVrKWPVUAzgAZOT6nAGT9AB9KltsE/wBoj/usig4MgEQI7NKRGp+hYVo2P66LfD2u0cX8CJZFFVAAA6Cs7d8WSeagCgM1/YpMmlx3yCDhlYdGQjcMPMUBhseImNjDcuokUZWQ4UTICBrx0DAkBlGwJBGAwAtGMpZK4KkUqsMqwYeYOf6VEouLs0D3qAKAUBG9mPaOK9jdo8ho3MciHqjA4+oPUH+hBA27bsNTZJJTykrp6r9ZlYyUizWIsYuMXphgdwAW2VFJwGkYhY1J7ZcqM+tAeeG2YggVAS2kEs2N3Yks7kD8zOSx9SalK4JfsNxSe4s0e6iMUyko4OBqKnBfA3XPkQN842xW/wD1PZ6NDaHGhK8XiuV+HP8AXEpBtrEt3VwsaM7nSiAsxPYAZJrzy5P4TaszfaZlxKy4RDvyYzg8vbbUcAuR1IAyQq0B7caUronUEmEksAMlom2lUdzjCuANyYwO9atmalek/tZcpLJ/K/BNsq9SjG4YAqQQRkEbgg9CDWZpp2ZY9qgEziGGubZPh1zf6U5eD9Zgfp6VqpezRqS1tHze9/tKvNFOspYUBxurpI1LSOqKO7EAb9Bk1eFOVR7sFd8g3Y+auuJmCQzwwStA5+/yojVW2AnXmMrY7OdOCuGz4Tq6vZ1H35xXm/7U163IuWf7SkHvWswHcgxMB9BJqP0U1PgQeVSP9S+VvUX5Hey4lFKSEbxAZKMCjqOxZGAYfUVSpQqU8ZLDXNPo1gwmmeOL2XOhZAdLbMjfC6kNG3rhgDjuMjvXEk88MvBNCkmMah4lO5VujofVWBU+ooDFEv2Vwv8A9s5Cr/gMThU/dsdgPykgDwkBNkn9Ii5fbWf7y1/EuOqxzT3q5FisZYUBF9qxKsPOt4jLPCdSIDjUDtIh8wV7eYUjcCtuw+HKp4daW7CWDemj8+Ol1kysr2ujdwe7M1vDKwwzxqxGCMFlBIwdxg7YNcNopqlVlBZJteTJTurnTiEBkikRWKMykBh1UkbMPkd6rSmoTjJq6TWGvIPI9eGXfNhSTGCR4l+Fhs6H1VgQfUVNan4dRx09VwfdYhO6MfGnMjJbISDICZGBIKRDZsEdGckINwcF2G6VyJKkUYVQqgKoGAAMAAbAADoMUB5IoD5nhN/LFemyaFlgCFoJm6NjT9yMEjwgtjODpUbbam9SvRp1NmW0qSc72lHTP2u+F+F3njZUTadj6V3ABJIAG5J2A+deWXPkfapbe+WBVuTpjnWRmh1tqVQcoHjzjJxvnbGa37Btv0Vzlup3i1jji+OJWUd4+ks+KQykrHKjMOqhhqX9peo+orAWNlAZb3iCRAajuxwqr4mdvhVRuT3PkMk4AzXWnRnUeHDN8Eub/V8liQ3YyCCebeRjAh/4cZGsjykkGcfKPBBHvmu2/SpYQW89Xl2XH+LP7qIxZxv/AGbhZPuo0SZTqSVl1NrGca2PiYEEq2TkqxGR1rnLaq0sHJ20vZeSwJ3Ue1lZW1xGspt0VzkN4QHjdSVkTWu4KsCpIPapjtVaKspO2l7ryeA3UdhZzRkcqXWveOYlsD9WTBfPfx689NutW8WlU9+NnrH5xy8t3uRZrIp1lLCgJAQW0+wCwzkA4GAk2MKfQOoC9vEqjcvWy7r0scZR9Y8f5Xj0b4IrkyvWMsSuIeO6t4+ya5m8sqAiKfmZCw9Y6Aq0BLiPKunU+7P41P8AiKoV1+qBWA76ZD2rVL9pQUuMMH0bun5tp9UiuTPTiI5txFD+RMTSDzwcQKfQuGfPnDjvWUsV6AUBP4datCzoMcn3k33TJOqPHwg7r5AlcAKK0VqkaiUn72T56Prrrnm2QlY4JxWSbe2jDR/ppGKow84gAWkHr4VIIKsazknkQ3o351s36vIkTPpq5zY+ek0B723FTrWKePkyN7vi1xyEDJEb4GTjJ0sFYgMQCATQHe/uJBpWKPUzfmY4RAOrOep9FG59Blh2pQg7ym7Jeb6fm8ubwIfI52fClVxJITLN+kYe7nqI16IO225wNRY71aptDlHch7MdFx6vi+uC4JLAJG6RAwIIBBGCDuCD1BrOSTeAMVV4GJJgbQCcktHgNE2TuToIUserI1AauIcPSZcMBkZ0tuGQkY1IwIZT6giutKtOk7xeHFcH1WT7kNXJvsrwaa1R45bo3KliyF00umokspbUdQJORsMb9sAadu2qltElOFPcdrOzunbLC2Hrf4xGLWbO3CvBcXMPbUsyjGwWXIYfMypKx/bFYSxSuIVdGRwGVgVZT0IIwQfpVoTcJKUXZoED2b4nOZ57aeJ0EIHKkc5M6FmGskEjIAQHfOTkgZwN+2UKSpQrUpJ717pfZeGGutvJXtcpFu9mfR15xcUBwN0vNEZOGK6gPiAOGwe+CRny1Dzq/hy3N/he3668OjIud6oSSSfs8xJ/BmbOe0cpwN+wWTbyw+epfbXbx6aS96PrH84/2/hK5McCGsy3B6yuQvpFGSsYB+EnXIP3prIWK1AKAycTvhDHqILEkKiL7zudlRe2/mdgASSACQBjt+D6yJLsiWTOQnWKLyCKfeI/SMNROSNIOkAV6AzX3D45lAkQNjcE9VPxIw3U+oINATkmkt3Ecjl43OmKZhko592KbGNWeivtnZW8RDPKtfEHL2Y9l1s2lfnSTSTNqd5NPUnJ0gAaQT2yRsK37b/qEtpUY7qjGKskr+t3j1KRhul+vPLigJNv93eSJ+WdOaB5OmmOX5AqYiB5hz3oCtQCgFAcrq3WRGRxlWGCOn8CNwfIjcVeE5QkpRzQeJgsrto2EE7Zc7RyHYTAAnHkJABuu2cFgMZC96lNTTq0lhxX3f8Azo+GTxs3VPgxZDVd3L/CscX1UNIcfMSr/AVlLFSgMvEbISppJKkEMrr1RhurD5eR2IyDkEiutGq6cr58GtVxX6xWaxIauRvZq+1Sz80qJmkKqBkBkiAjPLJ94CQSMRuV14PYm1Sjh4kMY+q5PTk8nw0RPgz6OuBIoCPxZBPKtsd49PMmHxJnCRMPhdgxPYiNlOzUBw9tvadOG2huHjZ1DKulSAfF067UB49sPapLCy+1PGzrlRpUgHxdOu1AVry0SeIpIuVYA+RBGCrKRuGUgEMNwQCNxQHHglyzRsshzJE5jc/EQAVfA2GpCj4HTVjtQFCgFASpBov0I6SwsrH1idTGB9JJf4UBVoBQEu4BF9CezwyKfVlaJk/gOZ/GgKlAcLu6WNQzdCyrn1dgq59NRFXp03N2jo35K79CG7HeqEigMfE7PmINJ0yKdUb4zpcAgEjuCCVIyMqSMjOa7UavhyxV08GtV+fFaOxDVzzw295inI0yIdMiZzpbGdj3BBBB7gjp0CtS8N4O6eKeq/PVcGE7nL2gn5dpcPgNpic6SMhsKTpIPXPTFck2ndEmSw4ZLaxpHAwkiRQoikYgqAAMJJgnGB7rA7nGpRgDU6tOtjVVparj1WGPNW6NlbNZGj+2VXaWKaM+sZcfMvFqQfUiq/RW/clF97ekrP0G8c/9p7PmpF9pi1vnSusb4xkZ6A7jAO53x0NW+gbTuOfhuyzw/WHMb0crnsi8y9Yn3YECr+8k3ckeYjCAHykcd6yFirQHxnsp7RTz8V4nbSFTFbGMRgKARqDE5PfpQH2dAZ+IWizRPG2cOpGRsR5Mp7EHcHsQDQHHgl00lvGz4140vjpzEJWQD01hqA1ypqUg5wRjYkH6Ebg+oqYuzuCBwf2TW35um4uWMj68vKWI2Axk+8NvzAn516G0f6jKvu3hBWVsI2/x2KKFj04xZTRtBItyzFZlH3qIwAkDR6fuxGSMsvUncA74weHi0Ze9Tt+FtfHe+RNnqUTxVov7zHyx+lU64/mzYDJtuSyhR8Rp9HVT6mV3o8Jdlk+zvyF7ZlNTkZHSsuRY80AoDldWyyIUdQynsfTcEeRB3BG4IBq8JyhLei7MNXPneEiWCW7wGnj54ycjmr9xBjrhXAGB1DYX87GtH7Kr+5L+l/OPqvworii7ZcQjlzobJHvKQVZfLWjYZfqBXGpRnT95d80+jWD7EppmquRJE4NaJJbMroGHPnbBHRvtMpyPIg9xuKvTqSpu8XZkNXO/9nSp+DcHHZZl5wA9GyshPqztXfx6c/rId4vd9LOPkkRZ8DrDJcagHjiK93WRgf8AQUx/46pJUN28XK+jS+N/kTicbX+/XHnyYTn9XVOAPodX8a4Enxv/AG/f/Rm/ex/1NAfI/wDaj7PX8PCjJccUa5i1R/cm3SPqfCdQYnb5UB+4we4vyH9KAn8LObi7x0EiA/tcmMk/6Sg+lAef7WI3kt50A76BL/AQs7fyrT9GT9ycX3t/ckit+Ros+JRSkiORWYdVzhl/aU+IfUVzqUKlNXlFpa8H0eTJTTMvFmxcWeO8zA/LkTH+oFciSrQHBbtDIY9XjAzpOQcfEM9R2yM4O1XdOSgp2w/XkRcxcW/Hsz/jMPobeY/1UVQkqUBn4jaiWGSMnGtSuR1UkbMPUHcfKulGp4dSM9GQ1dHpwm75sKOQAxGHA30upKyL/lcMPpVq9Pw6jisuHNPFPusQndGuuJIoCfxCzbWJosCVRgg7CVNzy3+RJKt1Uk9mYHRSqx3fDqe6/R6r5riuaTUNcUY+J8QSW1l05DLgPGwwyZYbMvyzg7gjcEjeqVaMqdr5PJrJ9PyzWTSYTuXK5EigMN7weCZ1eWGORkGFLqG0566c9K709prUouNOTSedna5DSeZw4Sum4vF7mRHA8lMEaD6ao3/ga4ElWgPxvhntTBw/jnF2uBLiV4whSNnzpU6unzFAfpnsx7Rw30LSwa9KuUOtChyArHY9sMN6AsUB8ol7cQ2LSW1sLljNO4TmcslHnkdWXKnV4SDjY+Va9jo0atTdrT3Fra/zw6lZNpYIp23GX5atNbTxnSC2EEm+MnAiZn6+YB9Kmeyx32qdSL72/uSXqN7VG2z4nFKSqSKWAyUzh1/aQ+IfUVxqbPUpq8o4a8OzyZKaZj9px9wn/wCRbf8Aqoa4klegI80BtcyRAmHrJCBnSO8kIG48zGNjjKjVkPsjNbR7E/e4S15S+UuHHD3a5ZFaOQMoZSCCMgg5BB6EHyrI04uzzLHtUAUBK4SMT3gPeZWHyNvCv9VagNd7w+KXHMjViPdJHiX1Vuqn1BFdadapT9xtX8n1WT7kNJmUcMkT8K4cDGAso5yj1ySJD9Xrr48J/WQXWPsv/j/SRbRk7gUlyglj0QyaJ5NR1tGcyNzhhSrD3ZBsWqLbPLjJdk/W6+AxPpazFhQEri8bI6XEaljGCsiKCS8TYLaQOrqwVgNyQHUDLUBw49DZXdsi3GmWCV00bthmY4TBU56n6d+lAZ+NfYrqE288bSx6gAmmTxFSwBTTgsAUbcHG3qMgaW9pIdI5WqRmX7pVVvvfd2QkYwNS5Y7KCSdgcAbuEWZiiAchpGJeRh0LsctjO+kdAD0UAdqA20BmvbCOUASIGxuD0ZT5ow8Sn1BBrpTrTpu8Hb4PqsmuTIaTIF7M0F3brIzSQKsknMIBaH3Y15pHVPvCNWMjBLEgMw7bsa7tBWlpwfTR8snkrOycZH1FZSxlv7BJVAbIKnKOuzI3xIex7eRBIOQSK60q0qbuuOa4NaP9YZrEhq5HkuH+12sM2Nas8iuBhZQsbJt5OOZuv1G2QOlSlFx8SnlxXGP/AE+D7PG1yfBn0VZiRQEu2+6unQ+7MOYno6gLKvkMjQ4HcmQ9q1T/AGlFS4xwfR4p/FcsCuTKlZSwoBQEX2r4Ws1tKQv3yxPy3UlWDYyoyN9JYLlTscbg12pV507pZPNPFPs/jmuDIaudLaKcqrR3KujAMDLFqYg7jBjZB0/Vq/iUJZwaf7srL1Un6kWZm9nY+IB5ftjwNHrblaFIfTqOnVvpA04wNz5nNd9sexOMfo6leyvd4Xtjbjn0WiIjvcS/XnlyPxY8iVbn8mnlz+iZLJKfSNi2fJZHb8tAVmkAAJIAOADnrk4A+pIH1oDkl7GdWJEOg4bDA6TnGG8jkEb+VAeY7uNnZFdS6+8oYEr8x1HagMXG7wgCGI/fzZCd9CjAeYj4UBB8ixRc5YUBttLZY40jQYRFCqPJVGAP4CgO1AZ7yxjlAEiBsbgnqp81PVT6jBrpTqzpu8Hb59de5DVz53j7NAIEkfXbtOh1vkvFyiZvEQPEgEe7nBXGWLDJXQox2jCKtPRZS6aS5ZPJWdk4yPqqxlhQErh33MzwfkIMsXopb71B6I5BHYCRQPdrXW/a01V4+7LrbB90vNNvMqsHYq1kLCgJS+C+bf8AFgBA9YXIc/UTJ/poD04P7S29zLLDEzc2H8RGRlKb4wSRg/Qmtm0bBWoQjUmluyyaad/mVUk3YsVjLEknlXu/u3CYHlzYwTj1LRHPyhNAVqAm3PEyWMcAEkgOGOfBF+8Yd8fkHiOR0B1DTChaO/Vdo8NX0WnN4dXgRfQornG/Xv2rM+RJgm4NEdRA0F5I5G07amikDqSOmSQAWxkjG+wwBif2fVwMTPozsBpKlCWYxnbxKSwPXcIgORq1S007MHfh3AUimMoPiIIPhUZ1FSdRAywGkBQT4RsNsYgGy0vA7yIRpdDup7qc6HHowB+oYdq61KW7GMlin8eK6r4WfEhM1VyJFASOFqJZbiYjKseSmdwUiLBjg+crSD1CqalNp3QOnBiUL27HPKwUJOSYmzy8/skMnmdAJ61p2i00qq+1n+JZ+eD724FVoU6yliFe2a3F2ytkcqEaXHVXlk1ZU9NS8lDuPzDqDiulKo6ct5f5XFPqQ1c38Ju2dSsmBLGdMgAwCcZDr+qwIYbnGSM5Bq9emotOHuvFfk+ay9cmgmbq4EmLi1oZEGjAkRg8ZPQMM7HyDKWQ430sa70KihL2vdeD6fmniuaRDR04feCWMOARnYqeqsDhkbHcHIPyqlWk6c3F/wCVwa6hO5prmSYbviQib7xWVMfi4yg8w+N1x8TAL613p0HUXsNN6ce2vRY8iG7GuKRWUMpDKRkEHII8wRXGUXF2asySZ7N+CIwdDbsYgP1Bgw/P7opk+efKoBVY4GTsKJXBInvzcKUtt1YEGfJCKCOsZGDI3lpIAwcsCMHZGiqLUq2a+zxfXRdceTWJW98h7L8C+yQ6DK8zsxZ5ZCWZ/hySTsFwMfM9zTbdr+k1N5RUUsElkv8ALEY7qPV/Z5AqqmyJLHJGjAFYdDhmEW2VDLldOcAbAAbVjLHD/Z8sjJJyyAFWMkZ9xy4kbI2fft3BOd8ADr/Z84ld15IY6hGxLFY1dgzfdqq6mYqpYl9z0IG1AbuH8NWLW+TJK+Ncj41PpzpXYAKoycKAAMk4ySSBm9m/aKG9jZ4iwKNpkRhho37q3bPyJFbNs2Krsk1GpxxTWTWq/wCysZKWRXrGWFAST97e46rBGQe4MkuMD5rGv8JhQHtwf7tpLc9I8NH+6fOlf8hDJ+yqE7mtW0e2o1tcH+JZvvdPq3bIqsMCpWUsZOI8NSYAPq2OQVZkPqMqQcenoK7Ua86Tbj6pP4kNXNdcSRQEn2gOgRz9oXDP2+6YFJSx+FVbmH92KA03XCYZCWaMayc618Dg405DrhgdO2Qem1d4bTVgrJ4aPFa5PDMhpHJbW4T3JlkXylTxfIOhUYHqhPrVvEoy96Fn+68PJ3+KXIWZj4nb3c0ejlwIwIZJBM7FHU5VtPKGRnYrqGQSM4NHHZ7YSl/KvjvfIYnjhiyXKEzylSpKSQxZiCOMEqzZMh2IIIZQysDjBFFXhD6uGOsva8lZLzTfMi2pbt4FjUIihVUYCqAAB6AVwnOU5OUndvUsdKqDLxW65UEsnwRs2PPSpIFdaFPxKsYatLzZDdkeeG2oihjiHSNFQf5VA/5VFao6lSU3xbfmErI01zJJnGYyum4QHXFksBvrjP4iY7nA1L31KB0Jzq2aSlelLKXo+D+T5PVIq9TpxW8ZLdpYtJwuoE5wR5jHXbpWZpp2ZYjXvHXV3UyRoMspGliyBZIkU7HJZw5I2G7J2BzAPPA+JuJYLblBEELdEcgleXo0uMxhQhwfE3iJGfDlwPf2ju54buzeKHmJI/JkbURoDsh1FQOwVsHOMnH5hXpbHTpVaFWM5WaW8lbOyeF788V34FJNpqx9ITXmlyT7ODVG8/8A3hzKP2MBYflmJUJHmTQHniQ5U0c46HEUvqrH7tj+xIfkFkkPatVH9pTlSf4l1Wa7rzaSKvB3KtZSwoCFxy5WzD3Z/C256jqeirKo7sBhSO6gfCAd+zQe1W2f7X2X6tPk81o+rZWT3cSnwq/S4gjmj9yRA6564YZwfWstejKjUlTlnFteRKd1c1VyJJ0vBYSxZVMbE5LRM0Wo+bhCAx/aBrRHaqiW63dc0nbpfLtYjdRLveFSxzrIl1PhwElAEJIUElHGYjkKzEHvh85wuKn6RD/5R/r/AOViLczfFwuCQB2czhsYLya0ONwQg+7yOuQudqfSppWhaPRWfnn6k7qKUEyuMoysM4ypBGRsRt5VmJOlAKA+a4vaTvxSzZJQIo0kdo8HxHwxkk58pPCMbaW3329PZ6lKGxVVKPtScUnpm/ljjxWhRp7yPpa8wuKAi3UC2rGeNVSI556qNIAJJ+0Y6agSdZ7qSSToArbCctoj4U3eX2X/ALej+zo8OLZV4YlqsRYy8SvVhiaRsnGAFHVmJCoi5/MzEKPUigOfBrNo4/GQZXJeQjoXbqB30qMIud9KrQHSW0zNHKDgqrKR8StpOPmGVTnfuO9dY1LU5QfGz7q/yfw0Itjc1VyJFAKAUB6SxhlKsAVIIIPQg7EGgJvAZSFaByTJBhcnq8ZzyZD55UYJ+NH8qAq0AoCbxCxbXz4MCUDDKThZlGSEc9iCTpfB0knqCQQO3DeJJMDpyrrs8bjDxnyYf0IyrDcEjegNlAS+MHW0UA/OwdvSOIqzf6m0Jjyc+Vatn9iMqr4Ky6yuvRXfVFXoVKylhQCgPnLLiPKRraNRLNG7IsQOAkeomIyHfQgjKjJGTpOkMdq07U96an95J98n5tMiJbtoCEAkKu+BqYLpDH0G+AOwJPzPWsxJ3VQOgAoDzQEnjzF9FsvWbIcj8sIxzm8xkERgjcGQHsaAqqMDA6UBzurdZI2jcZV1KsPMEYI/hVoTcJKUc1iHiYuB3uuPQzAzR+CUZGdSkrrK9QHxqHoa77TS3Jb0V7MsV0eNr8r2fMhMpVmJBFAcba2SNdMaKigk6VAAySSxAG25JPzJq86kqj3pu75+QtY52PEI5QdDZK+8pBVkPk6HDKfmKtVozp+8s8nmn0eT7EJpmquRJF41wXnS8xdAP2eSIkjdtbRMqnbdPAwI/WoDNPwk4VpGjikZpRkHOkzKVCxkhSx1YYjAyc0Bu9n7B4UcPpGWBAVi+AERd3ZVJ93O42GANgKA9+D8et7ov9nkEojIDMoJXJ6ANjSTjqATjIz1Fado2Ots6XixtfJPPyzXcqpJ5FKsxYmcPOu4nl/KNMK+R0ZMjD/O5Q+sZrVV9ilCHF3k++CXkr/xFVmU6ylhQHhlBBBGQeoPepTtigSuEziKKRJGCrbEqXY4AjCh42Zie0ZALHurGtG1e1JVF9pX75P1V7aNFY6HpYI1xItxIpWNfwI2BDbggzyA7qxUkKp3VSc7tpTMWLNAKAUAoBQCgFAS+MW7grPEpaSMHKAgc2M+/Hvtq2DKTjxDGQGagN1pcrIiuh1KwyD/APB3B9DuKA7UAoDFxDhiSkMcrIuyyodLrnqAe4yASpypwMg0BOuuIz22kSKtwGOE5eEmY9gI2Ohtt2cMgHXAFdKdKU77qwWb4L9cNckQ2cuGcTRWeS4EiTPjVqhkCRqM6Ilk06GC5JLBjlmJ2BAF61SLShD3V6vi3104Kyzu2SKH+0Ft+njz5BgT/CuBJN4bx0O9w0cc82ZMIFjZRpRVUgPLpjzzBJ+atO0JRjCPHdu+7bX9NiFxN5juZfeZbdPJDzJCNurEaE7ggB/RhWYk9PZm0SNZzGPC077kliSgWJizMSzHVGdySa0bQt3cjpFevtfBkIs1nJOF9drFGXckKvXALfyAzQGSXjUauVw5IOBhCQzBkUqp6ZBdc5wPe3wrYAw8FvozM7MxaWVymdJCpoDMluM76lTU58yzHOCAAPoKAUBH4R7OQ21zczxDSbjSXUdNS68sP2tW48xnvWzaNuq16NOlUx3L2fJ2w7WKqKTbRYrGWFAKAy3vDo5cF0BI91hlXXPXQ64ZfoRXWnXqU/deGmafVPB9yGkzN9gmX8O5b0WVFkA+o0Ofqxrp41OXvwX8LafzXkiLPU9lF0Opgb10un8tTf1qG9nfCS7p/JE4nK8tp5UKOLcKwwdSvIP4ZX+tF9HWe8/JfmMSXJY3EIAmmmuLcDflDTIu+fEFzLIANsq5fYZDklqnx4R+rgur9p+vs+hFtSzwKK2WL/dBGIyzEiPGNRPjzjoc7EdsY7VzrV6laW9Uk28seRKSWR7cUvGXEcWDNIDoB3CjvK4+FcjyycDqavQpKXtz91Z8+S5v0z4Bs0WNqsUaxrnCjGTuSe7Me5JySe5JrnVqOpNzfH9W6LgErHeuZIoDBf8AFo4iE3eUjKxINTt646KM7amIUdyKAj2li019K1yBhY4XWFTqRW1z6WkP53GkEbaVOMAlQ9aZ/wD5ofin8IFeJ9PWYsKAUAoBQCgFAKAUBFuomtnaaJWeJjmaFQSQe80Kjcn4ox73vL48iQCrbXCyIrowZGGVZTkEHoQRQHrfTMkbNHGZXA8KAquo9hliAPn/AF6V0pRjKaUpWWuLt5EMicEkv54QblY7V8sGVAJGxk6SpJKKcY6h84Ow6DbtK2OlUtRbmsM8Fzvhd+ncqt5rHAr2XDkjJYAl296RiWZvIFj0Gc4UYAycAVkqV51Ek8lklgvLXnm+LLJWNdcSThf3QiieRskIpbA6nAzgeZPQCulKm6k1BcXYhuxy4RamOCNGOXAy5Hd28UjfVyT9attFRVKjksuHRYL0CVkeeKXfKiZwMt0RfidjpRfqxAz2qKFPxJqLy4vRLFvsg3ZHtw615USR51FRu3xN1Zj6lsk/OorVPEm5a+i4LsglZGmuZJj4vy+RJzW0RlSGbOMA7bevl60BObgqzKXEk8QfxBPApTUys+xUka9OCGzgMw2zsB3s+ApG6MGY6TqC4RV1iPlB8KgweV4cDC47Z3oCtQCgFASri4aCQu7E279WP/Abpv8A4R8z7hznwnwaoQjWgoxXtr+pf8l/Uua9quRVrKWFAKAUAoBQGW84jFFgSOqk+6vVm/ZUeJvkAa606FSp7qvz4Lq8l3IbSI15Zm5fXFCYWOP95bVE5A6YRSHcD4ZdIHkeh6+FSp/WSu9I/OWXlfsRdvI72vCJ4SxjuFkLHLtPGGduuka4yihRk4Gggfxzyq1nUtwSySyX64t4slKx2ee8HSC2I8zcSL/LkH+tciSHwGPiEs8l08kHKkXTAgLsqJqJ1gYXXrAUhyQSMbAbV6W1yowoQoQjaad5vPG2XbG64PXMpG97l3+zJX/GuXI7rCOQp+oLSg/KQV5pc2WVjHCCI0VATk4G7H4mPVj6negMvCDreeXs0mhD+rGNJ/8AM5pHoRWnaPZjCnorvrLH+23cqtSnWYsKAUAoBQCgFAKAUAoCTccOeNzLbFQWJLwttHIT1bIBMb5/MAQd9QJwVA72HFkkbQQ0coGTFIAHA8xgkOvbUpZc7ZzQG+gFAKAlX/3s8cI91CJpfofuU+ZkGv5REHqK1Uv2dKVR5v2V395+WH8XIq8XYq1lLEDi3s5z762uWlZVtw2lEOCzORnUfhwo8Pf5dd9DbvB2apRUU3O12+CWnPHPh8KON2mX6wFyffcWSNuWoMs2MiJN2AOcM56Iux8TEA4wMnagOVrw13dZbkhnXdI1JMcR81yAXftzGA/VC5bIFWgFAKAUAoDwRnY0BJW2kt/wRzIf0OQGjH+CTsVH6NiMA+EgALWt1IV/rHaX3uD/ABc/3lnxV22VtbI22PEI5QdDZK7MpBVkPk6thlOOxArjVozp+8s8nmn0awfYlNM1VyJFAKAUB40jOcb9M/8AKpu7WB5qAesjhQSxAAGSTsAB1JNSk27IElibvbBFt3JGDP8AqgHcRHuT7/bwnLa1bZsft/2/+uX2eOOCrn0LAFYywoDhfI7RusbBXIwrEZ0k7asd8dcVek4qac1daa8iGe1rbrGiogwqKFUeQAwKic5Tk5SzeJKwOtVAoBQCgFAKAUAoBQCgFAZ72xjmXTIgYA5Geqnsykbq3qCCKAw/Y7iL8KUSr2jnzn0CyqNQHqyuT50B5/tdl/Gtpkx+ZF5yn9kR5kx80FAZ7/2rto0yZV1n3Y3PKYk7DIfBVckZYjA/lXajS8R3eCWb0/7fBcSG7HjhnFLWNCWu7dnc65H5qAMxAG3i2UABQN8BRuetK9XxJYKyWCWi/N5vmwlY1D2itSPBOknpEeaf4R6jXEk8f2s7/g20rZ6NIBCoP6wf7wfSM0B4NjPL+NNy1/RwZU9Nw0p8Z+aCM0BvsrOOJdMaBBnJwOpPViepJ7k7mgO9AKAUAoBQCgFAKAyXvDo5cF18Q2VwSrrnrpdSGX6GutOvUp4ReGmafVPBkNJmf7HOn4c4cfDMgY+gV00kfNg5rr4tGXvws9Yu3mnf0sRZmLjPGrm3gaQ2ZlYEYWB+YWywHQordz0VsfLeu2z7LQr1FBVd1ayVuHVrzaIcmlkVuG3nNiWQxyRlhuki6WX0I3rJWpeHNx3k7cVimWTuaq5Ek9+KjLKsU7lTjAiZQSPJpNKkeoODWhbO7JylFJ80/RXfa1yLnp9ouX9yJIgR70ra2B7fdxnSf/6CrblCHvScvwqy83iv5WRieV4QGIad2mIOQGwEU7EFYxtsRkFtTDsah7S4q1JbvTN9Xn1SsnoLalKsxYUAoBQCgFAKAUAoBQCgFAKAUAoBQCgM897Gicx5EVDuGZgFOemCTiukaU5S3YxbelsSLoxtxJ5NreMn/FkBRB6gEan23GkaT01CuyoRhjVl2WL/ACXfFfdZF9DvYcPEZLMxklb3pG/kqjoqDso+ZySSedWs52ilaKyXzer59lZWRKRs0jyriSeaAUAoBQCgFAKAUAoBQCgFAKAUAoBQCgFAKAUAoBQCgFAKAUAoBQCgFAKAUAoBQCgFARva2wSa1dJNRUg5Cu6Z2OzaCMj0O1bNgrSpV1KFr9E/in5lZK6OHsfwqFLW3ZYkD8tRr0gtgDAGo+Lp610/1DaKs684yk7XeHDyyIglZH0FeeX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44" name="Picture 12" descr="http://www.weatherquestions.com/wind.jpg"/>
          <p:cNvPicPr>
            <a:picLocks noChangeAspect="1" noChangeArrowheads="1"/>
          </p:cNvPicPr>
          <p:nvPr/>
        </p:nvPicPr>
        <p:blipFill>
          <a:blip r:embed="rId2" cstate="print"/>
          <a:srcRect/>
          <a:stretch>
            <a:fillRect/>
          </a:stretch>
        </p:blipFill>
        <p:spPr bwMode="auto">
          <a:xfrm>
            <a:off x="1676399" y="3352800"/>
            <a:ext cx="5413597" cy="3320059"/>
          </a:xfrm>
          <a:prstGeom prst="rect">
            <a:avLst/>
          </a:prstGeom>
          <a:noFill/>
        </p:spPr>
      </p:pic>
      <p:sp>
        <p:nvSpPr>
          <p:cNvPr id="11" name="Rectangle 10"/>
          <p:cNvSpPr/>
          <p:nvPr/>
        </p:nvSpPr>
        <p:spPr>
          <a:xfrm>
            <a:off x="5410200" y="614150"/>
            <a:ext cx="2895600" cy="830997"/>
          </a:xfrm>
          <a:prstGeom prst="rect">
            <a:avLst/>
          </a:prstGeom>
          <a:noFill/>
        </p:spPr>
        <p:txBody>
          <a:bodyPr wrap="square" lIns="91440" tIns="45720" rIns="91440" bIns="45720">
            <a:spAutoFit/>
          </a:bodyPr>
          <a:lstStyle/>
          <a:p>
            <a:pPr algn="ctr"/>
            <a:r>
              <a:rPr lang="en-US" sz="2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Motor Memory:</a:t>
            </a:r>
          </a:p>
          <a:p>
            <a:pPr algn="ctr"/>
            <a:r>
              <a:rPr lang="en-US" sz="2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Hand Motions!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72312"/>
          </a:xfrm>
        </p:spPr>
        <p:txBody>
          <a:bodyPr>
            <a:normAutofit/>
          </a:bodyPr>
          <a:lstStyle/>
          <a:p>
            <a:r>
              <a:rPr lang="en-US" sz="4800" dirty="0"/>
              <a:t>RISING AIR</a:t>
            </a:r>
          </a:p>
        </p:txBody>
      </p:sp>
      <p:sp>
        <p:nvSpPr>
          <p:cNvPr id="3" name="Content Placeholder 2"/>
          <p:cNvSpPr>
            <a:spLocks noGrp="1"/>
          </p:cNvSpPr>
          <p:nvPr>
            <p:ph idx="1"/>
          </p:nvPr>
        </p:nvSpPr>
        <p:spPr>
          <a:xfrm>
            <a:off x="457200" y="1828800"/>
            <a:ext cx="4495800" cy="4343400"/>
          </a:xfrm>
        </p:spPr>
        <p:txBody>
          <a:bodyPr>
            <a:normAutofit/>
          </a:bodyPr>
          <a:lstStyle/>
          <a:p>
            <a:r>
              <a:rPr lang="en-US" dirty="0"/>
              <a:t>Adiabatic cooling is the process of </a:t>
            </a:r>
            <a:r>
              <a:rPr lang="en-US" b="1" dirty="0">
                <a:solidFill>
                  <a:srgbClr val="FF0000"/>
                </a:solidFill>
              </a:rPr>
              <a:t>reducing heat</a:t>
            </a:r>
            <a:r>
              <a:rPr lang="en-US" dirty="0"/>
              <a:t> through a </a:t>
            </a:r>
            <a:r>
              <a:rPr lang="en-US" b="1" dirty="0">
                <a:solidFill>
                  <a:srgbClr val="FF0000"/>
                </a:solidFill>
              </a:rPr>
              <a:t>change in air pressure </a:t>
            </a:r>
            <a:r>
              <a:rPr lang="en-US" dirty="0"/>
              <a:t>caused by </a:t>
            </a:r>
            <a:r>
              <a:rPr lang="en-US" b="1" dirty="0">
                <a:solidFill>
                  <a:srgbClr val="FF0000"/>
                </a:solidFill>
              </a:rPr>
              <a:t>volume expansion</a:t>
            </a:r>
            <a:r>
              <a:rPr lang="en-US" dirty="0"/>
              <a:t>.</a:t>
            </a:r>
          </a:p>
          <a:p>
            <a:r>
              <a:rPr lang="en-US" dirty="0"/>
              <a:t>Air is </a:t>
            </a:r>
            <a:r>
              <a:rPr lang="en-US" b="1" dirty="0">
                <a:solidFill>
                  <a:srgbClr val="FF0000"/>
                </a:solidFill>
              </a:rPr>
              <a:t>heated</a:t>
            </a:r>
            <a:r>
              <a:rPr lang="en-US" dirty="0"/>
              <a:t> and </a:t>
            </a:r>
            <a:r>
              <a:rPr lang="en-US" b="1" dirty="0">
                <a:solidFill>
                  <a:srgbClr val="FF0000"/>
                </a:solidFill>
              </a:rPr>
              <a:t>rises</a:t>
            </a:r>
            <a:r>
              <a:rPr lang="en-US" dirty="0"/>
              <a:t> – energy input at time of heating only.</a:t>
            </a:r>
          </a:p>
        </p:txBody>
      </p:sp>
      <p:pic>
        <p:nvPicPr>
          <p:cNvPr id="19458" name="Picture 2" descr="http://www.kidsgeo.com/images/adiabatic.jpg"/>
          <p:cNvPicPr>
            <a:picLocks noChangeAspect="1" noChangeArrowheads="1"/>
          </p:cNvPicPr>
          <p:nvPr/>
        </p:nvPicPr>
        <p:blipFill>
          <a:blip r:embed="rId2" cstate="print"/>
          <a:srcRect/>
          <a:stretch>
            <a:fillRect/>
          </a:stretch>
        </p:blipFill>
        <p:spPr bwMode="auto">
          <a:xfrm>
            <a:off x="5334000" y="1828800"/>
            <a:ext cx="3352800" cy="4553185"/>
          </a:xfrm>
          <a:prstGeom prst="rect">
            <a:avLst/>
          </a:prstGeom>
          <a:noFill/>
        </p:spPr>
      </p:pic>
    </p:spTree>
    <p:extLst>
      <p:ext uri="{BB962C8B-B14F-4D97-AF65-F5344CB8AC3E}">
        <p14:creationId xmlns:p14="http://schemas.microsoft.com/office/powerpoint/2010/main" val="92226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72312"/>
          </a:xfrm>
        </p:spPr>
        <p:txBody>
          <a:bodyPr>
            <a:normAutofit/>
          </a:bodyPr>
          <a:lstStyle/>
          <a:p>
            <a:r>
              <a:rPr lang="en-US" sz="4800" dirty="0"/>
              <a:t>RISING AIR</a:t>
            </a:r>
          </a:p>
        </p:txBody>
      </p:sp>
      <p:sp>
        <p:nvSpPr>
          <p:cNvPr id="3" name="Content Placeholder 2"/>
          <p:cNvSpPr>
            <a:spLocks noGrp="1"/>
          </p:cNvSpPr>
          <p:nvPr>
            <p:ph idx="1"/>
          </p:nvPr>
        </p:nvSpPr>
        <p:spPr>
          <a:xfrm>
            <a:off x="3962400" y="1429512"/>
            <a:ext cx="4800600" cy="5199888"/>
          </a:xfrm>
        </p:spPr>
        <p:txBody>
          <a:bodyPr>
            <a:normAutofit/>
          </a:bodyPr>
          <a:lstStyle/>
          <a:p>
            <a:r>
              <a:rPr lang="en-US" dirty="0"/>
              <a:t>Temperature </a:t>
            </a:r>
            <a:r>
              <a:rPr lang="en-US" b="1" dirty="0">
                <a:solidFill>
                  <a:srgbClr val="FF0000"/>
                </a:solidFill>
              </a:rPr>
              <a:t>drops</a:t>
            </a:r>
            <a:r>
              <a:rPr lang="en-US" dirty="0"/>
              <a:t> because of </a:t>
            </a:r>
            <a:r>
              <a:rPr lang="en-US" b="1" dirty="0">
                <a:solidFill>
                  <a:srgbClr val="FF0000"/>
                </a:solidFill>
              </a:rPr>
              <a:t>less</a:t>
            </a:r>
            <a:r>
              <a:rPr lang="en-US" dirty="0"/>
              <a:t> pressure from air </a:t>
            </a:r>
            <a:r>
              <a:rPr lang="en-US" b="1" dirty="0">
                <a:solidFill>
                  <a:srgbClr val="FF0000"/>
                </a:solidFill>
              </a:rPr>
              <a:t>expanding</a:t>
            </a:r>
            <a:r>
              <a:rPr lang="en-US" dirty="0"/>
              <a:t> – </a:t>
            </a:r>
            <a:r>
              <a:rPr lang="en-US" b="1" dirty="0">
                <a:solidFill>
                  <a:srgbClr val="FF0000"/>
                </a:solidFill>
              </a:rPr>
              <a:t>NOT gain or loss of energy.</a:t>
            </a:r>
          </a:p>
          <a:p>
            <a:r>
              <a:rPr lang="en-US" b="1" dirty="0">
                <a:solidFill>
                  <a:srgbClr val="FF0000"/>
                </a:solidFill>
              </a:rPr>
              <a:t>Clouds form </a:t>
            </a:r>
            <a:r>
              <a:rPr lang="en-US" dirty="0"/>
              <a:t>when rising air mass temperature </a:t>
            </a:r>
            <a:r>
              <a:rPr lang="en-US" b="1" dirty="0">
                <a:solidFill>
                  <a:srgbClr val="FF0000"/>
                </a:solidFill>
              </a:rPr>
              <a:t>equals dew point </a:t>
            </a:r>
            <a:r>
              <a:rPr lang="en-US" dirty="0"/>
              <a:t>and water vapor condenses.</a:t>
            </a:r>
          </a:p>
          <a:p>
            <a:r>
              <a:rPr lang="en-US" dirty="0">
                <a:hlinkClick r:id="rId2"/>
              </a:rPr>
              <a:t>Adiabatic Cooling </a:t>
            </a:r>
            <a:endParaRPr lang="en-US" dirty="0"/>
          </a:p>
        </p:txBody>
      </p:sp>
      <p:pic>
        <p:nvPicPr>
          <p:cNvPr id="19458" name="Picture 2" descr="http://www.kidsgeo.com/images/adiabatic.jpg"/>
          <p:cNvPicPr>
            <a:picLocks noChangeAspect="1" noChangeArrowheads="1"/>
          </p:cNvPicPr>
          <p:nvPr/>
        </p:nvPicPr>
        <p:blipFill>
          <a:blip r:embed="rId3" cstate="print"/>
          <a:srcRect/>
          <a:stretch>
            <a:fillRect/>
          </a:stretch>
        </p:blipFill>
        <p:spPr bwMode="auto">
          <a:xfrm>
            <a:off x="457200" y="1553219"/>
            <a:ext cx="3352800" cy="4553185"/>
          </a:xfrm>
          <a:prstGeom prst="rect">
            <a:avLst/>
          </a:prstGeom>
          <a:noFill/>
        </p:spPr>
      </p:pic>
    </p:spTree>
    <p:extLst>
      <p:ext uri="{BB962C8B-B14F-4D97-AF65-F5344CB8AC3E}">
        <p14:creationId xmlns:p14="http://schemas.microsoft.com/office/powerpoint/2010/main" val="201913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799"/>
            <a:ext cx="4191000" cy="4114801"/>
          </a:xfrm>
        </p:spPr>
        <p:txBody>
          <a:bodyPr>
            <a:normAutofit/>
          </a:bodyPr>
          <a:lstStyle/>
          <a:p>
            <a:r>
              <a:rPr lang="en-US" sz="2800" dirty="0"/>
              <a:t>MUST HAVE</a:t>
            </a:r>
          </a:p>
          <a:p>
            <a:pPr lvl="1"/>
            <a:r>
              <a:rPr lang="en-US" sz="2800" b="1" dirty="0">
                <a:solidFill>
                  <a:srgbClr val="FF0000"/>
                </a:solidFill>
              </a:rPr>
              <a:t>Low Pressure </a:t>
            </a:r>
            <a:r>
              <a:rPr lang="en-US" sz="2800" dirty="0"/>
              <a:t>and</a:t>
            </a:r>
            <a:r>
              <a:rPr lang="en-US" sz="2800" b="1" dirty="0">
                <a:solidFill>
                  <a:srgbClr val="FF0000"/>
                </a:solidFill>
              </a:rPr>
              <a:t> Warm, moist air</a:t>
            </a:r>
          </a:p>
          <a:p>
            <a:r>
              <a:rPr lang="en-US" sz="2800" dirty="0"/>
              <a:t>Rising air cools.</a:t>
            </a:r>
          </a:p>
          <a:p>
            <a:r>
              <a:rPr lang="en-US" sz="2800" b="1" dirty="0">
                <a:solidFill>
                  <a:srgbClr val="FF0000"/>
                </a:solidFill>
              </a:rPr>
              <a:t>Water vapor </a:t>
            </a:r>
            <a:r>
              <a:rPr lang="en-US" sz="2800" dirty="0"/>
              <a:t>in air </a:t>
            </a:r>
            <a:r>
              <a:rPr lang="en-US" sz="2800" b="1" dirty="0">
                <a:solidFill>
                  <a:srgbClr val="FF0000"/>
                </a:solidFill>
              </a:rPr>
              <a:t>condenses</a:t>
            </a:r>
            <a:r>
              <a:rPr lang="en-US" sz="2800" dirty="0"/>
              <a:t>.</a:t>
            </a:r>
          </a:p>
        </p:txBody>
      </p:sp>
      <p:sp>
        <p:nvSpPr>
          <p:cNvPr id="3" name="Title 2"/>
          <p:cNvSpPr>
            <a:spLocks noGrp="1"/>
          </p:cNvSpPr>
          <p:nvPr>
            <p:ph type="title"/>
          </p:nvPr>
        </p:nvSpPr>
        <p:spPr/>
        <p:txBody>
          <a:bodyPr>
            <a:normAutofit/>
          </a:bodyPr>
          <a:lstStyle/>
          <a:p>
            <a:r>
              <a:rPr lang="en-US" sz="4800" dirty="0"/>
              <a:t>CLOUD FORMATION</a:t>
            </a:r>
          </a:p>
        </p:txBody>
      </p:sp>
      <p:pic>
        <p:nvPicPr>
          <p:cNvPr id="4" name="Picture 2" descr="http://www.windows2universe.org/earth/Atmosphere/images/sfcHeat_cmmap_large.jpg"/>
          <p:cNvPicPr>
            <a:picLocks noChangeAspect="1" noChangeArrowheads="1"/>
          </p:cNvPicPr>
          <p:nvPr/>
        </p:nvPicPr>
        <p:blipFill>
          <a:blip r:embed="rId2" cstate="print"/>
          <a:srcRect/>
          <a:stretch>
            <a:fillRect/>
          </a:stretch>
        </p:blipFill>
        <p:spPr bwMode="auto">
          <a:xfrm>
            <a:off x="4648200" y="1371600"/>
            <a:ext cx="4267200" cy="3762376"/>
          </a:xfrm>
          <a:prstGeom prst="rect">
            <a:avLst/>
          </a:prstGeom>
          <a:noFill/>
        </p:spPr>
      </p:pic>
      <p:sp>
        <p:nvSpPr>
          <p:cNvPr id="5" name="TextBox 4"/>
          <p:cNvSpPr txBox="1"/>
          <p:nvPr/>
        </p:nvSpPr>
        <p:spPr>
          <a:xfrm>
            <a:off x="4876800" y="5562600"/>
            <a:ext cx="3962400" cy="646331"/>
          </a:xfrm>
          <a:prstGeom prst="rect">
            <a:avLst/>
          </a:prstGeom>
          <a:effectLst>
            <a:glow rad="228600">
              <a:schemeClr val="accent1">
                <a:satMod val="175000"/>
                <a:alpha val="40000"/>
              </a:schemeClr>
            </a:glow>
            <a:outerShdw blurRad="50800" dist="38100" dir="5400000" rotWithShape="0">
              <a:srgbClr val="000000">
                <a:alpha val="35000"/>
              </a:srgbClr>
            </a:outerShdw>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b="1" i="1" dirty="0"/>
              <a:t>Clouds form with low pressure - when warm, moist air rises</a:t>
            </a:r>
          </a:p>
        </p:txBody>
      </p:sp>
    </p:spTree>
    <p:extLst>
      <p:ext uri="{BB962C8B-B14F-4D97-AF65-F5344CB8AC3E}">
        <p14:creationId xmlns:p14="http://schemas.microsoft.com/office/powerpoint/2010/main" val="311238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5"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799"/>
            <a:ext cx="4191000" cy="4114801"/>
          </a:xfrm>
        </p:spPr>
        <p:txBody>
          <a:bodyPr>
            <a:normAutofit/>
          </a:bodyPr>
          <a:lstStyle/>
          <a:p>
            <a:r>
              <a:rPr lang="en-US" b="1" dirty="0">
                <a:solidFill>
                  <a:srgbClr val="FF0000"/>
                </a:solidFill>
              </a:rPr>
              <a:t>Condensation nuclei </a:t>
            </a:r>
            <a:r>
              <a:rPr lang="en-US" dirty="0"/>
              <a:t>– solid particles (dust, etc.) in the atmosphere – must be present.</a:t>
            </a:r>
          </a:p>
          <a:p>
            <a:r>
              <a:rPr lang="en-US" dirty="0"/>
              <a:t>Water vapor </a:t>
            </a:r>
            <a:r>
              <a:rPr lang="en-US" b="1" dirty="0">
                <a:solidFill>
                  <a:srgbClr val="FF0000"/>
                </a:solidFill>
              </a:rPr>
              <a:t>condenses on surface </a:t>
            </a:r>
            <a:r>
              <a:rPr lang="en-US" dirty="0"/>
              <a:t>of nuclei.</a:t>
            </a:r>
          </a:p>
        </p:txBody>
      </p:sp>
      <p:sp>
        <p:nvSpPr>
          <p:cNvPr id="3" name="Title 2"/>
          <p:cNvSpPr>
            <a:spLocks noGrp="1"/>
          </p:cNvSpPr>
          <p:nvPr>
            <p:ph type="title"/>
          </p:nvPr>
        </p:nvSpPr>
        <p:spPr/>
        <p:txBody>
          <a:bodyPr>
            <a:normAutofit/>
          </a:bodyPr>
          <a:lstStyle/>
          <a:p>
            <a:r>
              <a:rPr lang="en-US" sz="4800" dirty="0"/>
              <a:t>CLOUD FORMATION</a:t>
            </a:r>
          </a:p>
        </p:txBody>
      </p:sp>
      <p:pic>
        <p:nvPicPr>
          <p:cNvPr id="4" name="Picture 2" descr="http://www.windows2universe.org/earth/Atmosphere/images/sfcHeat_cmmap_large.jpg"/>
          <p:cNvPicPr>
            <a:picLocks noChangeAspect="1" noChangeArrowheads="1"/>
          </p:cNvPicPr>
          <p:nvPr/>
        </p:nvPicPr>
        <p:blipFill>
          <a:blip r:embed="rId2" cstate="print"/>
          <a:srcRect/>
          <a:stretch>
            <a:fillRect/>
          </a:stretch>
        </p:blipFill>
        <p:spPr bwMode="auto">
          <a:xfrm>
            <a:off x="4593771" y="1417638"/>
            <a:ext cx="4267200" cy="3762376"/>
          </a:xfrm>
          <a:prstGeom prst="rect">
            <a:avLst/>
          </a:prstGeom>
          <a:noFill/>
        </p:spPr>
      </p:pic>
      <p:sp>
        <p:nvSpPr>
          <p:cNvPr id="5" name="TextBox 4"/>
          <p:cNvSpPr txBox="1"/>
          <p:nvPr/>
        </p:nvSpPr>
        <p:spPr>
          <a:xfrm>
            <a:off x="4876800" y="5562600"/>
            <a:ext cx="3962400" cy="646331"/>
          </a:xfrm>
          <a:prstGeom prst="rect">
            <a:avLst/>
          </a:prstGeom>
          <a:effectLst>
            <a:glow rad="228600">
              <a:schemeClr val="accent1">
                <a:satMod val="175000"/>
                <a:alpha val="40000"/>
              </a:schemeClr>
            </a:glow>
            <a:outerShdw blurRad="50800" dist="38100" dir="5400000" rotWithShape="0">
              <a:srgbClr val="000000">
                <a:alpha val="35000"/>
              </a:srgbClr>
            </a:outerShdw>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b="1" i="1" dirty="0"/>
              <a:t>Clouds form with low pressure - when warm, moist air rises</a:t>
            </a:r>
          </a:p>
        </p:txBody>
      </p:sp>
    </p:spTree>
    <p:extLst>
      <p:ext uri="{BB962C8B-B14F-4D97-AF65-F5344CB8AC3E}">
        <p14:creationId xmlns:p14="http://schemas.microsoft.com/office/powerpoint/2010/main" val="426372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868" y="0"/>
            <a:ext cx="9177868" cy="6858000"/>
          </a:xfrm>
          <a:prstGeom prst="rect">
            <a:avLst/>
          </a:prstGeom>
        </p:spPr>
      </p:pic>
    </p:spTree>
    <p:extLst>
      <p:ext uri="{BB962C8B-B14F-4D97-AF65-F5344CB8AC3E}">
        <p14:creationId xmlns:p14="http://schemas.microsoft.com/office/powerpoint/2010/main" val="300046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8263" y="1828800"/>
            <a:ext cx="8305800" cy="4191000"/>
          </a:xfrm>
        </p:spPr>
        <p:style>
          <a:lnRef idx="1">
            <a:schemeClr val="accent1"/>
          </a:lnRef>
          <a:fillRef idx="2">
            <a:schemeClr val="accent1"/>
          </a:fillRef>
          <a:effectRef idx="1">
            <a:schemeClr val="accent1"/>
          </a:effectRef>
          <a:fontRef idx="minor">
            <a:schemeClr val="dk1"/>
          </a:fontRef>
        </p:style>
        <p:txBody>
          <a:bodyPr>
            <a:normAutofit/>
          </a:bodyPr>
          <a:lstStyle/>
          <a:p>
            <a:pPr marL="109728" indent="0">
              <a:buNone/>
            </a:pPr>
            <a:r>
              <a:rPr lang="en-US" b="1" dirty="0">
                <a:solidFill>
                  <a:srgbClr val="FF0000"/>
                </a:solidFill>
              </a:rPr>
              <a:t>Latent heat </a:t>
            </a:r>
            <a:r>
              <a:rPr lang="en-US" dirty="0"/>
              <a:t>is the energy that is </a:t>
            </a:r>
            <a:r>
              <a:rPr lang="en-US" b="1" dirty="0">
                <a:solidFill>
                  <a:srgbClr val="FF0000"/>
                </a:solidFill>
              </a:rPr>
              <a:t>absorbed</a:t>
            </a:r>
            <a:r>
              <a:rPr lang="en-US" dirty="0"/>
              <a:t> in a phase change.</a:t>
            </a:r>
          </a:p>
          <a:p>
            <a:r>
              <a:rPr lang="en-US" b="1" dirty="0">
                <a:solidFill>
                  <a:srgbClr val="FF0000"/>
                </a:solidFill>
              </a:rPr>
              <a:t>Evaporation</a:t>
            </a:r>
            <a:r>
              <a:rPr lang="en-US" dirty="0"/>
              <a:t> at the surface </a:t>
            </a:r>
            <a:r>
              <a:rPr lang="en-US" b="1" dirty="0">
                <a:solidFill>
                  <a:srgbClr val="FF0000"/>
                </a:solidFill>
              </a:rPr>
              <a:t>USES</a:t>
            </a:r>
            <a:r>
              <a:rPr lang="en-US" dirty="0"/>
              <a:t> heat energy</a:t>
            </a:r>
          </a:p>
          <a:p>
            <a:r>
              <a:rPr lang="en-US" b="1" dirty="0">
                <a:solidFill>
                  <a:srgbClr val="FF0000"/>
                </a:solidFill>
              </a:rPr>
              <a:t>Condensation</a:t>
            </a:r>
            <a:r>
              <a:rPr lang="en-US" dirty="0"/>
              <a:t> in clouds </a:t>
            </a:r>
            <a:r>
              <a:rPr lang="en-US" b="1" dirty="0">
                <a:solidFill>
                  <a:srgbClr val="FF0000"/>
                </a:solidFill>
              </a:rPr>
              <a:t>RELEASES</a:t>
            </a:r>
            <a:r>
              <a:rPr lang="en-US" dirty="0"/>
              <a:t> heat energy</a:t>
            </a:r>
          </a:p>
          <a:p>
            <a:pPr marL="109728" indent="0">
              <a:buNone/>
            </a:pPr>
            <a:endParaRPr lang="en-US" dirty="0"/>
          </a:p>
          <a:p>
            <a:pPr marL="109728" indent="0">
              <a:buNone/>
            </a:pPr>
            <a:r>
              <a:rPr lang="en-US" dirty="0"/>
              <a:t>Energy is </a:t>
            </a:r>
            <a:r>
              <a:rPr lang="en-US" b="1" dirty="0">
                <a:solidFill>
                  <a:srgbClr val="FF0000"/>
                </a:solidFill>
              </a:rPr>
              <a:t>transferred</a:t>
            </a:r>
            <a:r>
              <a:rPr lang="en-US" dirty="0"/>
              <a:t> from the </a:t>
            </a:r>
            <a:r>
              <a:rPr lang="en-US" b="1" dirty="0">
                <a:solidFill>
                  <a:srgbClr val="FF0000"/>
                </a:solidFill>
              </a:rPr>
              <a:t>surface</a:t>
            </a:r>
            <a:r>
              <a:rPr lang="en-US" dirty="0"/>
              <a:t> to the </a:t>
            </a:r>
            <a:r>
              <a:rPr lang="en-US" b="1" dirty="0">
                <a:solidFill>
                  <a:srgbClr val="FF0000"/>
                </a:solidFill>
              </a:rPr>
              <a:t>atmosphere</a:t>
            </a:r>
            <a:r>
              <a:rPr lang="en-US" dirty="0"/>
              <a:t> as water evaporates at the surface then condenses to form clouds.</a:t>
            </a:r>
          </a:p>
        </p:txBody>
      </p:sp>
      <p:sp>
        <p:nvSpPr>
          <p:cNvPr id="3" name="Title 2"/>
          <p:cNvSpPr>
            <a:spLocks noGrp="1"/>
          </p:cNvSpPr>
          <p:nvPr>
            <p:ph type="title"/>
          </p:nvPr>
        </p:nvSpPr>
        <p:spPr>
          <a:xfrm>
            <a:off x="456363" y="33495"/>
            <a:ext cx="8229600" cy="1935162"/>
          </a:xfrm>
        </p:spPr>
        <p:txBody>
          <a:bodyPr>
            <a:normAutofit/>
          </a:bodyPr>
          <a:lstStyle/>
          <a:p>
            <a:r>
              <a:rPr lang="en-US" sz="4400" dirty="0"/>
              <a:t>CLOUD FORMATION RELEASES HEAT</a:t>
            </a:r>
          </a:p>
        </p:txBody>
      </p:sp>
    </p:spTree>
    <p:extLst>
      <p:ext uri="{BB962C8B-B14F-4D97-AF65-F5344CB8AC3E}">
        <p14:creationId xmlns:p14="http://schemas.microsoft.com/office/powerpoint/2010/main" val="127002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randombar(horizontal)">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935162"/>
          </a:xfrm>
        </p:spPr>
        <p:txBody>
          <a:bodyPr>
            <a:normAutofit/>
          </a:bodyPr>
          <a:lstStyle/>
          <a:p>
            <a:r>
              <a:rPr lang="en-US" sz="4800" dirty="0"/>
              <a:t>CLOUD FORMATION RELEASES HEAT</a:t>
            </a:r>
            <a:endParaRPr lang="en-US" sz="4800" dirty="0"/>
          </a:p>
        </p:txBody>
      </p:sp>
      <p:pic>
        <p:nvPicPr>
          <p:cNvPr id="4" name="Picture 3"/>
          <p:cNvPicPr>
            <a:picLocks noChangeAspect="1"/>
          </p:cNvPicPr>
          <p:nvPr/>
        </p:nvPicPr>
        <p:blipFill>
          <a:blip r:embed="rId2"/>
          <a:stretch>
            <a:fillRect/>
          </a:stretch>
        </p:blipFill>
        <p:spPr>
          <a:xfrm>
            <a:off x="457200" y="2438400"/>
            <a:ext cx="8414057" cy="3657600"/>
          </a:xfrm>
          <a:prstGeom prst="rect">
            <a:avLst/>
          </a:prstGeom>
        </p:spPr>
      </p:pic>
    </p:spTree>
    <p:extLst>
      <p:ext uri="{BB962C8B-B14F-4D97-AF65-F5344CB8AC3E}">
        <p14:creationId xmlns:p14="http://schemas.microsoft.com/office/powerpoint/2010/main" val="3472631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95400"/>
          </a:xfrm>
        </p:spPr>
        <p:txBody>
          <a:bodyPr>
            <a:normAutofit/>
          </a:bodyPr>
          <a:lstStyle/>
          <a:p>
            <a:r>
              <a:rPr lang="en-US" sz="4800" dirty="0"/>
              <a:t>CLOUD TYPES</a:t>
            </a:r>
          </a:p>
        </p:txBody>
      </p:sp>
      <p:pic>
        <p:nvPicPr>
          <p:cNvPr id="16386" name="Picture 2" descr="http://eo.ucar.edu/webweather/images/cloudchart.gif"/>
          <p:cNvPicPr>
            <a:picLocks noGrp="1" noChangeAspect="1" noChangeArrowheads="1"/>
          </p:cNvPicPr>
          <p:nvPr>
            <p:ph idx="1"/>
          </p:nvPr>
        </p:nvPicPr>
        <p:blipFill>
          <a:blip r:embed="rId2" cstate="print"/>
          <a:srcRect/>
          <a:stretch>
            <a:fillRect/>
          </a:stretch>
        </p:blipFill>
        <p:spPr bwMode="auto">
          <a:xfrm>
            <a:off x="76200" y="2133600"/>
            <a:ext cx="5018808" cy="3505200"/>
          </a:xfrm>
          <a:prstGeom prst="rect">
            <a:avLst/>
          </a:prstGeom>
          <a:noFill/>
        </p:spPr>
      </p:pic>
      <p:graphicFrame>
        <p:nvGraphicFramePr>
          <p:cNvPr id="4" name="Diagram 3"/>
          <p:cNvGraphicFramePr/>
          <p:nvPr>
            <p:extLst>
              <p:ext uri="{D42A27DB-BD31-4B8C-83A1-F6EECF244321}">
                <p14:modId xmlns:p14="http://schemas.microsoft.com/office/powerpoint/2010/main" val="3688224405"/>
              </p:ext>
            </p:extLst>
          </p:nvPr>
        </p:nvGraphicFramePr>
        <p:xfrm>
          <a:off x="5095008" y="1524000"/>
          <a:ext cx="3744192"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5334000" y="2438400"/>
            <a:ext cx="1524000" cy="6096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257800" y="5044273"/>
            <a:ext cx="1524000" cy="6096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233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95400"/>
          </a:xfrm>
        </p:spPr>
        <p:txBody>
          <a:bodyPr>
            <a:normAutofit/>
          </a:bodyPr>
          <a:lstStyle/>
          <a:p>
            <a:r>
              <a:rPr lang="en-US" sz="4800" dirty="0"/>
              <a:t>CLOUD TYPES</a:t>
            </a:r>
          </a:p>
        </p:txBody>
      </p:sp>
      <p:pic>
        <p:nvPicPr>
          <p:cNvPr id="16386" name="Picture 2" descr="http://eo.ucar.edu/webweather/images/cloudchart.gif"/>
          <p:cNvPicPr>
            <a:picLocks noGrp="1" noChangeAspect="1" noChangeArrowheads="1"/>
          </p:cNvPicPr>
          <p:nvPr>
            <p:ph idx="1"/>
          </p:nvPr>
        </p:nvPicPr>
        <p:blipFill>
          <a:blip r:embed="rId2" cstate="print"/>
          <a:srcRect/>
          <a:stretch>
            <a:fillRect/>
          </a:stretch>
        </p:blipFill>
        <p:spPr bwMode="auto">
          <a:xfrm>
            <a:off x="76200" y="2057400"/>
            <a:ext cx="4909704" cy="3429000"/>
          </a:xfrm>
          <a:prstGeom prst="rect">
            <a:avLst/>
          </a:prstGeom>
          <a:noFill/>
        </p:spPr>
      </p:pic>
      <p:graphicFrame>
        <p:nvGraphicFramePr>
          <p:cNvPr id="4" name="Diagram 3"/>
          <p:cNvGraphicFramePr/>
          <p:nvPr>
            <p:extLst>
              <p:ext uri="{D42A27DB-BD31-4B8C-83A1-F6EECF244321}">
                <p14:modId xmlns:p14="http://schemas.microsoft.com/office/powerpoint/2010/main" val="3803044377"/>
              </p:ext>
            </p:extLst>
          </p:nvPr>
        </p:nvGraphicFramePr>
        <p:xfrm>
          <a:off x="5105400" y="1524000"/>
          <a:ext cx="3886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5334000" y="2438400"/>
            <a:ext cx="1524000" cy="6096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339862" y="4876800"/>
            <a:ext cx="1524000" cy="10668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063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04800" y="2209799"/>
            <a:ext cx="4495800" cy="3886201"/>
          </a:xfrm>
        </p:spPr>
        <p:txBody>
          <a:bodyPr>
            <a:normAutofit/>
          </a:bodyPr>
          <a:lstStyle/>
          <a:p>
            <a:pPr lvl="0">
              <a:buNone/>
            </a:pPr>
            <a:r>
              <a:rPr lang="en-US" dirty="0"/>
              <a:t>Air in a Low Pressure Systems:</a:t>
            </a:r>
          </a:p>
          <a:p>
            <a:pPr marL="624078" lvl="0" indent="-514350">
              <a:buAutoNum type="alphaUcPeriod"/>
            </a:pPr>
            <a:r>
              <a:rPr lang="en-US" dirty="0"/>
              <a:t>Rises</a:t>
            </a:r>
          </a:p>
          <a:p>
            <a:pPr marL="624078" lvl="0" indent="-514350">
              <a:buAutoNum type="alphaUcPeriod"/>
            </a:pPr>
            <a:r>
              <a:rPr lang="en-US" dirty="0"/>
              <a:t>Expands</a:t>
            </a:r>
          </a:p>
          <a:p>
            <a:pPr marL="624078" lvl="0" indent="-514350">
              <a:buAutoNum type="alphaUcPeriod"/>
            </a:pPr>
            <a:r>
              <a:rPr lang="en-US" dirty="0"/>
              <a:t>Forms clouds</a:t>
            </a:r>
          </a:p>
          <a:p>
            <a:pPr marL="624078" lvl="0" indent="-514350">
              <a:buAutoNum type="alphaUcPeriod"/>
            </a:pPr>
            <a:r>
              <a:rPr lang="en-US" dirty="0"/>
              <a:t>All the above</a:t>
            </a:r>
          </a:p>
          <a:p>
            <a:pPr marL="624078" lvl="0" indent="-514350">
              <a:buAutoNum type="alphaUcPeriod"/>
            </a:pPr>
            <a:endParaRPr lang="en-US" dirty="0"/>
          </a:p>
          <a:p>
            <a:endParaRPr lang="en-US" dirty="0"/>
          </a:p>
        </p:txBody>
      </p:sp>
      <p:sp>
        <p:nvSpPr>
          <p:cNvPr id="7" name="Title 6"/>
          <p:cNvSpPr>
            <a:spLocks noGrp="1"/>
          </p:cNvSpPr>
          <p:nvPr>
            <p:ph type="title"/>
          </p:nvPr>
        </p:nvSpPr>
        <p:spPr/>
        <p:txBody>
          <a:bodyPr>
            <a:normAutofit/>
          </a:bodyPr>
          <a:lstStyle/>
          <a:p>
            <a:r>
              <a:rPr lang="en-US" sz="4800" dirty="0"/>
              <a:t>REVIEW</a:t>
            </a:r>
          </a:p>
        </p:txBody>
      </p:sp>
      <p:sp>
        <p:nvSpPr>
          <p:cNvPr id="30722" name="AutoShape 2" descr="data:image/jpeg;base64,/9j/4AAQSkZJRgABAQAAAQABAAD/2wCEAAkGBxQSEhUUExQVFRUXGBUZFxcYFxcZGxkYGBgYGBgbGhwcHCggGholGyAcITEhJikrLi4uGB8zODMtNygtLisBCgoKDg0MGw4QFDAgICYsKywsKzQ4NzcsKyssODc3KysrKywrLCs3LCs3MDQrNys4Kys3LCwsLCs3KysrKzcsK//AABEIAK4BIQMBIgACEQEDEQH/xAAbAAACAwEBAQAAAAAAAAAAAAAAAwQFBgIBB//EAEAQAAICAQIDBQYEAwUIAwEAAAECAxEAEiEEEzEFIkFRYQYycYGRoRQjUrFCssEzYnKS0RUkU4LC0uHwQ6LxFv/EABYBAQEBAAAAAAAAAAAAAAAAAAABAv/EABcRAQEBAQAAAAAAAAAAAAAAAAABEQL/2gAMAwEAAhEDEQA/APuOGGGAnjD3DuRutkbbWL+15SdsdpSwShSFeEwzsevMZkCmtqAWr8yb8K711xv9m3qpH12w4jg0dlZhZQmj8eo+BofQYGUk7T4qKCcho3eKGKbUQwTS6OSNOpiWDIa7wFOt9LMyHt6U8UUZSsXNaEUlhnWHm7Nr1Bq1H3NNCr1ZcQdkQJG0SxII3FMgAphpC0R5aQFrwAA6Ywdnxczm8teZ+qt+mm/jpAF9aFdMBg4pPOj5Nan6GscDiOM3WvMqPkSL+14r8OvMICgUoO225J8R47YEzDEfh66O4+er+a8NDjo4PxX/AEIwEdrdpiAISrtrkjjGkXRkdU1MeiqCfH4CzkNfaAFmVYpG/tRGRp/MaGQRSAC+7TnqeoBPQZK7Q4VpUCMBQeJ7VqNxyLIBRWqJUDr45VTdhe/Uk8ernaCojJj58gklKkWSSQaJ3UMa8KBqe1Kmxyn7hqaihEY5phDXffGpWO24CNYBGk6DMzH2FGAo5rqNKI4ESxq8cbl0StHdAJYWKJDt40RoBxaH+Nf8wwHYZyHHmM6wDDDDAMMMXDMG6fsR+/h64DMMMMAwwwwDDDDAMMMMAwwwwDDDDAMMMXxEmlWbyBP0GAzDEclv+I1+gSv5f653w8mpQT18fiNj98BmGGGAYYYYEfihelPM2fQLv+9D55zFNpsNrNE0dDHbw3C1mZXj+ILFXmVG18SOYqLpAiUOEAfVsb3J3IjNVe3XaHb3EInNpQDwbTLGF3WQGKyxZhYGs7d0UDZ32DVrICLBFH1zrUPMZTez51iVZBqkilKMXSO7KJIO8gCv3XG4A60RYJNoeFT9C/5RgeTbug8tTfQaf+rPJDpfV4MAp9CCdPyN19M45YSRdN7hhVk0NjYvoLAG36hlX29wrmZJE1k8qdBudAZgoSx7tlvE70PjgX+GfPWhVI6/CzPGfw4WN4Z2UcRy5efLNGqkyKFK2aIZwCDfeEzsXgWSeGhOzK63NIjgvwo4PQoZmFA8+iYz3g+pq8SG2wwwwDPCM9ziVqUnyBOBH4OBTGhKqbUHoPEXjDwcf6E/yj/TO+GWkUeSgfbGYCfwkf6E/wAozluCSjSqPlkjDAz3brsnDJJFoUl+H1Fl1WryIrACwASD1N15ZGh46b8RSMKeSeARFV0xiFCyOaAfc9d6qVaA8dDw8YaMKwBAJFEAjuNQ+hAPyzpeEjDmQIgkYAM4UaiB0BarI9MDFcT7QcUscTM/uwTzyvHGg1CGRVICuTa0T3FpjajWD721/EjxVx5907fT9xtnMvZ8TBQ0UbBDqS0U6Wu7Wxsb8Ri24sM1BiqjYsBdnyuiB8+u1YEmOZWuiDXX0xmRUeu6gJNm2N1fQknx8qHlW3hxCCjEvfeoBr28avyv6dB13ITcMjtxa71bV1Kixflfn/6ciR9v8OQlyoOZejvbNTBCVPRl1FRY2tlHiMCzwyHP2pChcPKimPRrBYWvMNRg+rHYDqcfw3ELIodGDKehBsbbH5g7fLAbhhhgGGGcSShd2IHxNYHeQu1OLRF0M6h5A6xqTu5CMxCjxIUE/LHDigegZvgp/c7ZT9qcKZeJ4VwqryZNUhatZR4eIjQAi/8A5GU0T6/ELAds8PpkfnR6YgTI2oUoF7k+Wx36d0+WcSdpRxy8sutvRCX3gSD4eRCk117rGjvWfi9l5TwskLiMsOCThYjqJDPGsgWVu73NypHUi2+b17HmbiucjERu8Tlua47qxCNk5Q7rBtIIY7jUSKKjUGk/Gx/rX6jDOf8AZ8f6BhgScXxEmkbdTsB6np8sZkWcEyLRAoMdxYvYeY3on6nA8fs2Jk0PGji9R1Kpt/1Gx73rj3gVjZVSaK2QD3TVj4Ght6ZxzWHvJ81N/Y0fpedR8QpNA7+R2P0O+B5wvCpEoSNFRRdKqhQL3Ow2x2GcTSaVLeQJ+gvAVwgu2PvEkH00kjSPQb/fGyxBhTCxnnDR6UUeQF/Hx++MwI3DAKzJVb2oraqW68PevHSyhepq88lhDVd7eRI6/A4jkgSJV9GO7MelDxPrgNXikPR1+oxwOUTe0KsDphlduY8YQhUY6IxIWpyNIogC6NsNh4Li7YgZovySsctcuakVWuH8RY31aNAPeqrFYGhyl9o+IlQw6GUI7lJAVtmBR6Cm6XcWTv0rbHdj8QnER8xBKg1yKAzMD3GK3RJoGrAO9EWAdsdxnDbKSxanSgQpo6gLHdsGifHAzH+25gLeZkWRXe1SJmh0TJEI4xXedtWkBgxLI1Deh0O2OKUrzCVZPwYaOou/+JnaIlyCaYIBWghdavdiq0snY/Dtr1QQnWQz3Gh1sLpm27xFnc+ZzqPsqBShWGIGMERkRqCgPUJt3QfTAaJ2/wCG/wBU/wC7D8Qf0P8AQf64/DAi8G9l6273Q9RYBP1O/wBclYiEd9/+U/Pf/QY/Aj8YSVKDqwIHhXmT9caIwBpAFeVbfTFzmmVjdAMCfK63PptjQw23G/T18dsBK8Oy7K5A8AQDQ8vA/fPDIRtIAQb7w6dCdwemw9fljw433G3X0+ORO0twBY8yL3NbAD5kb+GB6V5yUQojYEEbMSDsVIIoeRG+ZR/Z+ZoyiaGVkliJ1kaA0pcOlJ3u67Ctt0UXRsavk6VRP1E6q2vYk15C6HwyWBgZvieBlEnEPw8cQd04cAPtTrJMzyGlIJpwQfEjeqy37F4TlQqhXSe8W72slmYszFqFszEsdhuxzscQodiTsaX/ACk2fRQTV+YyXgGGcu4UEkgAAkk7AAdST5ZC/wBswXGOahMiq0YBvUre6RXg29edGsCZK+kEnwziCKu827Hr6eg9P3rIHGdsQ0w5i91wjG/deg+g+OvTvpAut9hvllBMrqrowZWAKspBBBFggjqCPHAWNpPiv7H/AM4sx6uaPGwAfKlVl+jEnO+MNaWrcMPj3jpI+/2ziJXtiAFDMDbbn3VHQGvDzwCOTmGrIAC2BsbN2pPhVeFHJSqAAB0GwyFHKI9VkkVqHTvddVVQu/DJoN4HuGGGAZH4MWCxq2Pl0A2r5G/mTmb7UlkRuI1TS8vmcJqYd3lxPJUgUqAVXT7z9QCzWKBHHZUsp/CNzZCh4ji0C9Q8Q/FGF3YjU3cWMgk73ZskEBr8j8eoKEEdaX/MQL+V5mvYTi5XB5rFnMUDyd9mCTNrEkZVh+W4IFqpAArujq2mn3ZB6lvkBX7kYB+FA90svwNj6GwPkMXPHIRVqwNX1U1e/mDY28Ml4YCPxFe8jj5av5bzqPiFbowJ8r3+nXG5nOL7ZAllUx6tHKUahsxkdlFX4WBZ9NryyaNHiBvKfRR/9ib/AGGZ49sUARCVGrQ2litNzOXSgHvm9/Db12yf2H2hzJJVANLp7x8dq29AQd8t5sHXEdhAsXSR43MjSBgENa4hEy0wIqgG+IHhsY0fspGCQXdojGsIiNUsSoFCIwAdQSAxo2T1JAAGgwzIgdj9lJwysqFyGd5Drd3NubItiTX/AL1yRxX8I82X7d7+mPyNxSBmRSARZJB8gpH7kYEnDEfg0/SPkKw/CL5V8CR/XAfmY9oVmWWRo3mIPCzUq9EKvD7gUWZCNZF2fLNB+FX+9/nf/XD8OfCRgPD3SfqQbwMdIX0uYnn5a8bwfL0l21wmXhg4LNbmMMZfGq/u7Y/2d4mb8U/MEjE/itQuT8sLOohBDHlnVEbXSFICn37LDUcICC4Y21g30saQAfsfmDknARzz/wAN/wD6/wDdlL2jwOrieDlWNxomfVbDSFbh+IWwoegS5UWBe+aHFzxagKNEGweu/qPEYGI4f2fduFmieFgx4NYpO8F5/ELzSTat3wWNkts3Mo+IFjxvCauLjJ4dlCGFjPSku4BVUDXaRqCbod4tXTVd/E0jXugINEaSf+rcVR+eHERvpPeBrcAKRZU2B7x8RgM4g0VY9Bd+l1R+H+uPyJxc66QLHf8AH+74n6fcjIr+0XDgyLzLMfLDhVZjqkYqiih3nLAjSNx44FgnDqAQB1u/H5fD0zzhG7tHeiVvz0ki/jlVL7RwMFVXa30i+XJ3NbmIazp7jFwygNR1KR1Bx3ZfbcM4rh7bSqMAVZBofUEcagLRtLUy3ek4FhxMSspDhSviGAI233vbY75kOA9nZxHCh0Vo7ODtqa1PBuJGAGnvBqodK1EnyzUSISyh6Km9gDViiAbO+1+XTGLwa1Rtv8RJH06fbAz3GcHJFzhw/JUyTq694Bo05CRuyLoYc0srAbEU9m/dNx2aVihjQRsiIir1JCgADctTN/ir1OT0QKKAAHkBWDnY1vtgJ43dPmhv4MDeROPliUOJJLZU1MGb3VOoBmGyqtg940O6d9sNACL3mKHZwOg2JO1Wu+1DplZ2t7PlpJXhRF1DhG2pTI/D8RzSrEfqQBbPn5YFjw7xuisZE0Ow0BWUqW8lb9Vg7LXQ+pyXwnGxOWjjkRmjoMqsCV6imANjcEb+IPllNH2KxEbtGokHEvMLomNHclgG8yACQPEnc9c89l+yZoGpydKoUJL69bayQyD/AONdPVdrJ8a1ENJhhhgGReYEcgmg2mvVrIavLw+vrkrInHoTp3IF0SK8aA+/j4bYEvK7taIsrDU66kYKyGmB6kA1YLAVY32NEGjljnE0eoEH6+RG4I9QcDEkT3BtLzOX2dytpKFSn8Xq8A3K97V4afHI/CuHcOBxC8MZIxKjrxOtkWPiKlk1AHU8pjtVugilv0rvOHksb+8Nm+Pp6Eb/ADxuBX+z4k/DQ83Vr5aatV6rr+K99XnfjeQn7FEpd9RBYrVeHKkZkIsdbPjtl3K+lST4An6ZxwqaUUHqAL+Nb5ZcFH//ADR1KwmYadR6IQWZiztuuxN1YqhsK3yV2b2CkLMyErqCigTQC9Ky3wy3q0UXbHFzRAGM6hz4I2LkUEkeJGIAW2bvmhYHielGJF2xxDMQDAFb8UELqw0fhphEWchqYEanoBaoLe+oXicOsikOLHMLV6xyWh+RUH5YifsDh316oweYCG7zDZmDNQB7upgC1VqIF3mRQH2vZeSjGAu8iWzMYtULymNJFjYlrc3p3IpWa+gOj4viuX+bIAqIramLKAAdJsliKArO07LiChdJYKwYamZyGB1A6mJOx365Jmj1KRtv5+fh98CtX2hgJjGphzRGyHQ1aZTUZYgUmtu6uqrNgbjBfaHhyCQ7Gqqo5LfUSoMY03ICQd0sbX0ymb2clRIxqQgxcBFL1BB4WUtabb69RG5Gmgd9xnq9kcUZBNIsLTJKHQiVtJULLGI6MfcUJIxsaiW3O1UGo4biFkRXQ6lYAqR4g7jG5W9kQvDCkZUsVG5GkAsSWagW2Fk1kPtD2gaJ5FMD91EZCXQB2dwiqKJKrqIBY+ZoEC8C3m2dW8D3T8/d++3/ADY/M5P265QK0DaueIJCrqVjJK6WBNMx7ykAL18RV5z7P9sLxLstFaDFfzZdRCvoJogAi/0s1XRo4FzxPacccsUJvXKWCgAkDSjPbHouymr61t0NVk/tXCIZZadVSMSqSl8xG1aHQKSWBKnY0RsSACDk/iuyw7wtqYcpy9amOq4pI63bb37v0ylHsyUiaNprUxfhkOkjRHokRS1sdT2y2RpHdFAWcC1/2kkcgQrKdbKDKVGjWy2q3YNkAe6CBtZBy1ymk7JlPEpMZY2jQAJG0TEp3SHZWEgAdrrUVNLYFW12+sdLFnf5YCeCQAE0LLPe3k7VlT2v2QzO8ysoP+6FQQauCWSQ6vRg9enXfplrwzgBrIoO29+udcd/Zv8A4W/bAz8fsy4J/MWpGjaXumwU4mXivy/QtIV36AA7nbJHsz2C3CltTKbSNDpDd9kLlpX1E0zahYHSup2q/wA8ZgASeg3OBF4x6aP439wn/V9s947tGKHRzXVNbpGl9Wd2CqoHUmz8uvTARGSi4oeC+O/6v9B9crfaHstXRK0rUkDVRJblzxSlR6kIR88CSvtBw5Z15otA5bZgKQ6ZCGI0sEbusQTpJo0cjt7TQkR6CSJFjZW0sVCStpjZq9wMdhq03RAyF2R7NukqvIV0oOI0KpN/nzJN3tqBTSBsTqJvbpkM9mS6eGiPKdIo0VkLMjNJGbDVoNrQtRt3jv0GBokcGNhdyPYYeOrcVXkK+15ZZA4aHvgmj3QQQTuel10sjJ+AYYYYBhhhgGI433dXgpDEeg6/6/LH4riltHHmrD7YDcM5RrAPmM6wI/EDSdY8Nm9V8/l1+F5IBwyPB3To8OqfDxX5fsR5YHvGe7X6iq/IkA/a8fkKaUOyrvsxvqOgcEgj1GO/DkdHcelhv5gT98BxYZ5rG2436b9fh55ke1OxpOdxDqnMV14Ev1PMEXESvKgBY7CMjuVR1VW5yDLwTUitwrquqSTmBQxjj/EvLFEm/wCUehYgd1aA3rQG34E9xfMgE/8ANvj8ynstw88Ms54hB+YITrQyOGdQwIAMY0qo0gDyA6mydJ+LTxYD47fvgPwxaTK3RgfgQcZgI4voo82T7MD/AEx+I4j3o/8AEf5Wx+AZB47sqOUsXB7yaDRIoatQIrowbcH0ydhgQI+yIwmk6m/MEpYnvNIGDgk/EDYbUAOmI4PseOGbWt7rIFBNhA7K7hPIMwBo37q1QFZbYmT30+Df0wHZ4ygijuD1Ge4YFT2nwhkikha3Vo3oAspNe6rEHcHpXiAbuzlEeypda/lHm/7uY5qWokSEq6lrsd7WKHXnf4q100V7jZh0P9D5j0xR40aRXvECl/vHavrgYRexXZVKwPHEG4cOoSNmEkcE8cj8s2kls0cdkN7uoe6GGv7HjccPDEw0MsMayC9RUhANNkm29bPzsHJsfCUAC7kAAVYX+UA/fHxxhRQAA9MBHIC0A5S9qsbmv7wO9eXlkeeVaNygxglZCSlKR4MQBpvob8/DI/bXZxkn4SVVsxysWa/cRuHnW6JrdmUbC9/LMtwnZ0sfJ1Q1yU4VJkJjPNaJOIVnFuAwDSI4LEMaJqwLDfc5dQXUNRFgWLI8wPL1xajVIT+jYehO7fbT98wfZPZMiTQltVK0RAVoiioIHQ2ynmiRdRjAXuUFNbsRu45QBSI1ei6f5qwJOI4wd34FT/lIP9MNUh/hUfFiT9AP64clj1c/BQB+9n74GTfi3WadeaFQycKoZQqiOOR5FpSbHeAQavNtgNgGJ2nP/uJEmpZJuJjI0rcyxxcW0bFulMI0bugWTd1tmjfhlQ9LV+64Peu/dJu73NfP0yVoG2w26bdNq28tsDM+xHacswbmsWYxcPL76Oo5oex3UXQ1runeAGmmNnNRnEcYW9IAskmgBZPUn1zvAMMMMAwwwwI4jZANJLAbaTXT0Pn8crPaHiX5IaKRo9M0Afu7kGWMFbOwBB3I8PEZd5GlTSQw8SAw8DZAB9DdffAyvFdraZZdfEmOm4kSi1PJhSO45QpBo3oIJBvm+OwFfxHaz8tnXiOiTycKnMR2Mq8oRxSMCdbkk9y+k9b0CPoRUeWKmIUCgCbAA9T/AON/gDgecF7l+ZY/C2Jr5dMfiuHjKg2bsk7CgL3NfPf543AMRxvuEedL/mIX+uPxHE76B5sPsC39MB+GGQZO2IA0qGRdUKq0qjcoH1aLA8TRpevTbcYEt4VbqoPxAORuK4ZFRiqhSFNVtvW3TI49oOH7vfPe29x+73yn5nd/K74K9+twfLOj2nFLqRGsgqDswBGvQSpIAYBgRa2LGAx+FJruDbylkH7DIHanFx8OFMvN7zKihZZWNswUeOy2RZNDceJAN7lb7Q8DzoGTVppopLq/7KRJa6+Omr8LwIY7Sh1suqdQokp7YqxhYLKF3JLKxAqhZuro4uLteNhCUbiG5yI4AAJVH2UsrCxvewBOzbbGpHAdhcubXrBRW4h0TTRDcQ/MkLNqOrvaqoCg291kGT2QBWIa1tIY4WYx22mNg6tGdX5T3e+/UH+HAvvwrf8AGk+kf/Zi2RldTqaTZtjoFdPJRk7ET+9H/iP8jYGW42WVG4jW03L53DayW06ImrUFKVpQbAkdBqJPU4dnST3wjM0unXxICltjEOeYWcnvM3LEe7H16nNhhgZD2S7RUu7CSQxuIwizSFnGnXqmfX/ZmSx+WNgEU0CxUaHh0ei6sih6aihNWB46hf088dxrd2vFqAA6m+tfK84mAdSjQlkOxUhKI8iC249MBA4qE8sNxClpRcdSheYKu4wG7wryvOTxvCgOxnjpDpcmawjXWlralN7UczfB9iz6Ik5Y/suz42bWtRtwUzSSepBulq9xvQ3zhOwuKCw/l/2CQRsUkUSS8sSW8ZOy7lffIJDSihsSGyThomAIVGBAINBgQehB8RnhCg6Y0XUPIABfif6df3yD2Hw0q8LFGSikRqu1mqWhvtuPPxPlkp0ZAO9S33iq1Q333J8ep+J9cCTDFVkm2NWfh0AHgMh+0AY8NNy5GjYRuQ6VqFKT3bBAPrWShwiH+EN6t3v3vAcKB0LKPIGh8h4YGYj4xzxKgyOJOZCEj1GngaANIxTofzNffO4KKL8DF4/juVE6zcTIXPESpEWlEAJ0KQXdQNESWTQ67CnYgHXuTHvZZdhR6gnYV57+H/5nSKS2phQA2BPjvZ226bfXARwpLogLawAhaSq1sKIKjyJ3sbdAMnYYYBhhhgGGGGAYYYYBnEsYYUfT7Gx987wwEclvCRvmFI+wB++I4jXY1MAoIOoKRXoe8a2vc7b5OwwDDI/IK+5t/dPu/L9Py29MpuJ9oXV5kMOlkPDLGGcd8zytEGOm6QEX4mvAHbA0OIk/tEHox+lD+uUa+0Ev5dxINUvJI5hLM4meNzGundVReaSa7t9KJxnYHbB4hwWQKHgjmipi1xyM1BrApgApNWO96WQv8o+0+xGkeV1KjUnDaRuPzIJpJu9Q91iVFjfrl5hgZduyOKLrqELRtIZZY+Y69/UNAvlHWiqqmu7qbrtsXcD2RJG6ayumMGOPSSSytKspL2BpICKKBP8AEfTNFiOI96P/ABH+R8B+cuoIIPQij88Tx/GxwRtLK6pGgtmY0AMT/taHmLFr77VQ0tVlSwXVWkOVBbSTdC6rAcpdeoD+ooH5gmj9R8M9/Ej+JWX4i/utjIZ7f4fRrEgddbR2gaS3S9YAQEnTRsjYUbyxjcMAQQQQCCOhB6HAX+KXz+x/0xU/EKStHcMu3Q7nT4/HJTMALOwHU5Uy9v8ACmNHMitHJrKsFLqVQ07mgajU1bnuixvuMC3wyjh7bjQOmqMmFYzINbErzCRGCFQ95iCAosnbbcXN4LjzMutApFkbs6kFTRDK0YKkHaiLwHw2za+gGpQPHqLJ+nT/ANEjEcEe7XiCwI8jZyN7QcZJDw00sSq7ojsA7FV7oJ3IBNbdB19OuBJ4P3T/AIpP52x+ZuLteQSEAJylmSJxR1lpu8GU3QUalFEG+9uKwftmfkPI3IhZJZEa+ZKKU0iqq6WkkY6VoVuaAbawveG2LL5Gx8G3/ex8sR212kOGhaUo76fBBZ6Ekk9FUAEkn7kgH3hZGPLZ10M8Y1pd6WoNpvxq2F4ztHgxNE8TEhXUqSKsAitr8cCpHbQSYxiN+WZGiBFG5EiMzBFHerSG+JQgDpq5f2n/ACOeIJNC/iC9lAUEEhjI67uxB0qPIgkeM1OxFE3N1uQHaRY+7pWRo+UXHd1e5q2urdj5VA4j2duRAs0qqrzTaajYcyWQyaqZCLUk6fLc7ncBds2tgB0UgsfWth8bo/IZIzmNAoAHQZ1gGGGGAYYYYBhhhgGGGGAYYYYBhhhgGQOM7IilLlwbflWQxBBiYvGVr3WViTYyfhgUsPs1EjrIjSqwBFiRjeqQyvYNglnJLee19BXfA9hLCTy2O6om5YlUQkqib91RqbYDx9ABb4YCfw/kzj/mv+a8jx8OqkK1/wB1gSL9DR9798nZzIgYURYOAr8KPN/87f1Oerw9EEsxq6Brx+V55AxsqTemqPmDdX67Y/Ai9qcLzYZIxVsjqCegJUgH65Tx9hSCa7TltLFM5s6w8cCw6FGmtJ0q2on9QrexosMDL9oezbsdS6GqSYhC7xrokRFG6CwylQQKr1BAI0fCRFURWYuyqoLHqxAALH1J3xuGB4ygijuD1GZXivZyYx6UaO2TjYm1FqVOKlEgdaU6mUCtBoG/eFb6vDAzr9nTI/ENAYuY0PDxx67AtJJ2LtSn+GTbY2yG9ssew+GaGELIqqwLs1SNJZZixdnZEJYk2e6ALobAZKG8vwX66j/SvvjJUDKVPQgg/PbAXwo2LHbUbryFAC/WhnfEwLIjI4tXUqw81YURt6YqaMKpZnehv1A/YDFQcQRa6Wsnu6j1FX1JN+PS8BPDdlxFxKV76s9HU1bM4Ulb0lgCQGIsXti+P7K4WXTroaZGkUrM6ESMpVmBRwbKkj4E5LMb06lRTX0bcWN/4f8A287hEgUDSlgbm+p+S7YC+YgMSqwOk172o1oYCySSfDc5OyM8wqpF0g+e6n5/61ieUp3WIFfPYE/AV+9YE13ABJ6AEn4DEQNqdzv0Ubgg7ajdH4/bIk0/CKhd3hVAQrMzKoDEA6WJOzUQaPnkniJ1V1OpQSpsWLKAjv15KWFnoNeBLwxHB8bHMuuKRJFsjUjBhY6iwax+AYYYYBhhhgGGGGAYYYYBhhhgGGGGAYYYYBhhhgGGGGAiUFW1AE2KIFXtuDufiPmPLOeaXICEgdWNDb+7uOt/SvUZJwwI7RuNwxb0Omj8wBRxsUgYWPp4g+R9c7yOx0MSfdarPkaA39Dt8P2CRhlT7UcGZeHYDWSCrAIWFkMNjp6jxroa3ymbg2PGltDq/OkaSaiAeFPClFVZKrabQeXdgozVRshr8jSSPrpaoAWD63411FDb1OYLtHsublRDlyMijj9CGN5WMzThuHL76kJXVUtgrZOtS159DhjAGwrxPx8d/HASsL2TqWzX8J6DoPe+P1z0wsSNTbDwW1+4bJGGBQ9qwuZeFP5raJjst6Spil7z1sSNh3jV79SMz3C8BIyyLomQmJ1nKiRC8vMsFW8dg/eQ+6UFju1v8MDEvDMOIhYozUvBhBol2FkTnmKwWIqDqYMO+AFN2ANthhgGGGGBkZOxngcyRRKyDiWdYgVW1l4dISwuhq5mq7O4ZjudivifZSTkpGmjmDs+bhXl/U5WBY7sEle656GrO2+avjY9SNV3RIrzG4++MjkDdCDsD8j0wKj2bhkTnCQMupwyK7K7hOWinUy2D31atzQKjYUousRxQoax1Wz8R4j5/uBjwcAwwwwDDDDAMMMMAwwwwDDDDAMMMMAwwwwDDDDAMMMMAwwwwDPCLz3DARwJ7ig9VAVviBRw4rfQPBmo/ABm/cDPXh3tTpPjtYPxHn6jEHUW0kg0Va+lDxob/vgTcMMMAwwwwDDDDAMMMMAwwwwDI0kYRgyjz1UOt73Q6mwPqck4YEeaUNG9G+61+m3iPDHp0GIk4aybJo1a7Ua+9ZIwDDDDAMMMMAwwww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4" name="AutoShape 4" descr="data:image/jpeg;base64,/9j/4AAQSkZJRgABAQAAAQABAAD/2wCEAAkGBxQSEhUUExQVFRUXGBUZFxcYFxcZGxkYGBgYGBgbGhwcHCggGholGyAcITEhJikrLi4uGB8zODMtNygtLisBCgoKDg0MGw4QFDAgICYsKywsKzQ4NzcsKyssODc3KysrKywrLCs3LCs3MDQrNys4Kys3LCwsLCs3KysrKzcsK//AABEIAK4BIQMBIgACEQEDEQH/xAAbAAACAwEBAQAAAAAAAAAAAAAAAwQFBgIBB//EAEAQAAICAQIDBQYEAwUIAwEAAAECAxEAEiEEEzEFIkFRYQYycYGRoRQjUrFCssEzYnKS0RUkU4LC0uHwQ6LxFv/EABYBAQEBAAAAAAAAAAAAAAAAAAABAv/EABcRAQEBAQAAAAAAAAAAAAAAAAABEQL/2gAMAwEAAhEDEQA/APuOGGGAnjD3DuRutkbbWL+15SdsdpSwShSFeEwzsevMZkCmtqAWr8yb8K711xv9m3qpH12w4jg0dlZhZQmj8eo+BofQYGUk7T4qKCcho3eKGKbUQwTS6OSNOpiWDIa7wFOt9LMyHt6U8UUZSsXNaEUlhnWHm7Nr1Bq1H3NNCr1ZcQdkQJG0SxII3FMgAphpC0R5aQFrwAA6Ywdnxczm8teZ+qt+mm/jpAF9aFdMBg4pPOj5Nan6GscDiOM3WvMqPkSL+14r8OvMICgUoO225J8R47YEzDEfh66O4+er+a8NDjo4PxX/AEIwEdrdpiAISrtrkjjGkXRkdU1MeiqCfH4CzkNfaAFmVYpG/tRGRp/MaGQRSAC+7TnqeoBPQZK7Q4VpUCMBQeJ7VqNxyLIBRWqJUDr45VTdhe/Uk8ernaCojJj58gklKkWSSQaJ3UMa8KBqe1Kmxyn7hqaihEY5phDXffGpWO24CNYBGk6DMzH2FGAo5rqNKI4ESxq8cbl0StHdAJYWKJDt40RoBxaH+Nf8wwHYZyHHmM6wDDDDAMMMXDMG6fsR+/h64DMMMMAwwwwDDDDAMMMMAwwwwDDDDAMMMXxEmlWbyBP0GAzDEclv+I1+gSv5f653w8mpQT18fiNj98BmGGGAYYYYEfihelPM2fQLv+9D55zFNpsNrNE0dDHbw3C1mZXj+ILFXmVG18SOYqLpAiUOEAfVsb3J3IjNVe3XaHb3EInNpQDwbTLGF3WQGKyxZhYGs7d0UDZ32DVrICLBFH1zrUPMZTez51iVZBqkilKMXSO7KJIO8gCv3XG4A60RYJNoeFT9C/5RgeTbug8tTfQaf+rPJDpfV4MAp9CCdPyN19M45YSRdN7hhVk0NjYvoLAG36hlX29wrmZJE1k8qdBudAZgoSx7tlvE70PjgX+GfPWhVI6/CzPGfw4WN4Z2UcRy5efLNGqkyKFK2aIZwCDfeEzsXgWSeGhOzK63NIjgvwo4PQoZmFA8+iYz3g+pq8SG2wwwwDPCM9ziVqUnyBOBH4OBTGhKqbUHoPEXjDwcf6E/yj/TO+GWkUeSgfbGYCfwkf6E/wAozluCSjSqPlkjDAz3brsnDJJFoUl+H1Fl1WryIrACwASD1N15ZGh46b8RSMKeSeARFV0xiFCyOaAfc9d6qVaA8dDw8YaMKwBAJFEAjuNQ+hAPyzpeEjDmQIgkYAM4UaiB0BarI9MDFcT7QcUscTM/uwTzyvHGg1CGRVICuTa0T3FpjajWD721/EjxVx5907fT9xtnMvZ8TBQ0UbBDqS0U6Wu7Wxsb8Ri24sM1BiqjYsBdnyuiB8+u1YEmOZWuiDXX0xmRUeu6gJNm2N1fQknx8qHlW3hxCCjEvfeoBr28avyv6dB13ITcMjtxa71bV1Kixflfn/6ciR9v8OQlyoOZejvbNTBCVPRl1FRY2tlHiMCzwyHP2pChcPKimPRrBYWvMNRg+rHYDqcfw3ELIodGDKehBsbbH5g7fLAbhhhgGGGcSShd2IHxNYHeQu1OLRF0M6h5A6xqTu5CMxCjxIUE/LHDigegZvgp/c7ZT9qcKZeJ4VwqryZNUhatZR4eIjQAi/8A5GU0T6/ELAds8PpkfnR6YgTI2oUoF7k+Wx36d0+WcSdpRxy8sutvRCX3gSD4eRCk117rGjvWfi9l5TwskLiMsOCThYjqJDPGsgWVu73NypHUi2+b17HmbiucjERu8Tlua47qxCNk5Q7rBtIIY7jUSKKjUGk/Gx/rX6jDOf8AZ8f6BhgScXxEmkbdTsB6np8sZkWcEyLRAoMdxYvYeY3on6nA8fs2Jk0PGji9R1Kpt/1Gx73rj3gVjZVSaK2QD3TVj4Ght6ZxzWHvJ81N/Y0fpedR8QpNA7+R2P0O+B5wvCpEoSNFRRdKqhQL3Ow2x2GcTSaVLeQJ+gvAVwgu2PvEkH00kjSPQb/fGyxBhTCxnnDR6UUeQF/Hx++MwI3DAKzJVb2oraqW68PevHSyhepq88lhDVd7eRI6/A4jkgSJV9GO7MelDxPrgNXikPR1+oxwOUTe0KsDphlduY8YQhUY6IxIWpyNIogC6NsNh4Li7YgZovySsctcuakVWuH8RY31aNAPeqrFYGhyl9o+IlQw6GUI7lJAVtmBR6Cm6XcWTv0rbHdj8QnER8xBKg1yKAzMD3GK3RJoGrAO9EWAdsdxnDbKSxanSgQpo6gLHdsGifHAzH+25gLeZkWRXe1SJmh0TJEI4xXedtWkBgxLI1Deh0O2OKUrzCVZPwYaOou/+JnaIlyCaYIBWghdavdiq0snY/Dtr1QQnWQz3Gh1sLpm27xFnc+ZzqPsqBShWGIGMERkRqCgPUJt3QfTAaJ2/wCG/wBU/wC7D8Qf0P8AQf64/DAi8G9l6273Q9RYBP1O/wBclYiEd9/+U/Pf/QY/Aj8YSVKDqwIHhXmT9caIwBpAFeVbfTFzmmVjdAMCfK63PptjQw23G/T18dsBK8Oy7K5A8AQDQ8vA/fPDIRtIAQb7w6dCdwemw9fljw433G3X0+ORO0twBY8yL3NbAD5kb+GB6V5yUQojYEEbMSDsVIIoeRG+ZR/Z+ZoyiaGVkliJ1kaA0pcOlJ3u67Ctt0UXRsavk6VRP1E6q2vYk15C6HwyWBgZvieBlEnEPw8cQd04cAPtTrJMzyGlIJpwQfEjeqy37F4TlQqhXSe8W72slmYszFqFszEsdhuxzscQodiTsaX/ACk2fRQTV+YyXgGGcu4UEkgAAkk7AAdST5ZC/wBswXGOahMiq0YBvUre6RXg29edGsCZK+kEnwziCKu827Hr6eg9P3rIHGdsQ0w5i91wjG/deg+g+OvTvpAut9hvllBMrqrowZWAKspBBBFggjqCPHAWNpPiv7H/AM4sx6uaPGwAfKlVl+jEnO+MNaWrcMPj3jpI+/2ziJXtiAFDMDbbn3VHQGvDzwCOTmGrIAC2BsbN2pPhVeFHJSqAAB0GwyFHKI9VkkVqHTvddVVQu/DJoN4HuGGGAZH4MWCxq2Pl0A2r5G/mTmb7UlkRuI1TS8vmcJqYd3lxPJUgUqAVXT7z9QCzWKBHHZUsp/CNzZCh4ji0C9Q8Q/FGF3YjU3cWMgk73ZskEBr8j8eoKEEdaX/MQL+V5mvYTi5XB5rFnMUDyd9mCTNrEkZVh+W4IFqpAArujq2mn3ZB6lvkBX7kYB+FA90svwNj6GwPkMXPHIRVqwNX1U1e/mDY28Ml4YCPxFe8jj5av5bzqPiFbowJ8r3+nXG5nOL7ZAllUx6tHKUahsxkdlFX4WBZ9NryyaNHiBvKfRR/9ib/AGGZ49sUARCVGrQ2litNzOXSgHvm9/Db12yf2H2hzJJVANLp7x8dq29AQd8t5sHXEdhAsXSR43MjSBgENa4hEy0wIqgG+IHhsY0fspGCQXdojGsIiNUsSoFCIwAdQSAxo2T1JAAGgwzIgdj9lJwysqFyGd5Drd3NubItiTX/AL1yRxX8I82X7d7+mPyNxSBmRSARZJB8gpH7kYEnDEfg0/SPkKw/CL5V8CR/XAfmY9oVmWWRo3mIPCzUq9EKvD7gUWZCNZF2fLNB+FX+9/nf/XD8OfCRgPD3SfqQbwMdIX0uYnn5a8bwfL0l21wmXhg4LNbmMMZfGq/u7Y/2d4mb8U/MEjE/itQuT8sLOohBDHlnVEbXSFICn37LDUcICC4Y21g30saQAfsfmDknARzz/wAN/wD6/wDdlL2jwOrieDlWNxomfVbDSFbh+IWwoegS5UWBe+aHFzxagKNEGweu/qPEYGI4f2fduFmieFgx4NYpO8F5/ELzSTat3wWNkts3Mo+IFjxvCauLjJ4dlCGFjPSku4BVUDXaRqCbod4tXTVd/E0jXugINEaSf+rcVR+eHERvpPeBrcAKRZU2B7x8RgM4g0VY9Bd+l1R+H+uPyJxc66QLHf8AH+74n6fcjIr+0XDgyLzLMfLDhVZjqkYqiih3nLAjSNx44FgnDqAQB1u/H5fD0zzhG7tHeiVvz0ki/jlVL7RwMFVXa30i+XJ3NbmIazp7jFwygNR1KR1Bx3ZfbcM4rh7bSqMAVZBofUEcagLRtLUy3ek4FhxMSspDhSviGAI233vbY75kOA9nZxHCh0Vo7ODtqa1PBuJGAGnvBqodK1EnyzUSISyh6Km9gDViiAbO+1+XTGLwa1Rtv8RJH06fbAz3GcHJFzhw/JUyTq694Bo05CRuyLoYc0srAbEU9m/dNx2aVihjQRsiIir1JCgADctTN/ir1OT0QKKAAHkBWDnY1vtgJ43dPmhv4MDeROPliUOJJLZU1MGb3VOoBmGyqtg940O6d9sNACL3mKHZwOg2JO1Wu+1DplZ2t7PlpJXhRF1DhG2pTI/D8RzSrEfqQBbPn5YFjw7xuisZE0Ow0BWUqW8lb9Vg7LXQ+pyXwnGxOWjjkRmjoMqsCV6imANjcEb+IPllNH2KxEbtGokHEvMLomNHclgG8yACQPEnc9c89l+yZoGpydKoUJL69bayQyD/AONdPVdrJ8a1ENJhhhgGReYEcgmg2mvVrIavLw+vrkrInHoTp3IF0SK8aA+/j4bYEvK7taIsrDU66kYKyGmB6kA1YLAVY32NEGjljnE0eoEH6+RG4I9QcDEkT3BtLzOX2dytpKFSn8Xq8A3K97V4afHI/CuHcOBxC8MZIxKjrxOtkWPiKlk1AHU8pjtVugilv0rvOHksb+8Nm+Pp6Eb/ADxuBX+z4k/DQ83Vr5aatV6rr+K99XnfjeQn7FEpd9RBYrVeHKkZkIsdbPjtl3K+lST4An6ZxwqaUUHqAL+Nb5ZcFH//ADR1KwmYadR6IQWZiztuuxN1YqhsK3yV2b2CkLMyErqCigTQC9Ky3wy3q0UXbHFzRAGM6hz4I2LkUEkeJGIAW2bvmhYHielGJF2xxDMQDAFb8UELqw0fhphEWchqYEanoBaoLe+oXicOsikOLHMLV6xyWh+RUH5YifsDh316oweYCG7zDZmDNQB7upgC1VqIF3mRQH2vZeSjGAu8iWzMYtULymNJFjYlrc3p3IpWa+gOj4viuX+bIAqIramLKAAdJsliKArO07LiChdJYKwYamZyGB1A6mJOx365Jmj1KRtv5+fh98CtX2hgJjGphzRGyHQ1aZTUZYgUmtu6uqrNgbjBfaHhyCQ7Gqqo5LfUSoMY03ICQd0sbX0ymb2clRIxqQgxcBFL1BB4WUtabb69RG5Gmgd9xnq9kcUZBNIsLTJKHQiVtJULLGI6MfcUJIxsaiW3O1UGo4biFkRXQ6lYAqR4g7jG5W9kQvDCkZUsVG5GkAsSWagW2Fk1kPtD2gaJ5FMD91EZCXQB2dwiqKJKrqIBY+ZoEC8C3m2dW8D3T8/d++3/ADY/M5P265QK0DaueIJCrqVjJK6WBNMx7ykAL18RV5z7P9sLxLstFaDFfzZdRCvoJogAi/0s1XRo4FzxPacccsUJvXKWCgAkDSjPbHouymr61t0NVk/tXCIZZadVSMSqSl8xG1aHQKSWBKnY0RsSACDk/iuyw7wtqYcpy9amOq4pI63bb37v0ylHsyUiaNprUxfhkOkjRHokRS1sdT2y2RpHdFAWcC1/2kkcgQrKdbKDKVGjWy2q3YNkAe6CBtZBy1ymk7JlPEpMZY2jQAJG0TEp3SHZWEgAdrrUVNLYFW12+sdLFnf5YCeCQAE0LLPe3k7VlT2v2QzO8ysoP+6FQQauCWSQ6vRg9enXfplrwzgBrIoO29+udcd/Zv8A4W/bAz8fsy4J/MWpGjaXumwU4mXivy/QtIV36AA7nbJHsz2C3CltTKbSNDpDd9kLlpX1E0zahYHSup2q/wA8ZgASeg3OBF4x6aP439wn/V9s947tGKHRzXVNbpGl9Wd2CqoHUmz8uvTARGSi4oeC+O/6v9B9crfaHstXRK0rUkDVRJblzxSlR6kIR88CSvtBw5Z15otA5bZgKQ6ZCGI0sEbusQTpJo0cjt7TQkR6CSJFjZW0sVCStpjZq9wMdhq03RAyF2R7NukqvIV0oOI0KpN/nzJN3tqBTSBsTqJvbpkM9mS6eGiPKdIo0VkLMjNJGbDVoNrQtRt3jv0GBokcGNhdyPYYeOrcVXkK+15ZZA4aHvgmj3QQQTuel10sjJ+AYYYYBhhhgGI433dXgpDEeg6/6/LH4riltHHmrD7YDcM5RrAPmM6wI/EDSdY8Nm9V8/l1+F5IBwyPB3To8OqfDxX5fsR5YHvGe7X6iq/IkA/a8fkKaUOyrvsxvqOgcEgj1GO/DkdHcelhv5gT98BxYZ5rG2436b9fh55ke1OxpOdxDqnMV14Ev1PMEXESvKgBY7CMjuVR1VW5yDLwTUitwrquqSTmBQxjj/EvLFEm/wCUehYgd1aA3rQG34E9xfMgE/8ANvj8ynstw88Ms54hB+YITrQyOGdQwIAMY0qo0gDyA6mydJ+LTxYD47fvgPwxaTK3RgfgQcZgI4voo82T7MD/AEx+I4j3o/8AEf5Wx+AZB47sqOUsXB7yaDRIoatQIrowbcH0ydhgQI+yIwmk6m/MEpYnvNIGDgk/EDYbUAOmI4PseOGbWt7rIFBNhA7K7hPIMwBo37q1QFZbYmT30+Df0wHZ4ygijuD1Ge4YFT2nwhkikha3Vo3oAspNe6rEHcHpXiAbuzlEeypda/lHm/7uY5qWokSEq6lrsd7WKHXnf4q100V7jZh0P9D5j0xR40aRXvECl/vHavrgYRexXZVKwPHEG4cOoSNmEkcE8cj8s2kls0cdkN7uoe6GGv7HjccPDEw0MsMayC9RUhANNkm29bPzsHJsfCUAC7kAAVYX+UA/fHxxhRQAA9MBHIC0A5S9qsbmv7wO9eXlkeeVaNygxglZCSlKR4MQBpvob8/DI/bXZxkn4SVVsxysWa/cRuHnW6JrdmUbC9/LMtwnZ0sfJ1Q1yU4VJkJjPNaJOIVnFuAwDSI4LEMaJqwLDfc5dQXUNRFgWLI8wPL1xajVIT+jYehO7fbT98wfZPZMiTQltVK0RAVoiioIHQ2ynmiRdRjAXuUFNbsRu45QBSI1ei6f5qwJOI4wd34FT/lIP9MNUh/hUfFiT9AP64clj1c/BQB+9n74GTfi3WadeaFQycKoZQqiOOR5FpSbHeAQavNtgNgGJ2nP/uJEmpZJuJjI0rcyxxcW0bFulMI0bugWTd1tmjfhlQ9LV+64Peu/dJu73NfP0yVoG2w26bdNq28tsDM+xHacswbmsWYxcPL76Oo5oex3UXQ1runeAGmmNnNRnEcYW9IAskmgBZPUn1zvAMMMMAwwwwI4jZANJLAbaTXT0Pn8crPaHiX5IaKRo9M0Afu7kGWMFbOwBB3I8PEZd5GlTSQw8SAw8DZAB9DdffAyvFdraZZdfEmOm4kSi1PJhSO45QpBo3oIJBvm+OwFfxHaz8tnXiOiTycKnMR2Mq8oRxSMCdbkk9y+k9b0CPoRUeWKmIUCgCbAA9T/AON/gDgecF7l+ZY/C2Jr5dMfiuHjKg2bsk7CgL3NfPf543AMRxvuEedL/mIX+uPxHE76B5sPsC39MB+GGQZO2IA0qGRdUKq0qjcoH1aLA8TRpevTbcYEt4VbqoPxAORuK4ZFRiqhSFNVtvW3TI49oOH7vfPe29x+73yn5nd/K74K9+twfLOj2nFLqRGsgqDswBGvQSpIAYBgRa2LGAx+FJruDbylkH7DIHanFx8OFMvN7zKihZZWNswUeOy2RZNDceJAN7lb7Q8DzoGTVppopLq/7KRJa6+Omr8LwIY7Sh1suqdQokp7YqxhYLKF3JLKxAqhZuro4uLteNhCUbiG5yI4AAJVH2UsrCxvewBOzbbGpHAdhcubXrBRW4h0TTRDcQ/MkLNqOrvaqoCg291kGT2QBWIa1tIY4WYx22mNg6tGdX5T3e+/UH+HAvvwrf8AGk+kf/Zi2RldTqaTZtjoFdPJRk7ET+9H/iP8jYGW42WVG4jW03L53DayW06ImrUFKVpQbAkdBqJPU4dnST3wjM0unXxICltjEOeYWcnvM3LEe7H16nNhhgZD2S7RUu7CSQxuIwizSFnGnXqmfX/ZmSx+WNgEU0CxUaHh0ei6sih6aihNWB46hf088dxrd2vFqAA6m+tfK84mAdSjQlkOxUhKI8iC249MBA4qE8sNxClpRcdSheYKu4wG7wryvOTxvCgOxnjpDpcmawjXWlralN7UczfB9iz6Ik5Y/suz42bWtRtwUzSSepBulq9xvQ3zhOwuKCw/l/2CQRsUkUSS8sSW8ZOy7lffIJDSihsSGyThomAIVGBAINBgQehB8RnhCg6Y0XUPIABfif6df3yD2Hw0q8LFGSikRqu1mqWhvtuPPxPlkp0ZAO9S33iq1Q333J8ep+J9cCTDFVkm2NWfh0AHgMh+0AY8NNy5GjYRuQ6VqFKT3bBAPrWShwiH+EN6t3v3vAcKB0LKPIGh8h4YGYj4xzxKgyOJOZCEj1GngaANIxTofzNffO4KKL8DF4/juVE6zcTIXPESpEWlEAJ0KQXdQNESWTQ67CnYgHXuTHvZZdhR6gnYV57+H/5nSKS2phQA2BPjvZ226bfXARwpLogLawAhaSq1sKIKjyJ3sbdAMnYYYBhhhgGGGGAYYYYBnEsYYUfT7Gx987wwEclvCRvmFI+wB++I4jXY1MAoIOoKRXoe8a2vc7b5OwwDDI/IK+5t/dPu/L9Py29MpuJ9oXV5kMOlkPDLGGcd8zytEGOm6QEX4mvAHbA0OIk/tEHox+lD+uUa+0Ev5dxINUvJI5hLM4meNzGundVReaSa7t9KJxnYHbB4hwWQKHgjmipi1xyM1BrApgApNWO96WQv8o+0+xGkeV1KjUnDaRuPzIJpJu9Q91iVFjfrl5hgZduyOKLrqELRtIZZY+Y69/UNAvlHWiqqmu7qbrtsXcD2RJG6ayumMGOPSSSytKspL2BpICKKBP8AEfTNFiOI96P/ABH+R8B+cuoIIPQij88Tx/GxwRtLK6pGgtmY0AMT/taHmLFr77VQ0tVlSwXVWkOVBbSTdC6rAcpdeoD+ooH5gmj9R8M9/Ej+JWX4i/utjIZ7f4fRrEgddbR2gaS3S9YAQEnTRsjYUbyxjcMAQQQQCCOhB6HAX+KXz+x/0xU/EKStHcMu3Q7nT4/HJTMALOwHU5Uy9v8ACmNHMitHJrKsFLqVQ07mgajU1bnuixvuMC3wyjh7bjQOmqMmFYzINbErzCRGCFQ95iCAosnbbcXN4LjzMutApFkbs6kFTRDK0YKkHaiLwHw2za+gGpQPHqLJ+nT/ANEjEcEe7XiCwI8jZyN7QcZJDw00sSq7ojsA7FV7oJ3IBNbdB19OuBJ4P3T/AIpP52x+ZuLteQSEAJylmSJxR1lpu8GU3QUalFEG+9uKwftmfkPI3IhZJZEa+ZKKU0iqq6WkkY6VoVuaAbawveG2LL5Gx8G3/ex8sR212kOGhaUo76fBBZ6Ekk9FUAEkn7kgH3hZGPLZ10M8Y1pd6WoNpvxq2F4ztHgxNE8TEhXUqSKsAitr8cCpHbQSYxiN+WZGiBFG5EiMzBFHerSG+JQgDpq5f2n/ACOeIJNC/iC9lAUEEhjI67uxB0qPIgkeM1OxFE3N1uQHaRY+7pWRo+UXHd1e5q2urdj5VA4j2duRAs0qqrzTaajYcyWQyaqZCLUk6fLc7ncBds2tgB0UgsfWth8bo/IZIzmNAoAHQZ1gGGGGAYYYYBhhhgGGGGAYYYYBhhhgGQOM7IilLlwbflWQxBBiYvGVr3WViTYyfhgUsPs1EjrIjSqwBFiRjeqQyvYNglnJLee19BXfA9hLCTy2O6om5YlUQkqib91RqbYDx9ABb4YCfw/kzj/mv+a8jx8OqkK1/wB1gSL9DR9798nZzIgYURYOAr8KPN/87f1Oerw9EEsxq6Brx+V55AxsqTemqPmDdX67Y/Ai9qcLzYZIxVsjqCegJUgH65Tx9hSCa7TltLFM5s6w8cCw6FGmtJ0q2on9QrexosMDL9oezbsdS6GqSYhC7xrokRFG6CwylQQKr1BAI0fCRFURWYuyqoLHqxAALH1J3xuGB4ygijuD1GZXivZyYx6UaO2TjYm1FqVOKlEgdaU6mUCtBoG/eFb6vDAzr9nTI/ENAYuY0PDxx67AtJJ2LtSn+GTbY2yG9ssew+GaGELIqqwLs1SNJZZixdnZEJYk2e6ALobAZKG8vwX66j/SvvjJUDKVPQgg/PbAXwo2LHbUbryFAC/WhnfEwLIjI4tXUqw81YURt6YqaMKpZnehv1A/YDFQcQRa6Wsnu6j1FX1JN+PS8BPDdlxFxKV76s9HU1bM4Ulb0lgCQGIsXti+P7K4WXTroaZGkUrM6ESMpVmBRwbKkj4E5LMb06lRTX0bcWN/4f8A287hEgUDSlgbm+p+S7YC+YgMSqwOk172o1oYCySSfDc5OyM8wqpF0g+e6n5/61ieUp3WIFfPYE/AV+9YE13ABJ6AEn4DEQNqdzv0Ubgg7ajdH4/bIk0/CKhd3hVAQrMzKoDEA6WJOzUQaPnkniJ1V1OpQSpsWLKAjv15KWFnoNeBLwxHB8bHMuuKRJFsjUjBhY6iwax+AYYYYBhhhgGGGGAYYYYBhhhgGGGGAYYYYBhhhgGGGGAiUFW1AE2KIFXtuDufiPmPLOeaXICEgdWNDb+7uOt/SvUZJwwI7RuNwxb0Omj8wBRxsUgYWPp4g+R9c7yOx0MSfdarPkaA39Dt8P2CRhlT7UcGZeHYDWSCrAIWFkMNjp6jxroa3ymbg2PGltDq/OkaSaiAeFPClFVZKrabQeXdgozVRshr8jSSPrpaoAWD63411FDb1OYLtHsublRDlyMijj9CGN5WMzThuHL76kJXVUtgrZOtS159DhjAGwrxPx8d/HASsL2TqWzX8J6DoPe+P1z0wsSNTbDwW1+4bJGGBQ9qwuZeFP5raJjst6Spil7z1sSNh3jV79SMz3C8BIyyLomQmJ1nKiRC8vMsFW8dg/eQ+6UFju1v8MDEvDMOIhYozUvBhBol2FkTnmKwWIqDqYMO+AFN2ANthhgGGGGBkZOxngcyRRKyDiWdYgVW1l4dISwuhq5mq7O4ZjudivifZSTkpGmjmDs+bhXl/U5WBY7sEle656GrO2+avjY9SNV3RIrzG4++MjkDdCDsD8j0wKj2bhkTnCQMupwyK7K7hOWinUy2D31atzQKjYUousRxQoax1Wz8R4j5/uBjwcAwwwwDDDDAMMMMAwwwwDDDDAMMMMAwwwwDDDDAMMMMAwwwwDPCLz3DARwJ7ig9VAVviBRw4rfQPBmo/ABm/cDPXh3tTpPjtYPxHn6jEHUW0kg0Va+lDxob/vgTcMMMAwwwwDDDDAMMMMAwwwwDI0kYRgyjz1UOt73Q6mwPqck4YEeaUNG9G+61+m3iPDHp0GIk4aybJo1a7Ua+9ZIwDDDDAMMMMAwwww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cstate="print"/>
          <a:stretch>
            <a:fillRect/>
          </a:stretch>
        </p:blipFill>
        <p:spPr>
          <a:xfrm>
            <a:off x="4953000" y="2209800"/>
            <a:ext cx="3352800" cy="3550254"/>
          </a:xfrm>
          <a:prstGeom prst="rect">
            <a:avLst/>
          </a:prstGeom>
        </p:spPr>
      </p:pic>
      <p:sp>
        <p:nvSpPr>
          <p:cNvPr id="2" name="Rectangle 1"/>
          <p:cNvSpPr/>
          <p:nvPr/>
        </p:nvSpPr>
        <p:spPr>
          <a:xfrm>
            <a:off x="457200" y="4419600"/>
            <a:ext cx="28956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r>
              <a:rPr lang="en-US" dirty="0"/>
              <a:t>LAB: CLOUD IN A BOTTLE	</a:t>
            </a:r>
          </a:p>
        </p:txBody>
      </p:sp>
      <p:sp>
        <p:nvSpPr>
          <p:cNvPr id="3" name="Content Placeholder 2"/>
          <p:cNvSpPr>
            <a:spLocks noGrp="1"/>
          </p:cNvSpPr>
          <p:nvPr>
            <p:ph idx="1"/>
          </p:nvPr>
        </p:nvSpPr>
        <p:spPr>
          <a:xfrm>
            <a:off x="381000" y="1905000"/>
            <a:ext cx="4648200" cy="3810000"/>
          </a:xfrm>
        </p:spPr>
        <p:txBody>
          <a:bodyPr>
            <a:normAutofit/>
          </a:bodyPr>
          <a:lstStyle/>
          <a:p>
            <a:r>
              <a:rPr lang="en-US" dirty="0"/>
              <a:t>When you squeeze the bottle, the air is under HIGH pressure.</a:t>
            </a:r>
          </a:p>
          <a:p>
            <a:r>
              <a:rPr lang="en-US" dirty="0"/>
              <a:t>When you release the bottle, the air is under LOW pressure</a:t>
            </a:r>
          </a:p>
          <a:p>
            <a:r>
              <a:rPr lang="en-US" b="1" i="1" dirty="0"/>
              <a:t>When do clouds form?</a:t>
            </a:r>
          </a:p>
        </p:txBody>
      </p:sp>
      <p:pic>
        <p:nvPicPr>
          <p:cNvPr id="25602" name="Picture 2" descr="https://encrypted-tbn2.gstatic.com/images?q=tbn:ANd9GcR-Lme-a3B_iPYTVJXlyHlMun4ZFF-1Jm2D5U7p3BQKCt5JjucM"/>
          <p:cNvPicPr>
            <a:picLocks noChangeAspect="1" noChangeArrowheads="1"/>
          </p:cNvPicPr>
          <p:nvPr/>
        </p:nvPicPr>
        <p:blipFill>
          <a:blip r:embed="rId2" cstate="print"/>
          <a:srcRect/>
          <a:stretch>
            <a:fillRect/>
          </a:stretch>
        </p:blipFill>
        <p:spPr bwMode="auto">
          <a:xfrm>
            <a:off x="4979316" y="2133600"/>
            <a:ext cx="3764042" cy="2819400"/>
          </a:xfrm>
          <a:prstGeom prst="rect">
            <a:avLst/>
          </a:prstGeom>
          <a:noFill/>
        </p:spPr>
      </p:pic>
    </p:spTree>
    <p:extLst>
      <p:ext uri="{BB962C8B-B14F-4D97-AF65-F5344CB8AC3E}">
        <p14:creationId xmlns:p14="http://schemas.microsoft.com/office/powerpoint/2010/main" val="1199531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b="1" dirty="0"/>
              <a:t>Purpose:  </a:t>
            </a:r>
          </a:p>
          <a:p>
            <a:pPr marL="109728" indent="0">
              <a:buNone/>
            </a:pPr>
            <a:r>
              <a:rPr lang="en-US" dirty="0"/>
              <a:t>When warm air rises, it expands and the temperature decreases.  When the temperature decreases below the dew point, clouds form on condensation nuclei.  In this activity you will create a cloud in a bottle and explore adiabatic cooling rates.</a:t>
            </a:r>
          </a:p>
          <a:p>
            <a:endParaRPr lang="en-US" dirty="0"/>
          </a:p>
        </p:txBody>
      </p:sp>
      <p:sp>
        <p:nvSpPr>
          <p:cNvPr id="3" name="Title 2"/>
          <p:cNvSpPr>
            <a:spLocks noGrp="1"/>
          </p:cNvSpPr>
          <p:nvPr>
            <p:ph type="title"/>
          </p:nvPr>
        </p:nvSpPr>
        <p:spPr/>
        <p:txBody>
          <a:bodyPr>
            <a:normAutofit/>
          </a:bodyPr>
          <a:lstStyle/>
          <a:p>
            <a:r>
              <a:rPr lang="en-US" sz="4400" dirty="0"/>
              <a:t>LAB: CLOUD IN A BOTTLE</a:t>
            </a:r>
            <a:endParaRPr lang="en-US" sz="4400" dirty="0"/>
          </a:p>
        </p:txBody>
      </p:sp>
    </p:spTree>
    <p:extLst>
      <p:ext uri="{BB962C8B-B14F-4D97-AF65-F5344CB8AC3E}">
        <p14:creationId xmlns:p14="http://schemas.microsoft.com/office/powerpoint/2010/main" val="193153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b="1" dirty="0"/>
              <a:t>Materials:</a:t>
            </a:r>
            <a:endParaRPr lang="en-US" dirty="0"/>
          </a:p>
          <a:p>
            <a:pPr lvl="0"/>
            <a:r>
              <a:rPr lang="en-US" dirty="0"/>
              <a:t>Empty 2 liter soda bottle</a:t>
            </a:r>
          </a:p>
          <a:p>
            <a:pPr lvl="0"/>
            <a:r>
              <a:rPr lang="en-US" dirty="0"/>
              <a:t>Beaker </a:t>
            </a:r>
          </a:p>
          <a:p>
            <a:pPr lvl="0"/>
            <a:r>
              <a:rPr lang="en-US" dirty="0"/>
              <a:t>Cold water</a:t>
            </a:r>
          </a:p>
          <a:p>
            <a:r>
              <a:rPr lang="en-US" dirty="0"/>
              <a:t>Matches </a:t>
            </a:r>
            <a:endParaRPr lang="en-US" dirty="0"/>
          </a:p>
        </p:txBody>
      </p:sp>
      <p:sp>
        <p:nvSpPr>
          <p:cNvPr id="3" name="Title 2"/>
          <p:cNvSpPr>
            <a:spLocks noGrp="1"/>
          </p:cNvSpPr>
          <p:nvPr>
            <p:ph type="title"/>
          </p:nvPr>
        </p:nvSpPr>
        <p:spPr/>
        <p:txBody>
          <a:bodyPr>
            <a:normAutofit/>
          </a:bodyPr>
          <a:lstStyle/>
          <a:p>
            <a:r>
              <a:rPr lang="en-US" sz="4400" dirty="0"/>
              <a:t>LAB: CLOUD IN A BOTTLE</a:t>
            </a:r>
            <a:endParaRPr lang="en-US" sz="4400" dirty="0"/>
          </a:p>
        </p:txBody>
      </p:sp>
    </p:spTree>
    <p:extLst>
      <p:ext uri="{BB962C8B-B14F-4D97-AF65-F5344CB8AC3E}">
        <p14:creationId xmlns:p14="http://schemas.microsoft.com/office/powerpoint/2010/main" val="829691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109728" indent="0">
              <a:buNone/>
            </a:pPr>
            <a:r>
              <a:rPr lang="en-US" b="1" dirty="0"/>
              <a:t>Procedure:</a:t>
            </a:r>
            <a:endParaRPr lang="en-US" dirty="0"/>
          </a:p>
          <a:p>
            <a:pPr marL="341313" lvl="0" indent="-341313">
              <a:buNone/>
            </a:pPr>
            <a:r>
              <a:rPr lang="en-US" dirty="0"/>
              <a:t>1. Get 250 mL of cold water from the back desk in your beaker and then pour it into the plastic bottle. Firmly screw on the lid. </a:t>
            </a:r>
          </a:p>
          <a:p>
            <a:pPr marL="341313" lvl="0" indent="-341313">
              <a:buNone/>
            </a:pPr>
            <a:r>
              <a:rPr lang="en-US" dirty="0"/>
              <a:t>2. Shake the bottle vigorously for 30 seconds. Watch the clock.</a:t>
            </a:r>
          </a:p>
          <a:p>
            <a:pPr marL="341313" lvl="0" indent="-341313">
              <a:buNone/>
            </a:pPr>
            <a:r>
              <a:rPr lang="en-US" dirty="0"/>
              <a:t>3. Then, squeeze the bottle and hold this squeeze for several seconds to increase the pressure, and then release it to allow the air inside to expand and decrease the pressure. Squeeze and release several times as you watch the air in the bottle.</a:t>
            </a:r>
          </a:p>
          <a:p>
            <a:pPr marL="109728" indent="0">
              <a:buNone/>
            </a:pPr>
            <a:endParaRPr lang="en-US" dirty="0"/>
          </a:p>
        </p:txBody>
      </p:sp>
      <p:sp>
        <p:nvSpPr>
          <p:cNvPr id="3" name="Title 2"/>
          <p:cNvSpPr>
            <a:spLocks noGrp="1"/>
          </p:cNvSpPr>
          <p:nvPr>
            <p:ph type="title"/>
          </p:nvPr>
        </p:nvSpPr>
        <p:spPr/>
        <p:txBody>
          <a:bodyPr>
            <a:normAutofit/>
          </a:bodyPr>
          <a:lstStyle/>
          <a:p>
            <a:r>
              <a:rPr lang="en-US" sz="4400" dirty="0"/>
              <a:t>LAB: CLOUD IN A BOTTLE</a:t>
            </a:r>
            <a:endParaRPr lang="en-US" sz="4400" dirty="0"/>
          </a:p>
        </p:txBody>
      </p:sp>
    </p:spTree>
    <p:extLst>
      <p:ext uri="{BB962C8B-B14F-4D97-AF65-F5344CB8AC3E}">
        <p14:creationId xmlns:p14="http://schemas.microsoft.com/office/powerpoint/2010/main" val="917976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341313" lvl="0" indent="-341313">
              <a:buNone/>
            </a:pPr>
            <a:r>
              <a:rPr lang="en-US" dirty="0"/>
              <a:t>4. Unscrew the cap from the bottle. Take your bottle to your teacher who will light a match and hold it over the bottle opening.  Blow it out into the bottle, and then hold it there for about two seconds. Quickly replace the cap. Squeeze and release several times again.  Make observations.</a:t>
            </a:r>
          </a:p>
          <a:p>
            <a:pPr marL="341313" lvl="0" indent="-341313">
              <a:buNone/>
            </a:pPr>
            <a:r>
              <a:rPr lang="en-US" dirty="0"/>
              <a:t>5. Empty the cold water from the bottle, and get 300 mL of hot water from the back desk in your beaker.  Replace the cap, and shake the bottle for 30 seconds. Squeeze, release, and observe just like you did in step 3.</a:t>
            </a:r>
          </a:p>
          <a:p>
            <a:pPr marL="341313" lvl="0" indent="-341313">
              <a:buNone/>
            </a:pPr>
            <a:r>
              <a:rPr lang="en-US" dirty="0"/>
              <a:t>6. Unscrew the cap, and again take your bottle to the teacher who will hold a match into the bottle as you did in step #4. Quickly replace the cap, and then squeeze, release several times. Make observations.</a:t>
            </a:r>
          </a:p>
          <a:p>
            <a:pPr marL="109728" indent="0">
              <a:buNone/>
            </a:pPr>
            <a:endParaRPr lang="en-US" dirty="0"/>
          </a:p>
        </p:txBody>
      </p:sp>
      <p:sp>
        <p:nvSpPr>
          <p:cNvPr id="3" name="Title 2"/>
          <p:cNvSpPr>
            <a:spLocks noGrp="1"/>
          </p:cNvSpPr>
          <p:nvPr>
            <p:ph type="title"/>
          </p:nvPr>
        </p:nvSpPr>
        <p:spPr/>
        <p:txBody>
          <a:bodyPr>
            <a:normAutofit/>
          </a:bodyPr>
          <a:lstStyle/>
          <a:p>
            <a:r>
              <a:rPr lang="en-US" sz="4400" dirty="0"/>
              <a:t>LAB: CLOUD IN A BOTTLE</a:t>
            </a:r>
            <a:endParaRPr lang="en-US" sz="4400" dirty="0"/>
          </a:p>
        </p:txBody>
      </p:sp>
    </p:spTree>
    <p:extLst>
      <p:ext uri="{BB962C8B-B14F-4D97-AF65-F5344CB8AC3E}">
        <p14:creationId xmlns:p14="http://schemas.microsoft.com/office/powerpoint/2010/main" val="1836241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0" indent="0">
              <a:buNone/>
            </a:pPr>
            <a:r>
              <a:rPr lang="en-US" b="1" dirty="0"/>
              <a:t>Analysis:</a:t>
            </a:r>
            <a:endParaRPr lang="en-US" dirty="0"/>
          </a:p>
          <a:p>
            <a:pPr marL="461963" lvl="0" indent="-352425">
              <a:buNone/>
            </a:pPr>
            <a:r>
              <a:rPr lang="en-US" dirty="0"/>
              <a:t>1. Which step resulted in the best cloud formation, Step 3, 4, or 6?  ______________________</a:t>
            </a:r>
          </a:p>
          <a:p>
            <a:pPr marL="461963" indent="-352425">
              <a:buNone/>
            </a:pPr>
            <a:r>
              <a:rPr lang="en-US" dirty="0"/>
              <a:t>2. Was cloud formation more impressive when smoke particles were present in the bottle? </a:t>
            </a:r>
          </a:p>
          <a:p>
            <a:pPr marL="461963" indent="-352425">
              <a:buNone/>
            </a:pPr>
            <a:r>
              <a:rPr lang="en-US" dirty="0"/>
              <a:t>3. Did the cloud appear when you caused high pressure on the air in the bottle by squeezing or when you caused low pressure by releasing? </a:t>
            </a:r>
          </a:p>
          <a:p>
            <a:pPr marL="461963" indent="-352425">
              <a:buNone/>
            </a:pPr>
            <a:r>
              <a:rPr lang="en-US" dirty="0"/>
              <a:t>4.  Which provided more vapor in the bottle . . . the hot water, or the cold water? </a:t>
            </a:r>
            <a:r>
              <a:rPr lang="en-US" b="1" dirty="0"/>
              <a:t>WHY?</a:t>
            </a:r>
            <a:endParaRPr lang="en-US" dirty="0"/>
          </a:p>
          <a:p>
            <a:pPr marL="461963" indent="-352425">
              <a:buNone/>
            </a:pPr>
            <a:r>
              <a:rPr lang="en-US" dirty="0"/>
              <a:t>5.  In your experiment, what served as the “condensation nuclei”? ________________________</a:t>
            </a:r>
          </a:p>
          <a:p>
            <a:pPr marL="461963" indent="-352425">
              <a:buNone/>
            </a:pPr>
            <a:r>
              <a:rPr lang="en-US" dirty="0"/>
              <a:t>6. Why did the cloud disappear when you squeezed the bottle? You must use the terms </a:t>
            </a:r>
            <a:r>
              <a:rPr lang="en-US" b="1" dirty="0"/>
              <a:t>evaporate </a:t>
            </a:r>
            <a:r>
              <a:rPr lang="en-US" dirty="0"/>
              <a:t>and </a:t>
            </a:r>
            <a:r>
              <a:rPr lang="en-US" b="1" dirty="0"/>
              <a:t>dew point </a:t>
            </a:r>
            <a:r>
              <a:rPr lang="en-US" dirty="0"/>
              <a:t>in your answer. </a:t>
            </a:r>
          </a:p>
          <a:p>
            <a:pPr marL="109728" indent="0">
              <a:buNone/>
            </a:pPr>
            <a:endParaRPr lang="en-US" dirty="0"/>
          </a:p>
        </p:txBody>
      </p:sp>
      <p:sp>
        <p:nvSpPr>
          <p:cNvPr id="3" name="Title 2"/>
          <p:cNvSpPr>
            <a:spLocks noGrp="1"/>
          </p:cNvSpPr>
          <p:nvPr>
            <p:ph type="title"/>
          </p:nvPr>
        </p:nvSpPr>
        <p:spPr/>
        <p:txBody>
          <a:bodyPr>
            <a:normAutofit/>
          </a:bodyPr>
          <a:lstStyle/>
          <a:p>
            <a:r>
              <a:rPr lang="en-US" sz="4400" dirty="0"/>
              <a:t>LAB: CLOUD IN A BOTTLE</a:t>
            </a:r>
            <a:endParaRPr lang="en-US" sz="4400" dirty="0"/>
          </a:p>
        </p:txBody>
      </p:sp>
    </p:spTree>
    <p:extLst>
      <p:ext uri="{BB962C8B-B14F-4D97-AF65-F5344CB8AC3E}">
        <p14:creationId xmlns:p14="http://schemas.microsoft.com/office/powerpoint/2010/main" val="779982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Do Cloud in a Bottle due Friday</a:t>
            </a:r>
          </a:p>
          <a:p>
            <a:r>
              <a:rPr lang="en-US" dirty="0"/>
              <a:t>Review #15 due tomorrow.</a:t>
            </a:r>
          </a:p>
        </p:txBody>
      </p:sp>
      <p:sp>
        <p:nvSpPr>
          <p:cNvPr id="3" name="Title 2"/>
          <p:cNvSpPr>
            <a:spLocks noGrp="1"/>
          </p:cNvSpPr>
          <p:nvPr>
            <p:ph type="title"/>
          </p:nvPr>
        </p:nvSpPr>
        <p:spPr/>
        <p:txBody>
          <a:bodyPr>
            <a:normAutofit/>
          </a:bodyPr>
          <a:lstStyle/>
          <a:p>
            <a:r>
              <a:rPr lang="en-US" sz="4800" b="0" dirty="0"/>
              <a:t>TO DO</a:t>
            </a:r>
          </a:p>
        </p:txBody>
      </p:sp>
    </p:spTree>
    <p:extLst>
      <p:ext uri="{BB962C8B-B14F-4D97-AF65-F5344CB8AC3E}">
        <p14:creationId xmlns:p14="http://schemas.microsoft.com/office/powerpoint/2010/main" val="13101423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878</TotalTime>
  <Words>1130</Words>
  <Application>Microsoft Office PowerPoint</Application>
  <PresentationFormat>On-screen Show (4:3)</PresentationFormat>
  <Paragraphs>143</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 Unicode MS</vt:lpstr>
      <vt:lpstr>Arial</vt:lpstr>
      <vt:lpstr>Lucida Sans Unicode</vt:lpstr>
      <vt:lpstr>Times New Roman</vt:lpstr>
      <vt:lpstr>Verdana</vt:lpstr>
      <vt:lpstr>Wingdings</vt:lpstr>
      <vt:lpstr>Wingdings 2</vt:lpstr>
      <vt:lpstr>Wingdings 3</vt:lpstr>
      <vt:lpstr>Concourse</vt:lpstr>
      <vt:lpstr>DO NOW</vt:lpstr>
      <vt:lpstr>REVIEW</vt:lpstr>
      <vt:lpstr>AIR PRESSURE AND CLOUDS</vt:lpstr>
      <vt:lpstr>ATMOSPHERIC PRESSURE</vt:lpstr>
      <vt:lpstr>ATMOSPHERIC PRESSURE</vt:lpstr>
      <vt:lpstr>DIFFERENCES IN AIR PRESSURE</vt:lpstr>
      <vt:lpstr>HIGH PRESSURE</vt:lpstr>
      <vt:lpstr>HIGH PRESSURE</vt:lpstr>
      <vt:lpstr>LOW PRESSURE</vt:lpstr>
      <vt:lpstr>LOW PRESSURE</vt:lpstr>
      <vt:lpstr>WIND</vt:lpstr>
      <vt:lpstr>WIND</vt:lpstr>
      <vt:lpstr>RISING AIR</vt:lpstr>
      <vt:lpstr>RISING AIR</vt:lpstr>
      <vt:lpstr>CLOUD FORMATION</vt:lpstr>
      <vt:lpstr>CLOUD FORMATION</vt:lpstr>
      <vt:lpstr>PowerPoint Presentation</vt:lpstr>
      <vt:lpstr>CLOUD FORMATION RELEASES HEAT</vt:lpstr>
      <vt:lpstr>CLOUD FORMATION RELEASES HEAT</vt:lpstr>
      <vt:lpstr>CLOUD TYPES</vt:lpstr>
      <vt:lpstr>CLOUD TYPES</vt:lpstr>
      <vt:lpstr>REVIEW</vt:lpstr>
      <vt:lpstr>LAB: CLOUD IN A BOTTLE </vt:lpstr>
      <vt:lpstr>LAB: CLOUD IN A BOTTLE</vt:lpstr>
      <vt:lpstr>LAB: CLOUD IN A BOTTLE</vt:lpstr>
      <vt:lpstr>LAB: CLOUD IN A BOTTLE</vt:lpstr>
      <vt:lpstr>LAB: CLOUD IN A BOTTLE</vt:lpstr>
      <vt:lpstr>LAB: CLOUD IN A BOTTLE</vt:lpstr>
      <vt:lpstr>TO DO</vt:lpstr>
    </vt:vector>
  </TitlesOfParts>
  <Company>Forsyth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 Pressure &amp; Winds</dc:title>
  <dc:creator>dgovernor</dc:creator>
  <cp:lastModifiedBy>Nancy Brim</cp:lastModifiedBy>
  <cp:revision>64</cp:revision>
  <dcterms:created xsi:type="dcterms:W3CDTF">2014-03-12T12:12:00Z</dcterms:created>
  <dcterms:modified xsi:type="dcterms:W3CDTF">2017-02-21T21:36:38Z</dcterms:modified>
</cp:coreProperties>
</file>