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3" r:id="rId2"/>
    <p:sldId id="257" r:id="rId3"/>
    <p:sldId id="256" r:id="rId4"/>
    <p:sldId id="278" r:id="rId5"/>
    <p:sldId id="268" r:id="rId6"/>
    <p:sldId id="258" r:id="rId7"/>
    <p:sldId id="274" r:id="rId8"/>
    <p:sldId id="259" r:id="rId9"/>
    <p:sldId id="260" r:id="rId10"/>
    <p:sldId id="275" r:id="rId11"/>
    <p:sldId id="261" r:id="rId12"/>
    <p:sldId id="266" r:id="rId13"/>
    <p:sldId id="269" r:id="rId14"/>
    <p:sldId id="276" r:id="rId15"/>
    <p:sldId id="277" r:id="rId16"/>
    <p:sldId id="270" r:id="rId17"/>
    <p:sldId id="272" r:id="rId18"/>
    <p:sldId id="271" r:id="rId19"/>
    <p:sldId id="279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636" autoAdjust="0"/>
  </p:normalViewPr>
  <p:slideViewPr>
    <p:cSldViewPr>
      <p:cViewPr varScale="1">
        <p:scale>
          <a:sx n="95" d="100"/>
          <a:sy n="95" d="100"/>
        </p:scale>
        <p:origin x="1380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diagrams/_rels/data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diagrams/_rels/drawing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B84117C-9A5D-4F53-8238-7422935ECA02}" type="doc">
      <dgm:prSet loTypeId="urn:microsoft.com/office/officeart/2005/8/layout/pList2#1" loCatId="list" qsTypeId="urn:microsoft.com/office/officeart/2005/8/quickstyle/simple1" qsCatId="simple" csTypeId="urn:microsoft.com/office/officeart/2005/8/colors/accent1_2" csCatId="accent1" phldr="1"/>
      <dgm:spPr/>
    </dgm:pt>
    <dgm:pt modelId="{5730C2FE-7F1C-4FD3-890F-6104286B0B97}">
      <dgm:prSet phldrT="[Text]" custT="1"/>
      <dgm:spPr>
        <a:solidFill>
          <a:schemeClr val="tx2">
            <a:lumMod val="10000"/>
            <a:lumOff val="90000"/>
          </a:schemeClr>
        </a:solidFill>
      </dgm:spPr>
      <dgm:t>
        <a:bodyPr/>
        <a:lstStyle/>
        <a:p>
          <a:pPr algn="ctr"/>
          <a:r>
            <a:rPr lang="en-US" sz="1800" b="1" i="0" u="none" dirty="0">
              <a:solidFill>
                <a:srgbClr val="FF0000"/>
              </a:solidFill>
            </a:rPr>
            <a:t>RAIN FOREST</a:t>
          </a:r>
        </a:p>
        <a:p>
          <a:pPr algn="ctr"/>
          <a:r>
            <a:rPr lang="en-US" sz="1700" dirty="0">
              <a:solidFill>
                <a:schemeClr val="tx1"/>
              </a:solidFill>
            </a:rPr>
            <a:t>Humid</a:t>
          </a:r>
        </a:p>
        <a:p>
          <a:pPr algn="ctr"/>
          <a:r>
            <a:rPr lang="en-US" sz="1700" dirty="0">
              <a:solidFill>
                <a:schemeClr val="tx1"/>
              </a:solidFill>
            </a:rPr>
            <a:t>Warm – small temperature range</a:t>
          </a:r>
        </a:p>
        <a:p>
          <a:pPr algn="ctr"/>
          <a:r>
            <a:rPr lang="en-US" sz="1700" dirty="0">
              <a:solidFill>
                <a:schemeClr val="tx1"/>
              </a:solidFill>
            </a:rPr>
            <a:t>Annual Rainfall = 200 </a:t>
          </a:r>
          <a:r>
            <a:rPr lang="en-US" sz="1700" b="0" u="none" dirty="0">
              <a:solidFill>
                <a:schemeClr val="tx1"/>
              </a:solidFill>
            </a:rPr>
            <a:t>cm per year</a:t>
          </a:r>
        </a:p>
        <a:p>
          <a:pPr algn="ctr"/>
          <a:r>
            <a:rPr lang="en-US" sz="1700" dirty="0">
              <a:solidFill>
                <a:schemeClr val="tx1"/>
              </a:solidFill>
            </a:rPr>
            <a:t>Dense vegetation</a:t>
          </a:r>
        </a:p>
      </dgm:t>
    </dgm:pt>
    <dgm:pt modelId="{D6295BBF-CE6F-4DB4-B232-CAF588F1F334}" type="parTrans" cxnId="{D359A96E-1A4F-4138-8263-9259CF38B7B1}">
      <dgm:prSet/>
      <dgm:spPr/>
      <dgm:t>
        <a:bodyPr/>
        <a:lstStyle/>
        <a:p>
          <a:endParaRPr lang="en-US"/>
        </a:p>
      </dgm:t>
    </dgm:pt>
    <dgm:pt modelId="{00604E67-4AD0-4D59-843D-6DA2FB24C179}" type="sibTrans" cxnId="{D359A96E-1A4F-4138-8263-9259CF38B7B1}">
      <dgm:prSet/>
      <dgm:spPr/>
      <dgm:t>
        <a:bodyPr/>
        <a:lstStyle/>
        <a:p>
          <a:endParaRPr lang="en-US"/>
        </a:p>
      </dgm:t>
    </dgm:pt>
    <dgm:pt modelId="{2F26AA93-2BC3-43AC-B849-1B27AA2E8A61}">
      <dgm:prSet phldrT="[Text]" custT="1"/>
      <dgm:spPr>
        <a:solidFill>
          <a:schemeClr val="tx2">
            <a:lumMod val="10000"/>
            <a:lumOff val="90000"/>
          </a:schemeClr>
        </a:solidFill>
      </dgm:spPr>
      <dgm:t>
        <a:bodyPr/>
        <a:lstStyle/>
        <a:p>
          <a:r>
            <a:rPr lang="en-US" sz="1800" b="1" u="none" dirty="0">
              <a:solidFill>
                <a:srgbClr val="FF0000"/>
              </a:solidFill>
            </a:rPr>
            <a:t>SAVANNAH</a:t>
          </a:r>
        </a:p>
        <a:p>
          <a:r>
            <a:rPr lang="en-US" sz="1700" b="0" u="none" dirty="0">
              <a:solidFill>
                <a:schemeClr val="tx1"/>
              </a:solidFill>
            </a:rPr>
            <a:t>Wet summers, dry winters</a:t>
          </a:r>
        </a:p>
        <a:p>
          <a:r>
            <a:rPr lang="en-US" sz="1700" b="0" u="none" dirty="0">
              <a:solidFill>
                <a:schemeClr val="tx1"/>
              </a:solidFill>
            </a:rPr>
            <a:t>Small temperature ranges</a:t>
          </a:r>
        </a:p>
        <a:p>
          <a:r>
            <a:rPr lang="en-US" sz="1700" b="0" u="none" dirty="0">
              <a:solidFill>
                <a:schemeClr val="tx1"/>
              </a:solidFill>
            </a:rPr>
            <a:t>Annual rainfall = 50 cm per year</a:t>
          </a:r>
        </a:p>
        <a:p>
          <a:r>
            <a:rPr lang="en-US" sz="1700" b="0" u="none" dirty="0">
              <a:solidFill>
                <a:schemeClr val="tx1"/>
              </a:solidFill>
            </a:rPr>
            <a:t>Open grasslands</a:t>
          </a:r>
          <a:r>
            <a:rPr lang="en-US" sz="1700" dirty="0">
              <a:solidFill>
                <a:schemeClr val="tx1"/>
              </a:solidFill>
            </a:rPr>
            <a:t>	</a:t>
          </a:r>
        </a:p>
      </dgm:t>
    </dgm:pt>
    <dgm:pt modelId="{D784E2DA-087B-46E8-80B0-83F1142D5F34}" type="parTrans" cxnId="{A6AE656E-B78D-4313-A297-5C8C2A1AE28C}">
      <dgm:prSet/>
      <dgm:spPr/>
      <dgm:t>
        <a:bodyPr/>
        <a:lstStyle/>
        <a:p>
          <a:endParaRPr lang="en-US"/>
        </a:p>
      </dgm:t>
    </dgm:pt>
    <dgm:pt modelId="{2589DD73-160C-4F8A-B4CB-AA3439694096}" type="sibTrans" cxnId="{A6AE656E-B78D-4313-A297-5C8C2A1AE28C}">
      <dgm:prSet/>
      <dgm:spPr/>
      <dgm:t>
        <a:bodyPr/>
        <a:lstStyle/>
        <a:p>
          <a:endParaRPr lang="en-US"/>
        </a:p>
      </dgm:t>
    </dgm:pt>
    <dgm:pt modelId="{39291550-BCD6-4746-813C-4563D4DBAA17}">
      <dgm:prSet phldrT="[Text]"/>
      <dgm:spPr>
        <a:solidFill>
          <a:schemeClr val="tx2">
            <a:lumMod val="10000"/>
            <a:lumOff val="90000"/>
          </a:schemeClr>
        </a:solidFill>
      </dgm:spPr>
      <dgm:t>
        <a:bodyPr/>
        <a:lstStyle/>
        <a:p>
          <a:r>
            <a:rPr lang="en-US" b="1" u="none" dirty="0">
              <a:solidFill>
                <a:srgbClr val="FF0000"/>
              </a:solidFill>
            </a:rPr>
            <a:t>DESERT</a:t>
          </a:r>
        </a:p>
        <a:p>
          <a:r>
            <a:rPr lang="en-US" dirty="0">
              <a:solidFill>
                <a:schemeClr val="tx1"/>
              </a:solidFill>
            </a:rPr>
            <a:t>Dry</a:t>
          </a:r>
        </a:p>
        <a:p>
          <a:r>
            <a:rPr lang="en-US" dirty="0">
              <a:solidFill>
                <a:schemeClr val="tx1"/>
              </a:solidFill>
            </a:rPr>
            <a:t>Hot days, cold nights</a:t>
          </a:r>
        </a:p>
        <a:p>
          <a:r>
            <a:rPr lang="en-US" dirty="0">
              <a:solidFill>
                <a:schemeClr val="tx1"/>
              </a:solidFill>
            </a:rPr>
            <a:t>Annual Rainfall     &lt; 25 </a:t>
          </a:r>
          <a:r>
            <a:rPr lang="en-US" b="0" u="none" dirty="0">
              <a:solidFill>
                <a:schemeClr val="tx1"/>
              </a:solidFill>
            </a:rPr>
            <a:t>cm per year</a:t>
          </a:r>
        </a:p>
        <a:p>
          <a:r>
            <a:rPr lang="en-US" dirty="0">
              <a:solidFill>
                <a:schemeClr val="tx1"/>
              </a:solidFill>
            </a:rPr>
            <a:t>Little to no vegetation</a:t>
          </a:r>
          <a:endParaRPr lang="en-US" b="0" u="none" dirty="0">
            <a:solidFill>
              <a:schemeClr val="tx1"/>
            </a:solidFill>
          </a:endParaRPr>
        </a:p>
      </dgm:t>
    </dgm:pt>
    <dgm:pt modelId="{3DD66B79-B5B8-4BE7-A20B-C5C1EB2F2E68}" type="parTrans" cxnId="{54666F2F-0BDC-442B-AE26-DC49A9B7EB4A}">
      <dgm:prSet/>
      <dgm:spPr/>
      <dgm:t>
        <a:bodyPr/>
        <a:lstStyle/>
        <a:p>
          <a:endParaRPr lang="en-US"/>
        </a:p>
      </dgm:t>
    </dgm:pt>
    <dgm:pt modelId="{3912D2F2-6749-476B-91BB-DFB379830220}" type="sibTrans" cxnId="{54666F2F-0BDC-442B-AE26-DC49A9B7EB4A}">
      <dgm:prSet/>
      <dgm:spPr/>
      <dgm:t>
        <a:bodyPr/>
        <a:lstStyle/>
        <a:p>
          <a:endParaRPr lang="en-US"/>
        </a:p>
      </dgm:t>
    </dgm:pt>
    <dgm:pt modelId="{40228CE8-7DEE-4FA0-964B-830DE61676A5}" type="pres">
      <dgm:prSet presAssocID="{4B84117C-9A5D-4F53-8238-7422935ECA02}" presName="Name0" presStyleCnt="0">
        <dgm:presLayoutVars>
          <dgm:dir/>
          <dgm:resizeHandles val="exact"/>
        </dgm:presLayoutVars>
      </dgm:prSet>
      <dgm:spPr/>
    </dgm:pt>
    <dgm:pt modelId="{94374C0C-E679-4A94-9016-99C3E9F27B58}" type="pres">
      <dgm:prSet presAssocID="{4B84117C-9A5D-4F53-8238-7422935ECA02}" presName="bkgdShp" presStyleLbl="alignAccFollowNode1" presStyleIdx="0" presStyleCnt="1"/>
      <dgm:spPr/>
    </dgm:pt>
    <dgm:pt modelId="{5965F1F6-8052-442D-894B-108E07F3A159}" type="pres">
      <dgm:prSet presAssocID="{4B84117C-9A5D-4F53-8238-7422935ECA02}" presName="linComp" presStyleCnt="0"/>
      <dgm:spPr/>
    </dgm:pt>
    <dgm:pt modelId="{42FB687B-D8AA-4D5E-B438-B7A1A8E8F345}" type="pres">
      <dgm:prSet presAssocID="{5730C2FE-7F1C-4FD3-890F-6104286B0B97}" presName="compNode" presStyleCnt="0"/>
      <dgm:spPr/>
    </dgm:pt>
    <dgm:pt modelId="{EC63020E-66BD-47FD-9E79-27AB64B80C57}" type="pres">
      <dgm:prSet presAssocID="{5730C2FE-7F1C-4FD3-890F-6104286B0B97}" presName="node" presStyleLbl="node1" presStyleIdx="0" presStyleCnt="3">
        <dgm:presLayoutVars>
          <dgm:bulletEnabled val="1"/>
        </dgm:presLayoutVars>
      </dgm:prSet>
      <dgm:spPr/>
    </dgm:pt>
    <dgm:pt modelId="{5A83DBD2-F51C-4545-A1B3-4D6471082F70}" type="pres">
      <dgm:prSet presAssocID="{5730C2FE-7F1C-4FD3-890F-6104286B0B97}" presName="invisiNode" presStyleLbl="node1" presStyleIdx="0" presStyleCnt="3"/>
      <dgm:spPr/>
    </dgm:pt>
    <dgm:pt modelId="{E6EA62EF-8114-4F42-A611-E6FFE384CA49}" type="pres">
      <dgm:prSet presAssocID="{5730C2FE-7F1C-4FD3-890F-6104286B0B97}" presName="imagNode" presStyleLbl="fgImgPlace1" presStyleIdx="0" presStyleCnt="3"/>
      <dgm:spPr>
        <a:blipFill rotWithShape="0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</dgm:pt>
    <dgm:pt modelId="{8567E669-FD82-42D5-9102-BA48CA489502}" type="pres">
      <dgm:prSet presAssocID="{00604E67-4AD0-4D59-843D-6DA2FB24C179}" presName="sibTrans" presStyleLbl="sibTrans2D1" presStyleIdx="0" presStyleCnt="0"/>
      <dgm:spPr/>
    </dgm:pt>
    <dgm:pt modelId="{E50BC890-0B98-41B7-9D40-E818A3090C51}" type="pres">
      <dgm:prSet presAssocID="{2F26AA93-2BC3-43AC-B849-1B27AA2E8A61}" presName="compNode" presStyleCnt="0"/>
      <dgm:spPr/>
    </dgm:pt>
    <dgm:pt modelId="{55506EEA-28C1-4272-B425-E3496111FBD4}" type="pres">
      <dgm:prSet presAssocID="{2F26AA93-2BC3-43AC-B849-1B27AA2E8A61}" presName="node" presStyleLbl="node1" presStyleIdx="1" presStyleCnt="3">
        <dgm:presLayoutVars>
          <dgm:bulletEnabled val="1"/>
        </dgm:presLayoutVars>
      </dgm:prSet>
      <dgm:spPr/>
    </dgm:pt>
    <dgm:pt modelId="{965E2A03-C281-4B5B-85D9-0F7E788D8DE3}" type="pres">
      <dgm:prSet presAssocID="{2F26AA93-2BC3-43AC-B849-1B27AA2E8A61}" presName="invisiNode" presStyleLbl="node1" presStyleIdx="1" presStyleCnt="3"/>
      <dgm:spPr/>
    </dgm:pt>
    <dgm:pt modelId="{5570395F-A4F1-4C7B-89DA-BEFDB37F0CE6}" type="pres">
      <dgm:prSet presAssocID="{2F26AA93-2BC3-43AC-B849-1B27AA2E8A61}" presName="imagNode" presStyleLbl="fgImgPlace1" presStyleIdx="1" presStyleCnt="3" custLinFactX="10284" custLinFactNeighborX="100000" custLinFactNeighborY="-866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58EC1BD2-C2A4-4E10-9617-91B81A6BCF68}" type="pres">
      <dgm:prSet presAssocID="{2589DD73-160C-4F8A-B4CB-AA3439694096}" presName="sibTrans" presStyleLbl="sibTrans2D1" presStyleIdx="0" presStyleCnt="0"/>
      <dgm:spPr/>
    </dgm:pt>
    <dgm:pt modelId="{2033CBFF-F711-4BAB-942F-3E2579D4F8E7}" type="pres">
      <dgm:prSet presAssocID="{39291550-BCD6-4746-813C-4563D4DBAA17}" presName="compNode" presStyleCnt="0"/>
      <dgm:spPr/>
    </dgm:pt>
    <dgm:pt modelId="{CA1585F1-1A77-4AEE-9B2D-59CEBA0F3CAC}" type="pres">
      <dgm:prSet presAssocID="{39291550-BCD6-4746-813C-4563D4DBAA17}" presName="node" presStyleLbl="node1" presStyleIdx="2" presStyleCnt="3" custLinFactNeighborX="284" custLinFactNeighborY="-1299">
        <dgm:presLayoutVars>
          <dgm:bulletEnabled val="1"/>
        </dgm:presLayoutVars>
      </dgm:prSet>
      <dgm:spPr/>
    </dgm:pt>
    <dgm:pt modelId="{E605F246-E648-491C-8DAA-E85453A824D3}" type="pres">
      <dgm:prSet presAssocID="{39291550-BCD6-4746-813C-4563D4DBAA17}" presName="invisiNode" presStyleLbl="node1" presStyleIdx="2" presStyleCnt="3"/>
      <dgm:spPr/>
    </dgm:pt>
    <dgm:pt modelId="{E1ABD494-8F39-4476-8E9A-DF9B9E24A102}" type="pres">
      <dgm:prSet presAssocID="{39291550-BCD6-4746-813C-4563D4DBAA17}" presName="imagNode" presStyleLbl="fgImgPlace1" presStyleIdx="2" presStyleCnt="3" custLinFactX="-9645" custLinFactNeighborX="-100000" custLinFactNeighborY="-866"/>
      <dgm:spPr>
        <a:blipFill rotWithShape="0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</dgm:pt>
  </dgm:ptLst>
  <dgm:cxnLst>
    <dgm:cxn modelId="{A5FF3503-04AB-4F6E-B980-D6985B7343E7}" type="presOf" srcId="{4B84117C-9A5D-4F53-8238-7422935ECA02}" destId="{40228CE8-7DEE-4FA0-964B-830DE61676A5}" srcOrd="0" destOrd="0" presId="urn:microsoft.com/office/officeart/2005/8/layout/pList2#1"/>
    <dgm:cxn modelId="{39FDC20E-0238-468C-9F4E-47AAC096AE51}" type="presOf" srcId="{5730C2FE-7F1C-4FD3-890F-6104286B0B97}" destId="{EC63020E-66BD-47FD-9E79-27AB64B80C57}" srcOrd="0" destOrd="0" presId="urn:microsoft.com/office/officeart/2005/8/layout/pList2#1"/>
    <dgm:cxn modelId="{D9EA6E27-647D-4A77-A38D-84F25C3969EE}" type="presOf" srcId="{2589DD73-160C-4F8A-B4CB-AA3439694096}" destId="{58EC1BD2-C2A4-4E10-9617-91B81A6BCF68}" srcOrd="0" destOrd="0" presId="urn:microsoft.com/office/officeart/2005/8/layout/pList2#1"/>
    <dgm:cxn modelId="{54666F2F-0BDC-442B-AE26-DC49A9B7EB4A}" srcId="{4B84117C-9A5D-4F53-8238-7422935ECA02}" destId="{39291550-BCD6-4746-813C-4563D4DBAA17}" srcOrd="2" destOrd="0" parTransId="{3DD66B79-B5B8-4BE7-A20B-C5C1EB2F2E68}" sibTransId="{3912D2F2-6749-476B-91BB-DFB379830220}"/>
    <dgm:cxn modelId="{A6AE656E-B78D-4313-A297-5C8C2A1AE28C}" srcId="{4B84117C-9A5D-4F53-8238-7422935ECA02}" destId="{2F26AA93-2BC3-43AC-B849-1B27AA2E8A61}" srcOrd="1" destOrd="0" parTransId="{D784E2DA-087B-46E8-80B0-83F1142D5F34}" sibTransId="{2589DD73-160C-4F8A-B4CB-AA3439694096}"/>
    <dgm:cxn modelId="{D359A96E-1A4F-4138-8263-9259CF38B7B1}" srcId="{4B84117C-9A5D-4F53-8238-7422935ECA02}" destId="{5730C2FE-7F1C-4FD3-890F-6104286B0B97}" srcOrd="0" destOrd="0" parTransId="{D6295BBF-CE6F-4DB4-B232-CAF588F1F334}" sibTransId="{00604E67-4AD0-4D59-843D-6DA2FB24C179}"/>
    <dgm:cxn modelId="{7CFBC09E-E9BE-45FC-8ADA-27976A2BAB07}" type="presOf" srcId="{39291550-BCD6-4746-813C-4563D4DBAA17}" destId="{CA1585F1-1A77-4AEE-9B2D-59CEBA0F3CAC}" srcOrd="0" destOrd="0" presId="urn:microsoft.com/office/officeart/2005/8/layout/pList2#1"/>
    <dgm:cxn modelId="{A494BCA9-6BEE-4E4F-866A-0AC6CCF29458}" type="presOf" srcId="{00604E67-4AD0-4D59-843D-6DA2FB24C179}" destId="{8567E669-FD82-42D5-9102-BA48CA489502}" srcOrd="0" destOrd="0" presId="urn:microsoft.com/office/officeart/2005/8/layout/pList2#1"/>
    <dgm:cxn modelId="{724C38C1-664D-4B79-BEF6-39AC5BB0E3AD}" type="presOf" srcId="{2F26AA93-2BC3-43AC-B849-1B27AA2E8A61}" destId="{55506EEA-28C1-4272-B425-E3496111FBD4}" srcOrd="0" destOrd="0" presId="urn:microsoft.com/office/officeart/2005/8/layout/pList2#1"/>
    <dgm:cxn modelId="{D5A5E635-F554-46CF-A6E7-43BC00BE13E6}" type="presParOf" srcId="{40228CE8-7DEE-4FA0-964B-830DE61676A5}" destId="{94374C0C-E679-4A94-9016-99C3E9F27B58}" srcOrd="0" destOrd="0" presId="urn:microsoft.com/office/officeart/2005/8/layout/pList2#1"/>
    <dgm:cxn modelId="{7423CE9A-FE17-4144-9E29-51A24489CFE4}" type="presParOf" srcId="{40228CE8-7DEE-4FA0-964B-830DE61676A5}" destId="{5965F1F6-8052-442D-894B-108E07F3A159}" srcOrd="1" destOrd="0" presId="urn:microsoft.com/office/officeart/2005/8/layout/pList2#1"/>
    <dgm:cxn modelId="{8DB6428F-E1F1-423E-BA36-EF063DA6627D}" type="presParOf" srcId="{5965F1F6-8052-442D-894B-108E07F3A159}" destId="{42FB687B-D8AA-4D5E-B438-B7A1A8E8F345}" srcOrd="0" destOrd="0" presId="urn:microsoft.com/office/officeart/2005/8/layout/pList2#1"/>
    <dgm:cxn modelId="{5BAA9D74-5D05-4705-930D-56E61F5DB882}" type="presParOf" srcId="{42FB687B-D8AA-4D5E-B438-B7A1A8E8F345}" destId="{EC63020E-66BD-47FD-9E79-27AB64B80C57}" srcOrd="0" destOrd="0" presId="urn:microsoft.com/office/officeart/2005/8/layout/pList2#1"/>
    <dgm:cxn modelId="{6C47B58F-3476-4DED-95D7-9EE19CE6B631}" type="presParOf" srcId="{42FB687B-D8AA-4D5E-B438-B7A1A8E8F345}" destId="{5A83DBD2-F51C-4545-A1B3-4D6471082F70}" srcOrd="1" destOrd="0" presId="urn:microsoft.com/office/officeart/2005/8/layout/pList2#1"/>
    <dgm:cxn modelId="{DCC24789-A5D4-40F5-9B41-24050F32A111}" type="presParOf" srcId="{42FB687B-D8AA-4D5E-B438-B7A1A8E8F345}" destId="{E6EA62EF-8114-4F42-A611-E6FFE384CA49}" srcOrd="2" destOrd="0" presId="urn:microsoft.com/office/officeart/2005/8/layout/pList2#1"/>
    <dgm:cxn modelId="{9A131F38-226C-44B8-84C2-B05A910A21F4}" type="presParOf" srcId="{5965F1F6-8052-442D-894B-108E07F3A159}" destId="{8567E669-FD82-42D5-9102-BA48CA489502}" srcOrd="1" destOrd="0" presId="urn:microsoft.com/office/officeart/2005/8/layout/pList2#1"/>
    <dgm:cxn modelId="{F766E3F1-1A0B-4226-8EF4-E33100DBFB05}" type="presParOf" srcId="{5965F1F6-8052-442D-894B-108E07F3A159}" destId="{E50BC890-0B98-41B7-9D40-E818A3090C51}" srcOrd="2" destOrd="0" presId="urn:microsoft.com/office/officeart/2005/8/layout/pList2#1"/>
    <dgm:cxn modelId="{4821E08E-7B57-4EF1-BC8D-371F05A1511D}" type="presParOf" srcId="{E50BC890-0B98-41B7-9D40-E818A3090C51}" destId="{55506EEA-28C1-4272-B425-E3496111FBD4}" srcOrd="0" destOrd="0" presId="urn:microsoft.com/office/officeart/2005/8/layout/pList2#1"/>
    <dgm:cxn modelId="{735FA4D9-50A8-4C81-BD4F-192B086AE8AB}" type="presParOf" srcId="{E50BC890-0B98-41B7-9D40-E818A3090C51}" destId="{965E2A03-C281-4B5B-85D9-0F7E788D8DE3}" srcOrd="1" destOrd="0" presId="urn:microsoft.com/office/officeart/2005/8/layout/pList2#1"/>
    <dgm:cxn modelId="{3323F702-ADE8-45EF-8A7B-5FF7F2281FDF}" type="presParOf" srcId="{E50BC890-0B98-41B7-9D40-E818A3090C51}" destId="{5570395F-A4F1-4C7B-89DA-BEFDB37F0CE6}" srcOrd="2" destOrd="0" presId="urn:microsoft.com/office/officeart/2005/8/layout/pList2#1"/>
    <dgm:cxn modelId="{9A743F86-3A86-401D-BE94-7EA28BCF9BB5}" type="presParOf" srcId="{5965F1F6-8052-442D-894B-108E07F3A159}" destId="{58EC1BD2-C2A4-4E10-9617-91B81A6BCF68}" srcOrd="3" destOrd="0" presId="urn:microsoft.com/office/officeart/2005/8/layout/pList2#1"/>
    <dgm:cxn modelId="{CBD7F4BA-510B-40B0-ABCD-8CA6EB00F91D}" type="presParOf" srcId="{5965F1F6-8052-442D-894B-108E07F3A159}" destId="{2033CBFF-F711-4BAB-942F-3E2579D4F8E7}" srcOrd="4" destOrd="0" presId="urn:microsoft.com/office/officeart/2005/8/layout/pList2#1"/>
    <dgm:cxn modelId="{17541AF0-4D11-4854-BE28-FAE05BD498A8}" type="presParOf" srcId="{2033CBFF-F711-4BAB-942F-3E2579D4F8E7}" destId="{CA1585F1-1A77-4AEE-9B2D-59CEBA0F3CAC}" srcOrd="0" destOrd="0" presId="urn:microsoft.com/office/officeart/2005/8/layout/pList2#1"/>
    <dgm:cxn modelId="{243607FB-460F-4014-9D84-911B1961C5A9}" type="presParOf" srcId="{2033CBFF-F711-4BAB-942F-3E2579D4F8E7}" destId="{E605F246-E648-491C-8DAA-E85453A824D3}" srcOrd="1" destOrd="0" presId="urn:microsoft.com/office/officeart/2005/8/layout/pList2#1"/>
    <dgm:cxn modelId="{46D9C38D-95EF-4645-9AFE-FB5F2F46CB2D}" type="presParOf" srcId="{2033CBFF-F711-4BAB-942F-3E2579D4F8E7}" destId="{E1ABD494-8F39-4476-8E9A-DF9B9E24A102}" srcOrd="2" destOrd="0" presId="urn:microsoft.com/office/officeart/2005/8/layout/pList2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A0F1592-21A8-4235-A56A-4A4C0267F293}" type="doc">
      <dgm:prSet loTypeId="urn:microsoft.com/office/officeart/2005/8/layout/vList4#1" loCatId="list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en-US"/>
        </a:p>
      </dgm:t>
    </dgm:pt>
    <dgm:pt modelId="{BD402AB5-0278-4922-882E-3F6C34AF0039}">
      <dgm:prSet phldrT="[Text]"/>
      <dgm:spPr>
        <a:solidFill>
          <a:schemeClr val="tx2">
            <a:lumMod val="10000"/>
            <a:lumOff val="90000"/>
          </a:schemeClr>
        </a:solidFill>
      </dgm:spPr>
      <dgm:t>
        <a:bodyPr/>
        <a:lstStyle/>
        <a:p>
          <a:r>
            <a:rPr lang="en-US" b="1" u="none" dirty="0">
              <a:solidFill>
                <a:srgbClr val="FF0000"/>
              </a:solidFill>
            </a:rPr>
            <a:t>MARINE WEST COAST</a:t>
          </a:r>
        </a:p>
        <a:p>
          <a:r>
            <a:rPr lang="en-US" b="0" u="none" dirty="0">
              <a:solidFill>
                <a:schemeClr val="tx1"/>
              </a:solidFill>
            </a:rPr>
            <a:t>Low temperature range – mild winters  &amp; summers (7</a:t>
          </a:r>
          <a:r>
            <a:rPr lang="en-US" dirty="0">
              <a:solidFill>
                <a:schemeClr val="tx1"/>
              </a:solidFill>
            </a:rPr>
            <a:t>°C</a:t>
          </a:r>
          <a:r>
            <a:rPr lang="en-US" b="0" u="none" dirty="0">
              <a:solidFill>
                <a:schemeClr val="tx1"/>
              </a:solidFill>
            </a:rPr>
            <a:t> to 10</a:t>
          </a:r>
          <a:r>
            <a:rPr lang="en-US" dirty="0">
              <a:solidFill>
                <a:schemeClr val="tx1"/>
              </a:solidFill>
            </a:rPr>
            <a:t>°C</a:t>
          </a:r>
          <a:r>
            <a:rPr lang="en-US" b="0" u="none" dirty="0">
              <a:solidFill>
                <a:schemeClr val="tx1"/>
              </a:solidFill>
            </a:rPr>
            <a:t>)</a:t>
          </a:r>
        </a:p>
        <a:p>
          <a:r>
            <a:rPr lang="en-US" b="0" u="none" dirty="0">
              <a:solidFill>
                <a:schemeClr val="tx1"/>
              </a:solidFill>
            </a:rPr>
            <a:t>Frequent rainfall – 60 to 150 cm. annual precipitation</a:t>
          </a:r>
        </a:p>
      </dgm:t>
    </dgm:pt>
    <dgm:pt modelId="{1A3F9BE6-C955-4162-8E2B-637D955DBC1E}" type="parTrans" cxnId="{5940D77B-EABB-43D1-B0BF-644719C83593}">
      <dgm:prSet/>
      <dgm:spPr/>
      <dgm:t>
        <a:bodyPr/>
        <a:lstStyle/>
        <a:p>
          <a:endParaRPr lang="en-US"/>
        </a:p>
      </dgm:t>
    </dgm:pt>
    <dgm:pt modelId="{0B2B49C3-EE6F-4E2E-8C52-0D6684629B09}" type="sibTrans" cxnId="{5940D77B-EABB-43D1-B0BF-644719C83593}">
      <dgm:prSet/>
      <dgm:spPr/>
      <dgm:t>
        <a:bodyPr/>
        <a:lstStyle/>
        <a:p>
          <a:endParaRPr lang="en-US"/>
        </a:p>
      </dgm:t>
    </dgm:pt>
    <dgm:pt modelId="{78A1395A-4DEA-4193-A892-06ECF04C67A3}">
      <dgm:prSet phldrT="[Text]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algn="l"/>
          <a:r>
            <a:rPr lang="en-US" b="1" u="none" dirty="0">
              <a:solidFill>
                <a:srgbClr val="FF0000"/>
              </a:solidFill>
            </a:rPr>
            <a:t>STEPPE</a:t>
          </a:r>
        </a:p>
        <a:p>
          <a:pPr algn="l"/>
          <a:r>
            <a:rPr lang="en-US" b="0" u="none" dirty="0">
              <a:solidFill>
                <a:schemeClr val="tx1"/>
              </a:solidFill>
            </a:rPr>
            <a:t>Large temp range – cold dry winter, warm wet summer (-1</a:t>
          </a:r>
          <a:r>
            <a:rPr lang="en-US" dirty="0">
              <a:solidFill>
                <a:schemeClr val="tx1"/>
              </a:solidFill>
            </a:rPr>
            <a:t>°C to 23°C)</a:t>
          </a:r>
          <a:endParaRPr lang="en-US" b="0" u="none" dirty="0">
            <a:solidFill>
              <a:schemeClr val="tx1"/>
            </a:solidFill>
          </a:endParaRPr>
        </a:p>
        <a:p>
          <a:pPr algn="l"/>
          <a:r>
            <a:rPr lang="en-US" b="0" u="none" dirty="0">
              <a:solidFill>
                <a:schemeClr val="tx1"/>
              </a:solidFill>
            </a:rPr>
            <a:t>Low precipitation  - &lt; 40 cm annually</a:t>
          </a:r>
        </a:p>
      </dgm:t>
    </dgm:pt>
    <dgm:pt modelId="{6898EC0B-E4E6-4003-8B09-5A5D1725BAA8}" type="parTrans" cxnId="{C7D1B302-662B-417A-990D-19BB53D3E54C}">
      <dgm:prSet/>
      <dgm:spPr/>
      <dgm:t>
        <a:bodyPr/>
        <a:lstStyle/>
        <a:p>
          <a:endParaRPr lang="en-US"/>
        </a:p>
      </dgm:t>
    </dgm:pt>
    <dgm:pt modelId="{B231F1FD-C30E-4F3F-8131-534ADC6603E3}" type="sibTrans" cxnId="{C7D1B302-662B-417A-990D-19BB53D3E54C}">
      <dgm:prSet/>
      <dgm:spPr/>
      <dgm:t>
        <a:bodyPr/>
        <a:lstStyle/>
        <a:p>
          <a:endParaRPr lang="en-US"/>
        </a:p>
      </dgm:t>
    </dgm:pt>
    <dgm:pt modelId="{D784EBCC-7526-4466-9B0C-144E9FA7A449}">
      <dgm:prSet phldrT="[Text]"/>
      <dgm:spPr>
        <a:solidFill>
          <a:schemeClr val="tx1">
            <a:lumMod val="10000"/>
            <a:lumOff val="90000"/>
            <a:alpha val="50000"/>
          </a:schemeClr>
        </a:solidFill>
      </dgm:spPr>
      <dgm:t>
        <a:bodyPr/>
        <a:lstStyle/>
        <a:p>
          <a:r>
            <a:rPr lang="en-US" b="1" u="none" dirty="0">
              <a:solidFill>
                <a:srgbClr val="FF0000"/>
              </a:solidFill>
            </a:rPr>
            <a:t>HUMID CONTINENTAL</a:t>
          </a:r>
        </a:p>
        <a:p>
          <a:r>
            <a:rPr lang="en-US" b="0" u="none" dirty="0">
              <a:solidFill>
                <a:schemeClr val="tx1"/>
              </a:solidFill>
            </a:rPr>
            <a:t>Large temp range  - Northeastern US</a:t>
          </a:r>
        </a:p>
        <a:p>
          <a:r>
            <a:rPr lang="en-US" b="0" u="none" dirty="0">
              <a:solidFill>
                <a:schemeClr val="tx1"/>
              </a:solidFill>
            </a:rPr>
            <a:t>Annual precipitation &gt; 75 cm annually</a:t>
          </a:r>
        </a:p>
      </dgm:t>
    </dgm:pt>
    <dgm:pt modelId="{8543B475-5BA2-4F8A-93EF-A1842B652251}" type="parTrans" cxnId="{6AE57EE4-5B9E-4565-A6C8-759FADAA0D4C}">
      <dgm:prSet/>
      <dgm:spPr/>
      <dgm:t>
        <a:bodyPr/>
        <a:lstStyle/>
        <a:p>
          <a:endParaRPr lang="en-US"/>
        </a:p>
      </dgm:t>
    </dgm:pt>
    <dgm:pt modelId="{8C027A90-099A-4E94-BE56-4309E0FE1676}" type="sibTrans" cxnId="{6AE57EE4-5B9E-4565-A6C8-759FADAA0D4C}">
      <dgm:prSet/>
      <dgm:spPr/>
      <dgm:t>
        <a:bodyPr/>
        <a:lstStyle/>
        <a:p>
          <a:endParaRPr lang="en-US"/>
        </a:p>
      </dgm:t>
    </dgm:pt>
    <dgm:pt modelId="{ED549745-3589-41ED-A6B7-B445B8E9E719}" type="pres">
      <dgm:prSet presAssocID="{4A0F1592-21A8-4235-A56A-4A4C0267F293}" presName="linear" presStyleCnt="0">
        <dgm:presLayoutVars>
          <dgm:dir/>
          <dgm:resizeHandles val="exact"/>
        </dgm:presLayoutVars>
      </dgm:prSet>
      <dgm:spPr/>
    </dgm:pt>
    <dgm:pt modelId="{ECA27EA1-2589-48A7-B003-3C5157E75A2F}" type="pres">
      <dgm:prSet presAssocID="{BD402AB5-0278-4922-882E-3F6C34AF0039}" presName="comp" presStyleCnt="0"/>
      <dgm:spPr/>
    </dgm:pt>
    <dgm:pt modelId="{1F5679C8-9E1A-417A-9064-73897F945C9E}" type="pres">
      <dgm:prSet presAssocID="{BD402AB5-0278-4922-882E-3F6C34AF0039}" presName="box" presStyleLbl="node1" presStyleIdx="0" presStyleCnt="3"/>
      <dgm:spPr/>
    </dgm:pt>
    <dgm:pt modelId="{7F4B7C5D-38C0-4FD6-A0F1-808B490702FD}" type="pres">
      <dgm:prSet presAssocID="{BD402AB5-0278-4922-882E-3F6C34AF0039}" presName="img" presStyleLbl="fgImgPlace1" presStyleIdx="0" presStyleCnt="3"/>
      <dgm:spPr>
        <a:blipFill rotWithShape="0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</dgm:pt>
    <dgm:pt modelId="{84959DFA-ED3C-49F1-8B10-CA64152BF68A}" type="pres">
      <dgm:prSet presAssocID="{BD402AB5-0278-4922-882E-3F6C34AF0039}" presName="text" presStyleLbl="node1" presStyleIdx="0" presStyleCnt="3">
        <dgm:presLayoutVars>
          <dgm:bulletEnabled val="1"/>
        </dgm:presLayoutVars>
      </dgm:prSet>
      <dgm:spPr/>
    </dgm:pt>
    <dgm:pt modelId="{C27452FE-9B0C-44D8-B92F-659322E7DD5F}" type="pres">
      <dgm:prSet presAssocID="{0B2B49C3-EE6F-4E2E-8C52-0D6684629B09}" presName="spacer" presStyleCnt="0"/>
      <dgm:spPr/>
    </dgm:pt>
    <dgm:pt modelId="{045EF7B9-D51C-4BCA-A233-7C238B6B966D}" type="pres">
      <dgm:prSet presAssocID="{78A1395A-4DEA-4193-A892-06ECF04C67A3}" presName="comp" presStyleCnt="0"/>
      <dgm:spPr/>
    </dgm:pt>
    <dgm:pt modelId="{7264C6AD-6602-4C3F-BB7A-33B295652152}" type="pres">
      <dgm:prSet presAssocID="{78A1395A-4DEA-4193-A892-06ECF04C67A3}" presName="box" presStyleLbl="node1" presStyleIdx="1" presStyleCnt="3"/>
      <dgm:spPr/>
    </dgm:pt>
    <dgm:pt modelId="{1105961C-7477-4111-BF4B-1DE5898F8D3F}" type="pres">
      <dgm:prSet presAssocID="{78A1395A-4DEA-4193-A892-06ECF04C67A3}" presName="img" presStyleLbl="fgImgPlace1" presStyleIdx="1" presStyleCnt="3"/>
      <dgm:spPr>
        <a:blipFill rotWithShape="0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</dgm:pt>
    <dgm:pt modelId="{31D88231-991E-4E2F-9906-BD3D88904B78}" type="pres">
      <dgm:prSet presAssocID="{78A1395A-4DEA-4193-A892-06ECF04C67A3}" presName="text" presStyleLbl="node1" presStyleIdx="1" presStyleCnt="3">
        <dgm:presLayoutVars>
          <dgm:bulletEnabled val="1"/>
        </dgm:presLayoutVars>
      </dgm:prSet>
      <dgm:spPr/>
    </dgm:pt>
    <dgm:pt modelId="{357A11FC-E4FA-46D7-BEFC-B873932F0D38}" type="pres">
      <dgm:prSet presAssocID="{B231F1FD-C30E-4F3F-8131-534ADC6603E3}" presName="spacer" presStyleCnt="0"/>
      <dgm:spPr/>
    </dgm:pt>
    <dgm:pt modelId="{A3023A25-65E4-4A01-9D5F-0F342ED61D2E}" type="pres">
      <dgm:prSet presAssocID="{D784EBCC-7526-4466-9B0C-144E9FA7A449}" presName="comp" presStyleCnt="0"/>
      <dgm:spPr/>
    </dgm:pt>
    <dgm:pt modelId="{AAA72039-C05D-43CD-9D3E-89F5822DC87C}" type="pres">
      <dgm:prSet presAssocID="{D784EBCC-7526-4466-9B0C-144E9FA7A449}" presName="box" presStyleLbl="node1" presStyleIdx="2" presStyleCnt="3"/>
      <dgm:spPr/>
    </dgm:pt>
    <dgm:pt modelId="{476EA611-CDD3-4707-A6D9-DCD987B06628}" type="pres">
      <dgm:prSet presAssocID="{D784EBCC-7526-4466-9B0C-144E9FA7A449}" presName="img" presStyleLbl="fgImgPlace1" presStyleIdx="2" presStyleCnt="3"/>
      <dgm:spPr>
        <a:blipFill rotWithShape="0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</dgm:pt>
    <dgm:pt modelId="{022A82C4-85AC-4103-A999-D85DF6093CAF}" type="pres">
      <dgm:prSet presAssocID="{D784EBCC-7526-4466-9B0C-144E9FA7A449}" presName="text" presStyleLbl="node1" presStyleIdx="2" presStyleCnt="3">
        <dgm:presLayoutVars>
          <dgm:bulletEnabled val="1"/>
        </dgm:presLayoutVars>
      </dgm:prSet>
      <dgm:spPr/>
    </dgm:pt>
  </dgm:ptLst>
  <dgm:cxnLst>
    <dgm:cxn modelId="{61B12B00-DF5E-4A41-AAEC-7F633034E3B5}" type="presOf" srcId="{78A1395A-4DEA-4193-A892-06ECF04C67A3}" destId="{31D88231-991E-4E2F-9906-BD3D88904B78}" srcOrd="1" destOrd="0" presId="urn:microsoft.com/office/officeart/2005/8/layout/vList4#1"/>
    <dgm:cxn modelId="{C7D1B302-662B-417A-990D-19BB53D3E54C}" srcId="{4A0F1592-21A8-4235-A56A-4A4C0267F293}" destId="{78A1395A-4DEA-4193-A892-06ECF04C67A3}" srcOrd="1" destOrd="0" parTransId="{6898EC0B-E4E6-4003-8B09-5A5D1725BAA8}" sibTransId="{B231F1FD-C30E-4F3F-8131-534ADC6603E3}"/>
    <dgm:cxn modelId="{D2F5DF18-4659-4189-A88E-F85D927DDDAF}" type="presOf" srcId="{D784EBCC-7526-4466-9B0C-144E9FA7A449}" destId="{022A82C4-85AC-4103-A999-D85DF6093CAF}" srcOrd="1" destOrd="0" presId="urn:microsoft.com/office/officeart/2005/8/layout/vList4#1"/>
    <dgm:cxn modelId="{60450123-94EC-4E23-BE28-695B788F8439}" type="presOf" srcId="{BD402AB5-0278-4922-882E-3F6C34AF0039}" destId="{1F5679C8-9E1A-417A-9064-73897F945C9E}" srcOrd="0" destOrd="0" presId="urn:microsoft.com/office/officeart/2005/8/layout/vList4#1"/>
    <dgm:cxn modelId="{234D033C-2265-4A52-ADC8-CF41E8499084}" type="presOf" srcId="{D784EBCC-7526-4466-9B0C-144E9FA7A449}" destId="{AAA72039-C05D-43CD-9D3E-89F5822DC87C}" srcOrd="0" destOrd="0" presId="urn:microsoft.com/office/officeart/2005/8/layout/vList4#1"/>
    <dgm:cxn modelId="{9A3AB061-4297-4354-9D8A-696DFB9149A4}" type="presOf" srcId="{78A1395A-4DEA-4193-A892-06ECF04C67A3}" destId="{7264C6AD-6602-4C3F-BB7A-33B295652152}" srcOrd="0" destOrd="0" presId="urn:microsoft.com/office/officeart/2005/8/layout/vList4#1"/>
    <dgm:cxn modelId="{AC3B3D65-B0E6-492B-B41A-2706C9C73990}" type="presOf" srcId="{BD402AB5-0278-4922-882E-3F6C34AF0039}" destId="{84959DFA-ED3C-49F1-8B10-CA64152BF68A}" srcOrd="1" destOrd="0" presId="urn:microsoft.com/office/officeart/2005/8/layout/vList4#1"/>
    <dgm:cxn modelId="{973E694C-F5ED-4AC1-9C92-69A4E6B12DDF}" type="presOf" srcId="{4A0F1592-21A8-4235-A56A-4A4C0267F293}" destId="{ED549745-3589-41ED-A6B7-B445B8E9E719}" srcOrd="0" destOrd="0" presId="urn:microsoft.com/office/officeart/2005/8/layout/vList4#1"/>
    <dgm:cxn modelId="{5940D77B-EABB-43D1-B0BF-644719C83593}" srcId="{4A0F1592-21A8-4235-A56A-4A4C0267F293}" destId="{BD402AB5-0278-4922-882E-3F6C34AF0039}" srcOrd="0" destOrd="0" parTransId="{1A3F9BE6-C955-4162-8E2B-637D955DBC1E}" sibTransId="{0B2B49C3-EE6F-4E2E-8C52-0D6684629B09}"/>
    <dgm:cxn modelId="{6AE57EE4-5B9E-4565-A6C8-759FADAA0D4C}" srcId="{4A0F1592-21A8-4235-A56A-4A4C0267F293}" destId="{D784EBCC-7526-4466-9B0C-144E9FA7A449}" srcOrd="2" destOrd="0" parTransId="{8543B475-5BA2-4F8A-93EF-A1842B652251}" sibTransId="{8C027A90-099A-4E94-BE56-4309E0FE1676}"/>
    <dgm:cxn modelId="{04223A4F-C0E1-41CA-9C6D-54EE84503701}" type="presParOf" srcId="{ED549745-3589-41ED-A6B7-B445B8E9E719}" destId="{ECA27EA1-2589-48A7-B003-3C5157E75A2F}" srcOrd="0" destOrd="0" presId="urn:microsoft.com/office/officeart/2005/8/layout/vList4#1"/>
    <dgm:cxn modelId="{45862DDD-6727-4ED8-B151-93C7261C77C3}" type="presParOf" srcId="{ECA27EA1-2589-48A7-B003-3C5157E75A2F}" destId="{1F5679C8-9E1A-417A-9064-73897F945C9E}" srcOrd="0" destOrd="0" presId="urn:microsoft.com/office/officeart/2005/8/layout/vList4#1"/>
    <dgm:cxn modelId="{852167FE-EDA2-4C0A-B27A-ED90E85DD631}" type="presParOf" srcId="{ECA27EA1-2589-48A7-B003-3C5157E75A2F}" destId="{7F4B7C5D-38C0-4FD6-A0F1-808B490702FD}" srcOrd="1" destOrd="0" presId="urn:microsoft.com/office/officeart/2005/8/layout/vList4#1"/>
    <dgm:cxn modelId="{3252CE77-BDFF-4EDB-87E3-C93366AFA539}" type="presParOf" srcId="{ECA27EA1-2589-48A7-B003-3C5157E75A2F}" destId="{84959DFA-ED3C-49F1-8B10-CA64152BF68A}" srcOrd="2" destOrd="0" presId="urn:microsoft.com/office/officeart/2005/8/layout/vList4#1"/>
    <dgm:cxn modelId="{21D70375-7C63-42D7-B25A-D4FA757AE1AB}" type="presParOf" srcId="{ED549745-3589-41ED-A6B7-B445B8E9E719}" destId="{C27452FE-9B0C-44D8-B92F-659322E7DD5F}" srcOrd="1" destOrd="0" presId="urn:microsoft.com/office/officeart/2005/8/layout/vList4#1"/>
    <dgm:cxn modelId="{71B21331-AB7F-4140-8FCF-F6C8D3414616}" type="presParOf" srcId="{ED549745-3589-41ED-A6B7-B445B8E9E719}" destId="{045EF7B9-D51C-4BCA-A233-7C238B6B966D}" srcOrd="2" destOrd="0" presId="urn:microsoft.com/office/officeart/2005/8/layout/vList4#1"/>
    <dgm:cxn modelId="{E8675CA8-5CB7-435D-95A3-CCA18D6804CB}" type="presParOf" srcId="{045EF7B9-D51C-4BCA-A233-7C238B6B966D}" destId="{7264C6AD-6602-4C3F-BB7A-33B295652152}" srcOrd="0" destOrd="0" presId="urn:microsoft.com/office/officeart/2005/8/layout/vList4#1"/>
    <dgm:cxn modelId="{7D1A5507-5CF4-4384-A4C0-02E37F7153A2}" type="presParOf" srcId="{045EF7B9-D51C-4BCA-A233-7C238B6B966D}" destId="{1105961C-7477-4111-BF4B-1DE5898F8D3F}" srcOrd="1" destOrd="0" presId="urn:microsoft.com/office/officeart/2005/8/layout/vList4#1"/>
    <dgm:cxn modelId="{3D8F0778-4A12-4686-8C22-AAFB5C0033A1}" type="presParOf" srcId="{045EF7B9-D51C-4BCA-A233-7C238B6B966D}" destId="{31D88231-991E-4E2F-9906-BD3D88904B78}" srcOrd="2" destOrd="0" presId="urn:microsoft.com/office/officeart/2005/8/layout/vList4#1"/>
    <dgm:cxn modelId="{307DE452-EFF5-4411-BEFC-FD99A3192C14}" type="presParOf" srcId="{ED549745-3589-41ED-A6B7-B445B8E9E719}" destId="{357A11FC-E4FA-46D7-BEFC-B873932F0D38}" srcOrd="3" destOrd="0" presId="urn:microsoft.com/office/officeart/2005/8/layout/vList4#1"/>
    <dgm:cxn modelId="{52557E11-7773-4017-932C-FF0116BDF1F1}" type="presParOf" srcId="{ED549745-3589-41ED-A6B7-B445B8E9E719}" destId="{A3023A25-65E4-4A01-9D5F-0F342ED61D2E}" srcOrd="4" destOrd="0" presId="urn:microsoft.com/office/officeart/2005/8/layout/vList4#1"/>
    <dgm:cxn modelId="{F59E2247-ADA7-4FD6-8312-05AD88175B35}" type="presParOf" srcId="{A3023A25-65E4-4A01-9D5F-0F342ED61D2E}" destId="{AAA72039-C05D-43CD-9D3E-89F5822DC87C}" srcOrd="0" destOrd="0" presId="urn:microsoft.com/office/officeart/2005/8/layout/vList4#1"/>
    <dgm:cxn modelId="{6838AD69-9C5B-4352-838B-15A66CB3AFFD}" type="presParOf" srcId="{A3023A25-65E4-4A01-9D5F-0F342ED61D2E}" destId="{476EA611-CDD3-4707-A6D9-DCD987B06628}" srcOrd="1" destOrd="0" presId="urn:microsoft.com/office/officeart/2005/8/layout/vList4#1"/>
    <dgm:cxn modelId="{5F37001E-08BB-4B04-8AAB-7F34A8FA90E5}" type="presParOf" srcId="{A3023A25-65E4-4A01-9D5F-0F342ED61D2E}" destId="{022A82C4-85AC-4103-A999-D85DF6093CAF}" srcOrd="2" destOrd="0" presId="urn:microsoft.com/office/officeart/2005/8/layout/vList4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A0F1592-21A8-4235-A56A-4A4C0267F293}" type="doc">
      <dgm:prSet loTypeId="urn:microsoft.com/office/officeart/2005/8/layout/vList4#1" loCatId="list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en-US"/>
        </a:p>
      </dgm:t>
    </dgm:pt>
    <dgm:pt modelId="{275129A3-006A-4640-A5BA-0DCE44A0425E}">
      <dgm:prSet phldrT="[Text]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US" b="1" u="none" dirty="0">
              <a:solidFill>
                <a:srgbClr val="FF0000"/>
              </a:solidFill>
            </a:rPr>
            <a:t>HUMID SUBTROPICAL</a:t>
          </a:r>
        </a:p>
        <a:p>
          <a:r>
            <a:rPr lang="en-US" b="0" u="none" dirty="0">
              <a:solidFill>
                <a:schemeClr val="tx1"/>
              </a:solidFill>
            </a:rPr>
            <a:t>Large temp range – Southeastern US</a:t>
          </a:r>
        </a:p>
        <a:p>
          <a:r>
            <a:rPr lang="en-US" b="0" u="none" dirty="0">
              <a:solidFill>
                <a:schemeClr val="tx1"/>
              </a:solidFill>
            </a:rPr>
            <a:t>Annual Precipitation – 75 – 165 cm per year                             </a:t>
          </a:r>
        </a:p>
      </dgm:t>
    </dgm:pt>
    <dgm:pt modelId="{24A2BC89-3CAB-441F-A467-9D83959E2B1E}" type="parTrans" cxnId="{AA3741D4-51EE-4572-BB0E-9FC091CBBE81}">
      <dgm:prSet/>
      <dgm:spPr/>
      <dgm:t>
        <a:bodyPr/>
        <a:lstStyle/>
        <a:p>
          <a:endParaRPr lang="en-US"/>
        </a:p>
      </dgm:t>
    </dgm:pt>
    <dgm:pt modelId="{C8DE582C-DE18-4262-AB26-4D275B1491F9}" type="sibTrans" cxnId="{AA3741D4-51EE-4572-BB0E-9FC091CBBE81}">
      <dgm:prSet/>
      <dgm:spPr/>
      <dgm:t>
        <a:bodyPr/>
        <a:lstStyle/>
        <a:p>
          <a:endParaRPr lang="en-US"/>
        </a:p>
      </dgm:t>
    </dgm:pt>
    <dgm:pt modelId="{B8852C03-C121-414B-84EB-DAACB6708650}">
      <dgm:prSet phldrT="[Text]"/>
      <dgm:spPr>
        <a:solidFill>
          <a:schemeClr val="tx1">
            <a:lumMod val="10000"/>
            <a:lumOff val="90000"/>
          </a:schemeClr>
        </a:solidFill>
      </dgm:spPr>
      <dgm:t>
        <a:bodyPr/>
        <a:lstStyle/>
        <a:p>
          <a:r>
            <a:rPr lang="en-US" b="1" u="none" dirty="0">
              <a:solidFill>
                <a:srgbClr val="FF0000"/>
              </a:solidFill>
            </a:rPr>
            <a:t>MEDITERRANEAN</a:t>
          </a:r>
        </a:p>
        <a:p>
          <a:r>
            <a:rPr lang="en-US" b="0" u="none" dirty="0">
              <a:solidFill>
                <a:schemeClr val="tx1"/>
              </a:solidFill>
            </a:rPr>
            <a:t>Mild, low temperature range</a:t>
          </a:r>
        </a:p>
        <a:p>
          <a:r>
            <a:rPr lang="en-US" b="0" u="none" dirty="0">
              <a:solidFill>
                <a:schemeClr val="tx1"/>
              </a:solidFill>
            </a:rPr>
            <a:t>Annual Precipitation about 40 cm per year</a:t>
          </a:r>
        </a:p>
      </dgm:t>
    </dgm:pt>
    <dgm:pt modelId="{001843E5-FF60-44A8-A316-98CF79F799E7}" type="parTrans" cxnId="{0B75856D-0F93-4674-9A32-F60C3142AA7B}">
      <dgm:prSet/>
      <dgm:spPr/>
      <dgm:t>
        <a:bodyPr/>
        <a:lstStyle/>
        <a:p>
          <a:endParaRPr lang="en-US"/>
        </a:p>
      </dgm:t>
    </dgm:pt>
    <dgm:pt modelId="{59076E7F-453D-4BAA-AA2C-DAD7FD4EF87B}" type="sibTrans" cxnId="{0B75856D-0F93-4674-9A32-F60C3142AA7B}">
      <dgm:prSet/>
      <dgm:spPr/>
      <dgm:t>
        <a:bodyPr/>
        <a:lstStyle/>
        <a:p>
          <a:endParaRPr lang="en-US"/>
        </a:p>
      </dgm:t>
    </dgm:pt>
    <dgm:pt modelId="{ED549745-3589-41ED-A6B7-B445B8E9E719}" type="pres">
      <dgm:prSet presAssocID="{4A0F1592-21A8-4235-A56A-4A4C0267F293}" presName="linear" presStyleCnt="0">
        <dgm:presLayoutVars>
          <dgm:dir/>
          <dgm:resizeHandles val="exact"/>
        </dgm:presLayoutVars>
      </dgm:prSet>
      <dgm:spPr/>
    </dgm:pt>
    <dgm:pt modelId="{91A8486D-54E3-494B-BF47-821D3E02FC8D}" type="pres">
      <dgm:prSet presAssocID="{275129A3-006A-4640-A5BA-0DCE44A0425E}" presName="comp" presStyleCnt="0"/>
      <dgm:spPr/>
    </dgm:pt>
    <dgm:pt modelId="{DF91DC1A-B6C1-4DC7-B44A-406AA86437E6}" type="pres">
      <dgm:prSet presAssocID="{275129A3-006A-4640-A5BA-0DCE44A0425E}" presName="box" presStyleLbl="node1" presStyleIdx="0" presStyleCnt="2"/>
      <dgm:spPr/>
    </dgm:pt>
    <dgm:pt modelId="{39984552-0BD6-4F35-9C0E-7C798C056306}" type="pres">
      <dgm:prSet presAssocID="{275129A3-006A-4640-A5BA-0DCE44A0425E}" presName="img" presStyleLbl="fgImgPlace1" presStyleIdx="0" presStyleCnt="2"/>
      <dgm:spPr>
        <a:blipFill rotWithShape="0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</dgm:pt>
    <dgm:pt modelId="{2539E8CF-4069-42F5-A30C-9F2005F98214}" type="pres">
      <dgm:prSet presAssocID="{275129A3-006A-4640-A5BA-0DCE44A0425E}" presName="text" presStyleLbl="node1" presStyleIdx="0" presStyleCnt="2">
        <dgm:presLayoutVars>
          <dgm:bulletEnabled val="1"/>
        </dgm:presLayoutVars>
      </dgm:prSet>
      <dgm:spPr/>
    </dgm:pt>
    <dgm:pt modelId="{18028C2A-C96D-4E93-8178-DE886B64F35B}" type="pres">
      <dgm:prSet presAssocID="{C8DE582C-DE18-4262-AB26-4D275B1491F9}" presName="spacer" presStyleCnt="0"/>
      <dgm:spPr/>
    </dgm:pt>
    <dgm:pt modelId="{19C52153-B6D0-4697-8EAC-932A1FD0EAD6}" type="pres">
      <dgm:prSet presAssocID="{B8852C03-C121-414B-84EB-DAACB6708650}" presName="comp" presStyleCnt="0"/>
      <dgm:spPr/>
    </dgm:pt>
    <dgm:pt modelId="{769898FF-89E1-49B0-A861-58F6EFE6C770}" type="pres">
      <dgm:prSet presAssocID="{B8852C03-C121-414B-84EB-DAACB6708650}" presName="box" presStyleLbl="node1" presStyleIdx="1" presStyleCnt="2"/>
      <dgm:spPr/>
    </dgm:pt>
    <dgm:pt modelId="{36EC791B-DB19-4E79-894E-61D4CC22DB81}" type="pres">
      <dgm:prSet presAssocID="{B8852C03-C121-414B-84EB-DAACB6708650}" presName="img" presStyleLbl="fgImgPlace1" presStyleIdx="1" presStyleCnt="2"/>
      <dgm:spPr>
        <a:blipFill rotWithShape="0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</dgm:pt>
    <dgm:pt modelId="{ED9765CE-1DD7-4212-BFAE-9F7F7E9328BD}" type="pres">
      <dgm:prSet presAssocID="{B8852C03-C121-414B-84EB-DAACB6708650}" presName="text" presStyleLbl="node1" presStyleIdx="1" presStyleCnt="2">
        <dgm:presLayoutVars>
          <dgm:bulletEnabled val="1"/>
        </dgm:presLayoutVars>
      </dgm:prSet>
      <dgm:spPr/>
    </dgm:pt>
  </dgm:ptLst>
  <dgm:cxnLst>
    <dgm:cxn modelId="{1A4B841E-63CC-4874-BF90-C8C3587DCAE6}" type="presOf" srcId="{275129A3-006A-4640-A5BA-0DCE44A0425E}" destId="{2539E8CF-4069-42F5-A30C-9F2005F98214}" srcOrd="1" destOrd="0" presId="urn:microsoft.com/office/officeart/2005/8/layout/vList4#1"/>
    <dgm:cxn modelId="{973E694C-F5ED-4AC1-9C92-69A4E6B12DDF}" type="presOf" srcId="{4A0F1592-21A8-4235-A56A-4A4C0267F293}" destId="{ED549745-3589-41ED-A6B7-B445B8E9E719}" srcOrd="0" destOrd="0" presId="urn:microsoft.com/office/officeart/2005/8/layout/vList4#1"/>
    <dgm:cxn modelId="{0B75856D-0F93-4674-9A32-F60C3142AA7B}" srcId="{4A0F1592-21A8-4235-A56A-4A4C0267F293}" destId="{B8852C03-C121-414B-84EB-DAACB6708650}" srcOrd="1" destOrd="0" parTransId="{001843E5-FF60-44A8-A316-98CF79F799E7}" sibTransId="{59076E7F-453D-4BAA-AA2C-DAD7FD4EF87B}"/>
    <dgm:cxn modelId="{D73A2295-7475-4A38-8321-62B7B0F2756D}" type="presOf" srcId="{275129A3-006A-4640-A5BA-0DCE44A0425E}" destId="{DF91DC1A-B6C1-4DC7-B44A-406AA86437E6}" srcOrd="0" destOrd="0" presId="urn:microsoft.com/office/officeart/2005/8/layout/vList4#1"/>
    <dgm:cxn modelId="{AA3741D4-51EE-4572-BB0E-9FC091CBBE81}" srcId="{4A0F1592-21A8-4235-A56A-4A4C0267F293}" destId="{275129A3-006A-4640-A5BA-0DCE44A0425E}" srcOrd="0" destOrd="0" parTransId="{24A2BC89-3CAB-441F-A467-9D83959E2B1E}" sibTransId="{C8DE582C-DE18-4262-AB26-4D275B1491F9}"/>
    <dgm:cxn modelId="{1F115EE8-9202-4DEB-808F-D83210D33343}" type="presOf" srcId="{B8852C03-C121-414B-84EB-DAACB6708650}" destId="{769898FF-89E1-49B0-A861-58F6EFE6C770}" srcOrd="0" destOrd="0" presId="urn:microsoft.com/office/officeart/2005/8/layout/vList4#1"/>
    <dgm:cxn modelId="{B63859F7-03C6-42EC-8C84-66F13B4E6B33}" type="presOf" srcId="{B8852C03-C121-414B-84EB-DAACB6708650}" destId="{ED9765CE-1DD7-4212-BFAE-9F7F7E9328BD}" srcOrd="1" destOrd="0" presId="urn:microsoft.com/office/officeart/2005/8/layout/vList4#1"/>
    <dgm:cxn modelId="{2B6A9EA3-55EB-43A1-804C-2364AD5F1A7F}" type="presParOf" srcId="{ED549745-3589-41ED-A6B7-B445B8E9E719}" destId="{91A8486D-54E3-494B-BF47-821D3E02FC8D}" srcOrd="0" destOrd="0" presId="urn:microsoft.com/office/officeart/2005/8/layout/vList4#1"/>
    <dgm:cxn modelId="{1413B159-31D3-43BF-B675-B7B88922CC32}" type="presParOf" srcId="{91A8486D-54E3-494B-BF47-821D3E02FC8D}" destId="{DF91DC1A-B6C1-4DC7-B44A-406AA86437E6}" srcOrd="0" destOrd="0" presId="urn:microsoft.com/office/officeart/2005/8/layout/vList4#1"/>
    <dgm:cxn modelId="{9EF9BF6B-FCC5-4BCB-AD5A-8E6F04794905}" type="presParOf" srcId="{91A8486D-54E3-494B-BF47-821D3E02FC8D}" destId="{39984552-0BD6-4F35-9C0E-7C798C056306}" srcOrd="1" destOrd="0" presId="urn:microsoft.com/office/officeart/2005/8/layout/vList4#1"/>
    <dgm:cxn modelId="{F84A4C05-37A9-4DF1-9966-7E7682B2C88C}" type="presParOf" srcId="{91A8486D-54E3-494B-BF47-821D3E02FC8D}" destId="{2539E8CF-4069-42F5-A30C-9F2005F98214}" srcOrd="2" destOrd="0" presId="urn:microsoft.com/office/officeart/2005/8/layout/vList4#1"/>
    <dgm:cxn modelId="{384C679F-A678-4038-992C-AFA70B5ACBCE}" type="presParOf" srcId="{ED549745-3589-41ED-A6B7-B445B8E9E719}" destId="{18028C2A-C96D-4E93-8178-DE886B64F35B}" srcOrd="1" destOrd="0" presId="urn:microsoft.com/office/officeart/2005/8/layout/vList4#1"/>
    <dgm:cxn modelId="{1C330121-AA4B-4C18-9D1F-CC49E52E7C9B}" type="presParOf" srcId="{ED549745-3589-41ED-A6B7-B445B8E9E719}" destId="{19C52153-B6D0-4697-8EAC-932A1FD0EAD6}" srcOrd="2" destOrd="0" presId="urn:microsoft.com/office/officeart/2005/8/layout/vList4#1"/>
    <dgm:cxn modelId="{4B2CDE90-23B7-45D1-B47C-5A00E3DBECC3}" type="presParOf" srcId="{19C52153-B6D0-4697-8EAC-932A1FD0EAD6}" destId="{769898FF-89E1-49B0-A861-58F6EFE6C770}" srcOrd="0" destOrd="0" presId="urn:microsoft.com/office/officeart/2005/8/layout/vList4#1"/>
    <dgm:cxn modelId="{71DDDE51-64F0-4EB9-BE7C-8BD079A29CB3}" type="presParOf" srcId="{19C52153-B6D0-4697-8EAC-932A1FD0EAD6}" destId="{36EC791B-DB19-4E79-894E-61D4CC22DB81}" srcOrd="1" destOrd="0" presId="urn:microsoft.com/office/officeart/2005/8/layout/vList4#1"/>
    <dgm:cxn modelId="{0FDA905B-7D57-412E-BE06-40858B3B1B53}" type="presParOf" srcId="{19C52153-B6D0-4697-8EAC-932A1FD0EAD6}" destId="{ED9765CE-1DD7-4212-BFAE-9F7F7E9328BD}" srcOrd="2" destOrd="0" presId="urn:microsoft.com/office/officeart/2005/8/layout/vList4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A2BB12C-F794-46FF-B66F-03EE9346D306}" type="doc">
      <dgm:prSet loTypeId="urn:microsoft.com/office/officeart/2005/8/layout/hList7#1" loCatId="process" qsTypeId="urn:microsoft.com/office/officeart/2005/8/quickstyle/simple1" qsCatId="simple" csTypeId="urn:microsoft.com/office/officeart/2005/8/colors/accent1_2" csCatId="accent1" phldr="1"/>
      <dgm:spPr/>
    </dgm:pt>
    <dgm:pt modelId="{D2FBF42C-BB54-42EB-8210-410B8D573AE1}">
      <dgm:prSet phldrT="[Text]" custT="1"/>
      <dgm:spPr>
        <a:solidFill>
          <a:schemeClr val="tx1">
            <a:lumMod val="10000"/>
            <a:lumOff val="90000"/>
          </a:schemeClr>
        </a:solidFill>
      </dgm:spPr>
      <dgm:t>
        <a:bodyPr/>
        <a:lstStyle/>
        <a:p>
          <a:endParaRPr lang="en-US" sz="1800" b="1" u="sng" dirty="0">
            <a:solidFill>
              <a:schemeClr val="tx1"/>
            </a:solidFill>
          </a:endParaRPr>
        </a:p>
        <a:p>
          <a:endParaRPr lang="en-US" sz="1800" b="1" u="sng" dirty="0">
            <a:solidFill>
              <a:schemeClr val="tx1"/>
            </a:solidFill>
          </a:endParaRPr>
        </a:p>
        <a:p>
          <a:r>
            <a:rPr lang="en-US" sz="2000" b="1" u="none" dirty="0">
              <a:solidFill>
                <a:srgbClr val="FF0000"/>
              </a:solidFill>
            </a:rPr>
            <a:t>SUBARCTIC</a:t>
          </a:r>
        </a:p>
        <a:p>
          <a:r>
            <a:rPr lang="en-US" sz="1800" dirty="0">
              <a:solidFill>
                <a:schemeClr val="tx1"/>
              </a:solidFill>
            </a:rPr>
            <a:t>Large difference between summer and winter temperature – up to 63°C</a:t>
          </a:r>
        </a:p>
        <a:p>
          <a:r>
            <a:rPr lang="en-US" sz="1800" dirty="0">
              <a:solidFill>
                <a:schemeClr val="tx1"/>
              </a:solidFill>
            </a:rPr>
            <a:t>Annual precipitation 25 – 50 cm per year</a:t>
          </a:r>
        </a:p>
      </dgm:t>
    </dgm:pt>
    <dgm:pt modelId="{FB2554BF-1CC6-4DA2-8C1C-4D659085351C}" type="parTrans" cxnId="{5AC30DA7-12F2-4F65-AC2F-DB9FBE899B1B}">
      <dgm:prSet/>
      <dgm:spPr/>
      <dgm:t>
        <a:bodyPr/>
        <a:lstStyle/>
        <a:p>
          <a:endParaRPr lang="en-US"/>
        </a:p>
      </dgm:t>
    </dgm:pt>
    <dgm:pt modelId="{45386D64-68AF-499E-B494-1ACD2080487B}" type="sibTrans" cxnId="{5AC30DA7-12F2-4F65-AC2F-DB9FBE899B1B}">
      <dgm:prSet/>
      <dgm:spPr/>
      <dgm:t>
        <a:bodyPr/>
        <a:lstStyle/>
        <a:p>
          <a:endParaRPr lang="en-US"/>
        </a:p>
      </dgm:t>
    </dgm:pt>
    <dgm:pt modelId="{6CB9395C-79D6-419A-AD5D-7C4E9243E647}">
      <dgm:prSet phldrT="[Text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US" sz="2000" b="1" u="none" dirty="0">
              <a:solidFill>
                <a:srgbClr val="FF0000"/>
              </a:solidFill>
            </a:rPr>
            <a:t>TUNDRA</a:t>
          </a:r>
        </a:p>
        <a:p>
          <a:r>
            <a:rPr lang="en-US" sz="1800" b="0" u="none" dirty="0">
              <a:solidFill>
                <a:schemeClr val="tx1"/>
              </a:solidFill>
            </a:rPr>
            <a:t>Colder than Subarctic Average temp &lt; 4</a:t>
          </a:r>
          <a:r>
            <a:rPr lang="en-US" sz="1800" dirty="0">
              <a:solidFill>
                <a:schemeClr val="tx1"/>
              </a:solidFill>
            </a:rPr>
            <a:t>°C</a:t>
          </a:r>
        </a:p>
        <a:p>
          <a:r>
            <a:rPr lang="en-US" sz="1800" b="0" u="none" dirty="0">
              <a:solidFill>
                <a:schemeClr val="tx1"/>
              </a:solidFill>
            </a:rPr>
            <a:t>Precipitation about   25 cm per year</a:t>
          </a:r>
        </a:p>
      </dgm:t>
    </dgm:pt>
    <dgm:pt modelId="{314AF30F-B3C0-454E-B5BD-BC9CCC082569}" type="parTrans" cxnId="{E7EDDC90-E43B-4BE6-BA40-62D8818F6566}">
      <dgm:prSet/>
      <dgm:spPr/>
      <dgm:t>
        <a:bodyPr/>
        <a:lstStyle/>
        <a:p>
          <a:endParaRPr lang="en-US"/>
        </a:p>
      </dgm:t>
    </dgm:pt>
    <dgm:pt modelId="{9323292F-916C-468F-8D94-8ECDC60502ED}" type="sibTrans" cxnId="{E7EDDC90-E43B-4BE6-BA40-62D8818F6566}">
      <dgm:prSet/>
      <dgm:spPr/>
      <dgm:t>
        <a:bodyPr/>
        <a:lstStyle/>
        <a:p>
          <a:endParaRPr lang="en-US"/>
        </a:p>
      </dgm:t>
    </dgm:pt>
    <dgm:pt modelId="{4F67A807-76CA-411F-9859-6ECE2AC12514}">
      <dgm:prSet phldrT="[Text]" custT="1"/>
      <dgm:spPr>
        <a:solidFill>
          <a:schemeClr val="tx1">
            <a:lumMod val="10000"/>
            <a:lumOff val="90000"/>
          </a:schemeClr>
        </a:solidFill>
      </dgm:spPr>
      <dgm:t>
        <a:bodyPr/>
        <a:lstStyle/>
        <a:p>
          <a:r>
            <a:rPr lang="en-US" sz="2000" b="1" u="none" dirty="0">
              <a:solidFill>
                <a:srgbClr val="FF0000"/>
              </a:solidFill>
            </a:rPr>
            <a:t>POLAR ICECAPS</a:t>
          </a:r>
        </a:p>
        <a:p>
          <a:r>
            <a:rPr lang="en-US" sz="1800" dirty="0">
              <a:solidFill>
                <a:schemeClr val="tx1"/>
              </a:solidFill>
            </a:rPr>
            <a:t>Icy region </a:t>
          </a:r>
        </a:p>
        <a:p>
          <a:r>
            <a:rPr lang="en-US" sz="1800" dirty="0">
              <a:solidFill>
                <a:schemeClr val="tx1"/>
              </a:solidFill>
            </a:rPr>
            <a:t>Average temperature &lt; 0°C</a:t>
          </a:r>
        </a:p>
        <a:p>
          <a:r>
            <a:rPr lang="en-US" sz="1800" dirty="0">
              <a:solidFill>
                <a:schemeClr val="tx1"/>
              </a:solidFill>
            </a:rPr>
            <a:t>Low precipitation</a:t>
          </a:r>
        </a:p>
      </dgm:t>
    </dgm:pt>
    <dgm:pt modelId="{50E510FD-6F01-4719-AEB1-0FED849DB710}" type="parTrans" cxnId="{D654759E-DD64-4458-ACCA-AEA10E4E62A6}">
      <dgm:prSet/>
      <dgm:spPr/>
      <dgm:t>
        <a:bodyPr/>
        <a:lstStyle/>
        <a:p>
          <a:endParaRPr lang="en-US"/>
        </a:p>
      </dgm:t>
    </dgm:pt>
    <dgm:pt modelId="{3182B705-7F78-4FA4-8076-94AAFF1FCAC0}" type="sibTrans" cxnId="{D654759E-DD64-4458-ACCA-AEA10E4E62A6}">
      <dgm:prSet/>
      <dgm:spPr/>
      <dgm:t>
        <a:bodyPr/>
        <a:lstStyle/>
        <a:p>
          <a:endParaRPr lang="en-US"/>
        </a:p>
      </dgm:t>
    </dgm:pt>
    <dgm:pt modelId="{09442C1E-81F8-4A8D-A6FA-1306A60B0FEE}" type="pres">
      <dgm:prSet presAssocID="{CA2BB12C-F794-46FF-B66F-03EE9346D306}" presName="Name0" presStyleCnt="0">
        <dgm:presLayoutVars>
          <dgm:dir/>
          <dgm:resizeHandles val="exact"/>
        </dgm:presLayoutVars>
      </dgm:prSet>
      <dgm:spPr/>
    </dgm:pt>
    <dgm:pt modelId="{FC057A3D-5805-4A78-A3E2-43F9EAC03B97}" type="pres">
      <dgm:prSet presAssocID="{CA2BB12C-F794-46FF-B66F-03EE9346D306}" presName="fgShape" presStyleLbl="fgShp" presStyleIdx="0" presStyleCnt="1" custFlipVert="1" custScaleX="108696" custScaleY="14122" custLinFactNeighborX="0" custLinFactNeighborY="50985"/>
      <dgm:spPr>
        <a:prstGeom prst="mathMinus">
          <a:avLst/>
        </a:prstGeom>
      </dgm:spPr>
    </dgm:pt>
    <dgm:pt modelId="{A03DF224-8898-4762-84DC-9BBA88851083}" type="pres">
      <dgm:prSet presAssocID="{CA2BB12C-F794-46FF-B66F-03EE9346D306}" presName="linComp" presStyleCnt="0"/>
      <dgm:spPr/>
    </dgm:pt>
    <dgm:pt modelId="{B549B0CA-2196-4818-B9C2-C2D5F1A8B5C9}" type="pres">
      <dgm:prSet presAssocID="{D2FBF42C-BB54-42EB-8210-410B8D573AE1}" presName="compNode" presStyleCnt="0"/>
      <dgm:spPr/>
    </dgm:pt>
    <dgm:pt modelId="{69AA7C68-9890-4D9D-9211-2BADD3791A93}" type="pres">
      <dgm:prSet presAssocID="{D2FBF42C-BB54-42EB-8210-410B8D573AE1}" presName="bkgdShape" presStyleLbl="node1" presStyleIdx="0" presStyleCnt="3"/>
      <dgm:spPr/>
    </dgm:pt>
    <dgm:pt modelId="{2C1B16AF-D4D5-4838-8DBA-CEDE9BD37AA9}" type="pres">
      <dgm:prSet presAssocID="{D2FBF42C-BB54-42EB-8210-410B8D573AE1}" presName="nodeTx" presStyleLbl="node1" presStyleIdx="0" presStyleCnt="3">
        <dgm:presLayoutVars>
          <dgm:bulletEnabled val="1"/>
        </dgm:presLayoutVars>
      </dgm:prSet>
      <dgm:spPr/>
    </dgm:pt>
    <dgm:pt modelId="{2EF61835-FE37-4782-A4B7-8A2D2C35D85D}" type="pres">
      <dgm:prSet presAssocID="{D2FBF42C-BB54-42EB-8210-410B8D573AE1}" presName="invisiNode" presStyleLbl="node1" presStyleIdx="0" presStyleCnt="3"/>
      <dgm:spPr/>
    </dgm:pt>
    <dgm:pt modelId="{2D27C99B-D227-413C-A14B-6456D30C7D4A}" type="pres">
      <dgm:prSet presAssocID="{D2FBF42C-BB54-42EB-8210-410B8D573AE1}" presName="imagNode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7A4CB3FD-5239-465C-A963-D2D302355BCE}" type="pres">
      <dgm:prSet presAssocID="{45386D64-68AF-499E-B494-1ACD2080487B}" presName="sibTrans" presStyleLbl="sibTrans2D1" presStyleIdx="0" presStyleCnt="0"/>
      <dgm:spPr/>
    </dgm:pt>
    <dgm:pt modelId="{F8CA6495-9F6D-464D-B883-50A629581EE2}" type="pres">
      <dgm:prSet presAssocID="{6CB9395C-79D6-419A-AD5D-7C4E9243E647}" presName="compNode" presStyleCnt="0"/>
      <dgm:spPr/>
    </dgm:pt>
    <dgm:pt modelId="{7A2A1FD1-DEBC-49A4-B5AB-7F2E6EBD90CF}" type="pres">
      <dgm:prSet presAssocID="{6CB9395C-79D6-419A-AD5D-7C4E9243E647}" presName="bkgdShape" presStyleLbl="node1" presStyleIdx="1" presStyleCnt="3" custLinFactNeighborX="20"/>
      <dgm:spPr/>
    </dgm:pt>
    <dgm:pt modelId="{381B2342-8C91-441C-9754-B895C4244024}" type="pres">
      <dgm:prSet presAssocID="{6CB9395C-79D6-419A-AD5D-7C4E9243E647}" presName="nodeTx" presStyleLbl="node1" presStyleIdx="1" presStyleCnt="3">
        <dgm:presLayoutVars>
          <dgm:bulletEnabled val="1"/>
        </dgm:presLayoutVars>
      </dgm:prSet>
      <dgm:spPr/>
    </dgm:pt>
    <dgm:pt modelId="{DB45DFE5-E11B-4C03-948E-B868553EADD3}" type="pres">
      <dgm:prSet presAssocID="{6CB9395C-79D6-419A-AD5D-7C4E9243E647}" presName="invisiNode" presStyleLbl="node1" presStyleIdx="1" presStyleCnt="3"/>
      <dgm:spPr/>
    </dgm:pt>
    <dgm:pt modelId="{B725FDB5-C85C-442A-94D1-7DABA37BDD21}" type="pres">
      <dgm:prSet presAssocID="{6CB9395C-79D6-419A-AD5D-7C4E9243E647}" presName="imagNode" presStyleLbl="fgImgPlace1" presStyleIdx="1" presStyleCnt="3"/>
      <dgm:spPr>
        <a:blipFill rotWithShape="0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</dgm:pt>
    <dgm:pt modelId="{A760B9B3-2211-4CE6-A8C2-F5032DE0C22E}" type="pres">
      <dgm:prSet presAssocID="{9323292F-916C-468F-8D94-8ECDC60502ED}" presName="sibTrans" presStyleLbl="sibTrans2D1" presStyleIdx="0" presStyleCnt="0"/>
      <dgm:spPr/>
    </dgm:pt>
    <dgm:pt modelId="{2D9B6DEE-9F54-45A8-8C30-E04092855E86}" type="pres">
      <dgm:prSet presAssocID="{4F67A807-76CA-411F-9859-6ECE2AC12514}" presName="compNode" presStyleCnt="0"/>
      <dgm:spPr/>
    </dgm:pt>
    <dgm:pt modelId="{0696F50D-EEE8-4EBA-B696-4126DA488FA3}" type="pres">
      <dgm:prSet presAssocID="{4F67A807-76CA-411F-9859-6ECE2AC12514}" presName="bkgdShape" presStyleLbl="node1" presStyleIdx="2" presStyleCnt="3" custLinFactNeighborX="573" custLinFactNeighborY="-625"/>
      <dgm:spPr/>
    </dgm:pt>
    <dgm:pt modelId="{E9DEB58C-1037-4AEF-A993-09AF0ECCC72D}" type="pres">
      <dgm:prSet presAssocID="{4F67A807-76CA-411F-9859-6ECE2AC12514}" presName="nodeTx" presStyleLbl="node1" presStyleIdx="2" presStyleCnt="3">
        <dgm:presLayoutVars>
          <dgm:bulletEnabled val="1"/>
        </dgm:presLayoutVars>
      </dgm:prSet>
      <dgm:spPr/>
    </dgm:pt>
    <dgm:pt modelId="{7EF561FB-6265-42B7-8B56-2929E595A0D2}" type="pres">
      <dgm:prSet presAssocID="{4F67A807-76CA-411F-9859-6ECE2AC12514}" presName="invisiNode" presStyleLbl="node1" presStyleIdx="2" presStyleCnt="3"/>
      <dgm:spPr/>
    </dgm:pt>
    <dgm:pt modelId="{AE0FE3C3-3B5C-4D98-8001-5EDBB82BBBF9}" type="pres">
      <dgm:prSet presAssocID="{4F67A807-76CA-411F-9859-6ECE2AC12514}" presName="imagNode" presStyleLbl="fgImgPlace1" presStyleIdx="2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9A48690C-2FAC-4699-880B-4F2FDD143783}" type="presOf" srcId="{6CB9395C-79D6-419A-AD5D-7C4E9243E647}" destId="{381B2342-8C91-441C-9754-B895C4244024}" srcOrd="1" destOrd="0" presId="urn:microsoft.com/office/officeart/2005/8/layout/hList7#1"/>
    <dgm:cxn modelId="{B8D2C42A-C338-4938-A3F8-1A76E084EC1D}" type="presOf" srcId="{4F67A807-76CA-411F-9859-6ECE2AC12514}" destId="{0696F50D-EEE8-4EBA-B696-4126DA488FA3}" srcOrd="0" destOrd="0" presId="urn:microsoft.com/office/officeart/2005/8/layout/hList7#1"/>
    <dgm:cxn modelId="{B787A684-F1DB-4931-A152-40D58CC37019}" type="presOf" srcId="{4F67A807-76CA-411F-9859-6ECE2AC12514}" destId="{E9DEB58C-1037-4AEF-A993-09AF0ECCC72D}" srcOrd="1" destOrd="0" presId="urn:microsoft.com/office/officeart/2005/8/layout/hList7#1"/>
    <dgm:cxn modelId="{E7EDDC90-E43B-4BE6-BA40-62D8818F6566}" srcId="{CA2BB12C-F794-46FF-B66F-03EE9346D306}" destId="{6CB9395C-79D6-419A-AD5D-7C4E9243E647}" srcOrd="1" destOrd="0" parTransId="{314AF30F-B3C0-454E-B5BD-BC9CCC082569}" sibTransId="{9323292F-916C-468F-8D94-8ECDC60502ED}"/>
    <dgm:cxn modelId="{9FD36B91-20E8-4B28-BAF8-2EBE07F50BA1}" type="presOf" srcId="{9323292F-916C-468F-8D94-8ECDC60502ED}" destId="{A760B9B3-2211-4CE6-A8C2-F5032DE0C22E}" srcOrd="0" destOrd="0" presId="urn:microsoft.com/office/officeart/2005/8/layout/hList7#1"/>
    <dgm:cxn modelId="{D654759E-DD64-4458-ACCA-AEA10E4E62A6}" srcId="{CA2BB12C-F794-46FF-B66F-03EE9346D306}" destId="{4F67A807-76CA-411F-9859-6ECE2AC12514}" srcOrd="2" destOrd="0" parTransId="{50E510FD-6F01-4719-AEB1-0FED849DB710}" sibTransId="{3182B705-7F78-4FA4-8076-94AAFF1FCAC0}"/>
    <dgm:cxn modelId="{5AC30DA7-12F2-4F65-AC2F-DB9FBE899B1B}" srcId="{CA2BB12C-F794-46FF-B66F-03EE9346D306}" destId="{D2FBF42C-BB54-42EB-8210-410B8D573AE1}" srcOrd="0" destOrd="0" parTransId="{FB2554BF-1CC6-4DA2-8C1C-4D659085351C}" sibTransId="{45386D64-68AF-499E-B494-1ACD2080487B}"/>
    <dgm:cxn modelId="{552094CA-76F5-4398-BF1F-C09F97912432}" type="presOf" srcId="{6CB9395C-79D6-419A-AD5D-7C4E9243E647}" destId="{7A2A1FD1-DEBC-49A4-B5AB-7F2E6EBD90CF}" srcOrd="0" destOrd="0" presId="urn:microsoft.com/office/officeart/2005/8/layout/hList7#1"/>
    <dgm:cxn modelId="{A5DB77D6-5C45-4F41-88BB-557A25D8A36E}" type="presOf" srcId="{D2FBF42C-BB54-42EB-8210-410B8D573AE1}" destId="{2C1B16AF-D4D5-4838-8DBA-CEDE9BD37AA9}" srcOrd="1" destOrd="0" presId="urn:microsoft.com/office/officeart/2005/8/layout/hList7#1"/>
    <dgm:cxn modelId="{55DEE8E1-F565-49FA-B04A-BD315B525415}" type="presOf" srcId="{45386D64-68AF-499E-B494-1ACD2080487B}" destId="{7A4CB3FD-5239-465C-A963-D2D302355BCE}" srcOrd="0" destOrd="0" presId="urn:microsoft.com/office/officeart/2005/8/layout/hList7#1"/>
    <dgm:cxn modelId="{4493A4EB-D940-449D-88A6-B5079F74CA1B}" type="presOf" srcId="{D2FBF42C-BB54-42EB-8210-410B8D573AE1}" destId="{69AA7C68-9890-4D9D-9211-2BADD3791A93}" srcOrd="0" destOrd="0" presId="urn:microsoft.com/office/officeart/2005/8/layout/hList7#1"/>
    <dgm:cxn modelId="{C3D6C9EF-ED7E-4511-AC02-811BF51E10EE}" type="presOf" srcId="{CA2BB12C-F794-46FF-B66F-03EE9346D306}" destId="{09442C1E-81F8-4A8D-A6FA-1306A60B0FEE}" srcOrd="0" destOrd="0" presId="urn:microsoft.com/office/officeart/2005/8/layout/hList7#1"/>
    <dgm:cxn modelId="{6E8F7C26-040F-4DB5-B27F-F4C858B5E8A5}" type="presParOf" srcId="{09442C1E-81F8-4A8D-A6FA-1306A60B0FEE}" destId="{FC057A3D-5805-4A78-A3E2-43F9EAC03B97}" srcOrd="0" destOrd="0" presId="urn:microsoft.com/office/officeart/2005/8/layout/hList7#1"/>
    <dgm:cxn modelId="{3DCA65A8-3DC1-48ED-8DFE-DF81682C2920}" type="presParOf" srcId="{09442C1E-81F8-4A8D-A6FA-1306A60B0FEE}" destId="{A03DF224-8898-4762-84DC-9BBA88851083}" srcOrd="1" destOrd="0" presId="urn:microsoft.com/office/officeart/2005/8/layout/hList7#1"/>
    <dgm:cxn modelId="{6FDF50E6-00DF-4E16-B99B-6941DCB56963}" type="presParOf" srcId="{A03DF224-8898-4762-84DC-9BBA88851083}" destId="{B549B0CA-2196-4818-B9C2-C2D5F1A8B5C9}" srcOrd="0" destOrd="0" presId="urn:microsoft.com/office/officeart/2005/8/layout/hList7#1"/>
    <dgm:cxn modelId="{8F9D95C5-55FD-4C73-8BC7-6FDC3B67CCAA}" type="presParOf" srcId="{B549B0CA-2196-4818-B9C2-C2D5F1A8B5C9}" destId="{69AA7C68-9890-4D9D-9211-2BADD3791A93}" srcOrd="0" destOrd="0" presId="urn:microsoft.com/office/officeart/2005/8/layout/hList7#1"/>
    <dgm:cxn modelId="{0CFFFF4F-125B-4497-A132-30F1E8468715}" type="presParOf" srcId="{B549B0CA-2196-4818-B9C2-C2D5F1A8B5C9}" destId="{2C1B16AF-D4D5-4838-8DBA-CEDE9BD37AA9}" srcOrd="1" destOrd="0" presId="urn:microsoft.com/office/officeart/2005/8/layout/hList7#1"/>
    <dgm:cxn modelId="{F174D813-F474-49CF-8F38-D0F535DE87E0}" type="presParOf" srcId="{B549B0CA-2196-4818-B9C2-C2D5F1A8B5C9}" destId="{2EF61835-FE37-4782-A4B7-8A2D2C35D85D}" srcOrd="2" destOrd="0" presId="urn:microsoft.com/office/officeart/2005/8/layout/hList7#1"/>
    <dgm:cxn modelId="{411109AB-F8C2-43DC-930A-03B048555CE5}" type="presParOf" srcId="{B549B0CA-2196-4818-B9C2-C2D5F1A8B5C9}" destId="{2D27C99B-D227-413C-A14B-6456D30C7D4A}" srcOrd="3" destOrd="0" presId="urn:microsoft.com/office/officeart/2005/8/layout/hList7#1"/>
    <dgm:cxn modelId="{1BD90554-D02A-4208-9575-970ACEBE07FD}" type="presParOf" srcId="{A03DF224-8898-4762-84DC-9BBA88851083}" destId="{7A4CB3FD-5239-465C-A963-D2D302355BCE}" srcOrd="1" destOrd="0" presId="urn:microsoft.com/office/officeart/2005/8/layout/hList7#1"/>
    <dgm:cxn modelId="{6C38E243-5344-4074-A4EF-583BF275BC2E}" type="presParOf" srcId="{A03DF224-8898-4762-84DC-9BBA88851083}" destId="{F8CA6495-9F6D-464D-B883-50A629581EE2}" srcOrd="2" destOrd="0" presId="urn:microsoft.com/office/officeart/2005/8/layout/hList7#1"/>
    <dgm:cxn modelId="{F4215BB8-43DC-4E16-A0CE-82277C711194}" type="presParOf" srcId="{F8CA6495-9F6D-464D-B883-50A629581EE2}" destId="{7A2A1FD1-DEBC-49A4-B5AB-7F2E6EBD90CF}" srcOrd="0" destOrd="0" presId="urn:microsoft.com/office/officeart/2005/8/layout/hList7#1"/>
    <dgm:cxn modelId="{B87FA666-B27A-4F83-9519-9626F35437DC}" type="presParOf" srcId="{F8CA6495-9F6D-464D-B883-50A629581EE2}" destId="{381B2342-8C91-441C-9754-B895C4244024}" srcOrd="1" destOrd="0" presId="urn:microsoft.com/office/officeart/2005/8/layout/hList7#1"/>
    <dgm:cxn modelId="{E5D1C21A-CED5-437B-AA0F-8E5CC601F8AA}" type="presParOf" srcId="{F8CA6495-9F6D-464D-B883-50A629581EE2}" destId="{DB45DFE5-E11B-4C03-948E-B868553EADD3}" srcOrd="2" destOrd="0" presId="urn:microsoft.com/office/officeart/2005/8/layout/hList7#1"/>
    <dgm:cxn modelId="{15582463-7CC1-4337-90E8-D85F08D67D63}" type="presParOf" srcId="{F8CA6495-9F6D-464D-B883-50A629581EE2}" destId="{B725FDB5-C85C-442A-94D1-7DABA37BDD21}" srcOrd="3" destOrd="0" presId="urn:microsoft.com/office/officeart/2005/8/layout/hList7#1"/>
    <dgm:cxn modelId="{AA5176BC-5239-44E9-A1E0-9587F0FE6D26}" type="presParOf" srcId="{A03DF224-8898-4762-84DC-9BBA88851083}" destId="{A760B9B3-2211-4CE6-A8C2-F5032DE0C22E}" srcOrd="3" destOrd="0" presId="urn:microsoft.com/office/officeart/2005/8/layout/hList7#1"/>
    <dgm:cxn modelId="{0F2FD5CE-2193-4F79-99E9-0DD1A82126F0}" type="presParOf" srcId="{A03DF224-8898-4762-84DC-9BBA88851083}" destId="{2D9B6DEE-9F54-45A8-8C30-E04092855E86}" srcOrd="4" destOrd="0" presId="urn:microsoft.com/office/officeart/2005/8/layout/hList7#1"/>
    <dgm:cxn modelId="{7FCCC1A9-DDA6-4F7B-BD26-B4E4120CA73E}" type="presParOf" srcId="{2D9B6DEE-9F54-45A8-8C30-E04092855E86}" destId="{0696F50D-EEE8-4EBA-B696-4126DA488FA3}" srcOrd="0" destOrd="0" presId="urn:microsoft.com/office/officeart/2005/8/layout/hList7#1"/>
    <dgm:cxn modelId="{87D5C82A-903F-4ED7-9993-02028430FE54}" type="presParOf" srcId="{2D9B6DEE-9F54-45A8-8C30-E04092855E86}" destId="{E9DEB58C-1037-4AEF-A993-09AF0ECCC72D}" srcOrd="1" destOrd="0" presId="urn:microsoft.com/office/officeart/2005/8/layout/hList7#1"/>
    <dgm:cxn modelId="{0D447D55-D247-4BF7-98AA-C851682814DB}" type="presParOf" srcId="{2D9B6DEE-9F54-45A8-8C30-E04092855E86}" destId="{7EF561FB-6265-42B7-8B56-2929E595A0D2}" srcOrd="2" destOrd="0" presId="urn:microsoft.com/office/officeart/2005/8/layout/hList7#1"/>
    <dgm:cxn modelId="{4FA900BE-CF1B-4511-B703-523DD4FE88A2}" type="presParOf" srcId="{2D9B6DEE-9F54-45A8-8C30-E04092855E86}" destId="{AE0FE3C3-3B5C-4D98-8001-5EDBB82BBBF9}" srcOrd="3" destOrd="0" presId="urn:microsoft.com/office/officeart/2005/8/layout/hList7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374C0C-E679-4A94-9016-99C3E9F27B58}">
      <dsp:nvSpPr>
        <dsp:cNvPr id="0" name=""/>
        <dsp:cNvSpPr/>
      </dsp:nvSpPr>
      <dsp:spPr>
        <a:xfrm>
          <a:off x="0" y="0"/>
          <a:ext cx="8077200" cy="2400300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EA62EF-8114-4F42-A611-E6FFE384CA49}">
      <dsp:nvSpPr>
        <dsp:cNvPr id="0" name=""/>
        <dsp:cNvSpPr/>
      </dsp:nvSpPr>
      <dsp:spPr>
        <a:xfrm>
          <a:off x="242315" y="320040"/>
          <a:ext cx="2372677" cy="1760220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63020E-66BD-47FD-9E79-27AB64B80C57}">
      <dsp:nvSpPr>
        <dsp:cNvPr id="0" name=""/>
        <dsp:cNvSpPr/>
      </dsp:nvSpPr>
      <dsp:spPr>
        <a:xfrm rot="10800000">
          <a:off x="242315" y="2400299"/>
          <a:ext cx="2372677" cy="2933700"/>
        </a:xfrm>
        <a:prstGeom prst="round2SameRect">
          <a:avLst>
            <a:gd name="adj1" fmla="val 10500"/>
            <a:gd name="adj2" fmla="val 0"/>
          </a:avLst>
        </a:prstGeom>
        <a:solidFill>
          <a:schemeClr val="tx2">
            <a:lumMod val="10000"/>
            <a:lumOff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u="none" kern="1200" dirty="0">
              <a:solidFill>
                <a:srgbClr val="FF0000"/>
              </a:solidFill>
            </a:rPr>
            <a:t>RAIN FOREST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solidFill>
                <a:schemeClr val="tx1"/>
              </a:solidFill>
            </a:rPr>
            <a:t>Humid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solidFill>
                <a:schemeClr val="tx1"/>
              </a:solidFill>
            </a:rPr>
            <a:t>Warm – small temperature range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solidFill>
                <a:schemeClr val="tx1"/>
              </a:solidFill>
            </a:rPr>
            <a:t>Annual Rainfall = 200 </a:t>
          </a:r>
          <a:r>
            <a:rPr lang="en-US" sz="1700" b="0" u="none" kern="1200" dirty="0">
              <a:solidFill>
                <a:schemeClr val="tx1"/>
              </a:solidFill>
            </a:rPr>
            <a:t>cm per year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solidFill>
                <a:schemeClr val="tx1"/>
              </a:solidFill>
            </a:rPr>
            <a:t>Dense vegetation</a:t>
          </a:r>
        </a:p>
      </dsp:txBody>
      <dsp:txXfrm rot="10800000">
        <a:off x="315283" y="2400299"/>
        <a:ext cx="2226741" cy="2860732"/>
      </dsp:txXfrm>
    </dsp:sp>
    <dsp:sp modelId="{5570395F-A4F1-4C7B-89DA-BEFDB37F0CE6}">
      <dsp:nvSpPr>
        <dsp:cNvPr id="0" name=""/>
        <dsp:cNvSpPr/>
      </dsp:nvSpPr>
      <dsp:spPr>
        <a:xfrm>
          <a:off x="5468944" y="304796"/>
          <a:ext cx="2372677" cy="1760220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506EEA-28C1-4272-B425-E3496111FBD4}">
      <dsp:nvSpPr>
        <dsp:cNvPr id="0" name=""/>
        <dsp:cNvSpPr/>
      </dsp:nvSpPr>
      <dsp:spPr>
        <a:xfrm rot="10800000">
          <a:off x="2852261" y="2400299"/>
          <a:ext cx="2372677" cy="2933700"/>
        </a:xfrm>
        <a:prstGeom prst="round2SameRect">
          <a:avLst>
            <a:gd name="adj1" fmla="val 10500"/>
            <a:gd name="adj2" fmla="val 0"/>
          </a:avLst>
        </a:prstGeom>
        <a:solidFill>
          <a:schemeClr val="tx2">
            <a:lumMod val="10000"/>
            <a:lumOff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u="none" kern="1200" dirty="0">
              <a:solidFill>
                <a:srgbClr val="FF0000"/>
              </a:solidFill>
            </a:rPr>
            <a:t>SAVANNAH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u="none" kern="1200" dirty="0">
              <a:solidFill>
                <a:schemeClr val="tx1"/>
              </a:solidFill>
            </a:rPr>
            <a:t>Wet summers, dry winters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u="none" kern="1200" dirty="0">
              <a:solidFill>
                <a:schemeClr val="tx1"/>
              </a:solidFill>
            </a:rPr>
            <a:t>Small temperature ranges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u="none" kern="1200" dirty="0">
              <a:solidFill>
                <a:schemeClr val="tx1"/>
              </a:solidFill>
            </a:rPr>
            <a:t>Annual rainfall = 50 cm per year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u="none" kern="1200" dirty="0">
              <a:solidFill>
                <a:schemeClr val="tx1"/>
              </a:solidFill>
            </a:rPr>
            <a:t>Open grasslands</a:t>
          </a:r>
          <a:r>
            <a:rPr lang="en-US" sz="1700" kern="1200" dirty="0">
              <a:solidFill>
                <a:schemeClr val="tx1"/>
              </a:solidFill>
            </a:rPr>
            <a:t>	</a:t>
          </a:r>
        </a:p>
      </dsp:txBody>
      <dsp:txXfrm rot="10800000">
        <a:off x="2925229" y="2400299"/>
        <a:ext cx="2226741" cy="2860732"/>
      </dsp:txXfrm>
    </dsp:sp>
    <dsp:sp modelId="{E1ABD494-8F39-4476-8E9A-DF9B9E24A102}">
      <dsp:nvSpPr>
        <dsp:cNvPr id="0" name=""/>
        <dsp:cNvSpPr/>
      </dsp:nvSpPr>
      <dsp:spPr>
        <a:xfrm>
          <a:off x="2860684" y="304796"/>
          <a:ext cx="2372677" cy="1760220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1585F1-1A77-4AEE-9B2D-59CEBA0F3CAC}">
      <dsp:nvSpPr>
        <dsp:cNvPr id="0" name=""/>
        <dsp:cNvSpPr/>
      </dsp:nvSpPr>
      <dsp:spPr>
        <a:xfrm rot="10800000">
          <a:off x="5468944" y="2362191"/>
          <a:ext cx="2372677" cy="2933700"/>
        </a:xfrm>
        <a:prstGeom prst="round2SameRect">
          <a:avLst>
            <a:gd name="adj1" fmla="val 10500"/>
            <a:gd name="adj2" fmla="val 0"/>
          </a:avLst>
        </a:prstGeom>
        <a:solidFill>
          <a:schemeClr val="tx2">
            <a:lumMod val="10000"/>
            <a:lumOff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u="none" kern="1200" dirty="0">
              <a:solidFill>
                <a:srgbClr val="FF0000"/>
              </a:solidFill>
            </a:rPr>
            <a:t>DESERT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1"/>
              </a:solidFill>
            </a:rPr>
            <a:t>Dry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1"/>
              </a:solidFill>
            </a:rPr>
            <a:t>Hot days, cold nights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1"/>
              </a:solidFill>
            </a:rPr>
            <a:t>Annual Rainfall     &lt; 25 </a:t>
          </a:r>
          <a:r>
            <a:rPr lang="en-US" sz="1800" b="0" u="none" kern="1200" dirty="0">
              <a:solidFill>
                <a:schemeClr val="tx1"/>
              </a:solidFill>
            </a:rPr>
            <a:t>cm per year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1"/>
              </a:solidFill>
            </a:rPr>
            <a:t>Little to no vegetation</a:t>
          </a:r>
          <a:endParaRPr lang="en-US" sz="1800" b="0" u="none" kern="1200" dirty="0">
            <a:solidFill>
              <a:schemeClr val="tx1"/>
            </a:solidFill>
          </a:endParaRPr>
        </a:p>
      </dsp:txBody>
      <dsp:txXfrm rot="10800000">
        <a:off x="5541912" y="2362191"/>
        <a:ext cx="2226741" cy="286073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5679C8-9E1A-417A-9064-73897F945C9E}">
      <dsp:nvSpPr>
        <dsp:cNvPr id="0" name=""/>
        <dsp:cNvSpPr/>
      </dsp:nvSpPr>
      <dsp:spPr>
        <a:xfrm>
          <a:off x="0" y="0"/>
          <a:ext cx="8305800" cy="1643062"/>
        </a:xfrm>
        <a:prstGeom prst="roundRect">
          <a:avLst>
            <a:gd name="adj" fmla="val 10000"/>
          </a:avLst>
        </a:prstGeom>
        <a:solidFill>
          <a:schemeClr val="tx2">
            <a:lumMod val="10000"/>
            <a:lumOff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u="none" kern="1200" dirty="0">
              <a:solidFill>
                <a:srgbClr val="FF0000"/>
              </a:solidFill>
            </a:rPr>
            <a:t>MARINE WEST COAST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0" u="none" kern="1200" dirty="0">
              <a:solidFill>
                <a:schemeClr val="tx1"/>
              </a:solidFill>
            </a:rPr>
            <a:t>Low temperature range – mild winters  &amp; summers (7</a:t>
          </a:r>
          <a:r>
            <a:rPr lang="en-US" sz="1900" kern="1200" dirty="0">
              <a:solidFill>
                <a:schemeClr val="tx1"/>
              </a:solidFill>
            </a:rPr>
            <a:t>°C</a:t>
          </a:r>
          <a:r>
            <a:rPr lang="en-US" sz="1900" b="0" u="none" kern="1200" dirty="0">
              <a:solidFill>
                <a:schemeClr val="tx1"/>
              </a:solidFill>
            </a:rPr>
            <a:t> to 10</a:t>
          </a:r>
          <a:r>
            <a:rPr lang="en-US" sz="1900" kern="1200" dirty="0">
              <a:solidFill>
                <a:schemeClr val="tx1"/>
              </a:solidFill>
            </a:rPr>
            <a:t>°C</a:t>
          </a:r>
          <a:r>
            <a:rPr lang="en-US" sz="1900" b="0" u="none" kern="1200" dirty="0">
              <a:solidFill>
                <a:schemeClr val="tx1"/>
              </a:solidFill>
            </a:rPr>
            <a:t>)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0" u="none" kern="1200" dirty="0">
              <a:solidFill>
                <a:schemeClr val="tx1"/>
              </a:solidFill>
            </a:rPr>
            <a:t>Frequent rainfall – 60 to 150 cm. annual precipitation</a:t>
          </a:r>
        </a:p>
      </dsp:txBody>
      <dsp:txXfrm>
        <a:off x="1825466" y="0"/>
        <a:ext cx="6480333" cy="1643062"/>
      </dsp:txXfrm>
    </dsp:sp>
    <dsp:sp modelId="{7F4B7C5D-38C0-4FD6-A0F1-808B490702FD}">
      <dsp:nvSpPr>
        <dsp:cNvPr id="0" name=""/>
        <dsp:cNvSpPr/>
      </dsp:nvSpPr>
      <dsp:spPr>
        <a:xfrm>
          <a:off x="164306" y="164306"/>
          <a:ext cx="1661160" cy="1314450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64C6AD-6602-4C3F-BB7A-33B295652152}">
      <dsp:nvSpPr>
        <dsp:cNvPr id="0" name=""/>
        <dsp:cNvSpPr/>
      </dsp:nvSpPr>
      <dsp:spPr>
        <a:xfrm>
          <a:off x="0" y="1807368"/>
          <a:ext cx="8305800" cy="1643062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u="none" kern="1200" dirty="0">
              <a:solidFill>
                <a:srgbClr val="FF0000"/>
              </a:solidFill>
            </a:rPr>
            <a:t>STEPPE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0" u="none" kern="1200" dirty="0">
              <a:solidFill>
                <a:schemeClr val="tx1"/>
              </a:solidFill>
            </a:rPr>
            <a:t>Large temp range – cold dry winter, warm wet summer (-1</a:t>
          </a:r>
          <a:r>
            <a:rPr lang="en-US" sz="1900" kern="1200" dirty="0">
              <a:solidFill>
                <a:schemeClr val="tx1"/>
              </a:solidFill>
            </a:rPr>
            <a:t>°C to 23°C)</a:t>
          </a:r>
          <a:endParaRPr lang="en-US" sz="1900" b="0" u="none" kern="1200" dirty="0">
            <a:solidFill>
              <a:schemeClr val="tx1"/>
            </a:solidFill>
          </a:endParaRP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0" u="none" kern="1200" dirty="0">
              <a:solidFill>
                <a:schemeClr val="tx1"/>
              </a:solidFill>
            </a:rPr>
            <a:t>Low precipitation  - &lt; 40 cm annually</a:t>
          </a:r>
        </a:p>
      </dsp:txBody>
      <dsp:txXfrm>
        <a:off x="1825466" y="1807368"/>
        <a:ext cx="6480333" cy="1643062"/>
      </dsp:txXfrm>
    </dsp:sp>
    <dsp:sp modelId="{1105961C-7477-4111-BF4B-1DE5898F8D3F}">
      <dsp:nvSpPr>
        <dsp:cNvPr id="0" name=""/>
        <dsp:cNvSpPr/>
      </dsp:nvSpPr>
      <dsp:spPr>
        <a:xfrm>
          <a:off x="164306" y="1971675"/>
          <a:ext cx="1661160" cy="1314450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A72039-C05D-43CD-9D3E-89F5822DC87C}">
      <dsp:nvSpPr>
        <dsp:cNvPr id="0" name=""/>
        <dsp:cNvSpPr/>
      </dsp:nvSpPr>
      <dsp:spPr>
        <a:xfrm>
          <a:off x="0" y="3614737"/>
          <a:ext cx="8305800" cy="1643062"/>
        </a:xfrm>
        <a:prstGeom prst="roundRect">
          <a:avLst>
            <a:gd name="adj" fmla="val 10000"/>
          </a:avLst>
        </a:prstGeom>
        <a:solidFill>
          <a:schemeClr val="tx1">
            <a:lumMod val="10000"/>
            <a:lumOff val="90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u="none" kern="1200" dirty="0">
              <a:solidFill>
                <a:srgbClr val="FF0000"/>
              </a:solidFill>
            </a:rPr>
            <a:t>HUMID CONTINENTAL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0" u="none" kern="1200" dirty="0">
              <a:solidFill>
                <a:schemeClr val="tx1"/>
              </a:solidFill>
            </a:rPr>
            <a:t>Large temp range  - Northeastern US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0" u="none" kern="1200" dirty="0">
              <a:solidFill>
                <a:schemeClr val="tx1"/>
              </a:solidFill>
            </a:rPr>
            <a:t>Annual precipitation &gt; 75 cm annually</a:t>
          </a:r>
        </a:p>
      </dsp:txBody>
      <dsp:txXfrm>
        <a:off x="1825466" y="3614737"/>
        <a:ext cx="6480333" cy="1643062"/>
      </dsp:txXfrm>
    </dsp:sp>
    <dsp:sp modelId="{476EA611-CDD3-4707-A6D9-DCD987B06628}">
      <dsp:nvSpPr>
        <dsp:cNvPr id="0" name=""/>
        <dsp:cNvSpPr/>
      </dsp:nvSpPr>
      <dsp:spPr>
        <a:xfrm>
          <a:off x="164306" y="3779043"/>
          <a:ext cx="1661160" cy="1314450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91DC1A-B6C1-4DC7-B44A-406AA86437E6}">
      <dsp:nvSpPr>
        <dsp:cNvPr id="0" name=""/>
        <dsp:cNvSpPr/>
      </dsp:nvSpPr>
      <dsp:spPr>
        <a:xfrm>
          <a:off x="0" y="0"/>
          <a:ext cx="8305800" cy="2503103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u="none" kern="1200" dirty="0">
              <a:solidFill>
                <a:srgbClr val="FF0000"/>
              </a:solidFill>
            </a:rPr>
            <a:t>HUMID SUBTROPICAL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0" u="none" kern="1200" dirty="0">
              <a:solidFill>
                <a:schemeClr val="tx1"/>
              </a:solidFill>
            </a:rPr>
            <a:t>Large temp range – Southeastern US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0" u="none" kern="1200" dirty="0">
              <a:solidFill>
                <a:schemeClr val="tx1"/>
              </a:solidFill>
            </a:rPr>
            <a:t>Annual Precipitation – 75 – 165 cm per year                             </a:t>
          </a:r>
        </a:p>
      </dsp:txBody>
      <dsp:txXfrm>
        <a:off x="1911470" y="0"/>
        <a:ext cx="6394329" cy="2503103"/>
      </dsp:txXfrm>
    </dsp:sp>
    <dsp:sp modelId="{39984552-0BD6-4F35-9C0E-7C798C056306}">
      <dsp:nvSpPr>
        <dsp:cNvPr id="0" name=""/>
        <dsp:cNvSpPr/>
      </dsp:nvSpPr>
      <dsp:spPr>
        <a:xfrm>
          <a:off x="250310" y="250310"/>
          <a:ext cx="1661160" cy="200248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9898FF-89E1-49B0-A861-58F6EFE6C770}">
      <dsp:nvSpPr>
        <dsp:cNvPr id="0" name=""/>
        <dsp:cNvSpPr/>
      </dsp:nvSpPr>
      <dsp:spPr>
        <a:xfrm>
          <a:off x="0" y="2753413"/>
          <a:ext cx="8305800" cy="2503103"/>
        </a:xfrm>
        <a:prstGeom prst="roundRect">
          <a:avLst>
            <a:gd name="adj" fmla="val 10000"/>
          </a:avLst>
        </a:prstGeom>
        <a:solidFill>
          <a:schemeClr val="tx1">
            <a:lumMod val="10000"/>
            <a:lumOff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u="none" kern="1200" dirty="0">
              <a:solidFill>
                <a:srgbClr val="FF0000"/>
              </a:solidFill>
            </a:rPr>
            <a:t>MEDITERRANEAN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0" u="none" kern="1200" dirty="0">
              <a:solidFill>
                <a:schemeClr val="tx1"/>
              </a:solidFill>
            </a:rPr>
            <a:t>Mild, low temperature range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0" u="none" kern="1200" dirty="0">
              <a:solidFill>
                <a:schemeClr val="tx1"/>
              </a:solidFill>
            </a:rPr>
            <a:t>Annual Precipitation about 40 cm per year</a:t>
          </a:r>
        </a:p>
      </dsp:txBody>
      <dsp:txXfrm>
        <a:off x="1911470" y="2753413"/>
        <a:ext cx="6394329" cy="2503103"/>
      </dsp:txXfrm>
    </dsp:sp>
    <dsp:sp modelId="{36EC791B-DB19-4E79-894E-61D4CC22DB81}">
      <dsp:nvSpPr>
        <dsp:cNvPr id="0" name=""/>
        <dsp:cNvSpPr/>
      </dsp:nvSpPr>
      <dsp:spPr>
        <a:xfrm>
          <a:off x="250310" y="3003723"/>
          <a:ext cx="1661160" cy="200248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AA7C68-9890-4D9D-9211-2BADD3791A93}">
      <dsp:nvSpPr>
        <dsp:cNvPr id="0" name=""/>
        <dsp:cNvSpPr/>
      </dsp:nvSpPr>
      <dsp:spPr>
        <a:xfrm>
          <a:off x="1567" y="0"/>
          <a:ext cx="2439367" cy="5156200"/>
        </a:xfrm>
        <a:prstGeom prst="roundRect">
          <a:avLst>
            <a:gd name="adj" fmla="val 10000"/>
          </a:avLst>
        </a:prstGeom>
        <a:solidFill>
          <a:schemeClr val="tx1">
            <a:lumMod val="10000"/>
            <a:lumOff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b="1" u="sng" kern="1200" dirty="0">
            <a:solidFill>
              <a:schemeClr val="tx1"/>
            </a:solidFill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b="1" u="sng" kern="1200" dirty="0">
            <a:solidFill>
              <a:schemeClr val="tx1"/>
            </a:solidFill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u="none" kern="1200" dirty="0">
              <a:solidFill>
                <a:srgbClr val="FF0000"/>
              </a:solidFill>
            </a:rPr>
            <a:t>SUBARCTIC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1"/>
              </a:solidFill>
            </a:rPr>
            <a:t>Large difference between summer and winter temperature – up to 63°C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1"/>
              </a:solidFill>
            </a:rPr>
            <a:t>Annual precipitation 25 – 50 cm per year</a:t>
          </a:r>
        </a:p>
      </dsp:txBody>
      <dsp:txXfrm>
        <a:off x="1567" y="2062480"/>
        <a:ext cx="2439367" cy="2062480"/>
      </dsp:txXfrm>
    </dsp:sp>
    <dsp:sp modelId="{2D27C99B-D227-413C-A14B-6456D30C7D4A}">
      <dsp:nvSpPr>
        <dsp:cNvPr id="0" name=""/>
        <dsp:cNvSpPr/>
      </dsp:nvSpPr>
      <dsp:spPr>
        <a:xfrm>
          <a:off x="362744" y="309372"/>
          <a:ext cx="1717014" cy="1717014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2A1FD1-DEBC-49A4-B5AB-7F2E6EBD90CF}">
      <dsp:nvSpPr>
        <dsp:cNvPr id="0" name=""/>
        <dsp:cNvSpPr/>
      </dsp:nvSpPr>
      <dsp:spPr>
        <a:xfrm>
          <a:off x="2514604" y="0"/>
          <a:ext cx="2439367" cy="5156200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u="none" kern="1200" dirty="0">
              <a:solidFill>
                <a:srgbClr val="FF0000"/>
              </a:solidFill>
            </a:rPr>
            <a:t>TUNDRA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u="none" kern="1200" dirty="0">
              <a:solidFill>
                <a:schemeClr val="tx1"/>
              </a:solidFill>
            </a:rPr>
            <a:t>Colder than Subarctic Average temp &lt; 4</a:t>
          </a:r>
          <a:r>
            <a:rPr lang="en-US" sz="1800" kern="1200" dirty="0">
              <a:solidFill>
                <a:schemeClr val="tx1"/>
              </a:solidFill>
            </a:rPr>
            <a:t>°C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u="none" kern="1200" dirty="0">
              <a:solidFill>
                <a:schemeClr val="tx1"/>
              </a:solidFill>
            </a:rPr>
            <a:t>Precipitation about   25 cm per year</a:t>
          </a:r>
        </a:p>
      </dsp:txBody>
      <dsp:txXfrm>
        <a:off x="2514604" y="2062480"/>
        <a:ext cx="2439367" cy="2062480"/>
      </dsp:txXfrm>
    </dsp:sp>
    <dsp:sp modelId="{B725FDB5-C85C-442A-94D1-7DABA37BDD21}">
      <dsp:nvSpPr>
        <dsp:cNvPr id="0" name=""/>
        <dsp:cNvSpPr/>
      </dsp:nvSpPr>
      <dsp:spPr>
        <a:xfrm>
          <a:off x="2875292" y="309372"/>
          <a:ext cx="1717014" cy="1717014"/>
        </a:xfrm>
        <a:prstGeom prst="ellipse">
          <a:avLst/>
        </a:prstGeom>
        <a:blipFill rotWithShape="0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96F50D-EEE8-4EBA-B696-4126DA488FA3}">
      <dsp:nvSpPr>
        <dsp:cNvPr id="0" name=""/>
        <dsp:cNvSpPr/>
      </dsp:nvSpPr>
      <dsp:spPr>
        <a:xfrm>
          <a:off x="5028232" y="0"/>
          <a:ext cx="2439367" cy="5156200"/>
        </a:xfrm>
        <a:prstGeom prst="roundRect">
          <a:avLst>
            <a:gd name="adj" fmla="val 10000"/>
          </a:avLst>
        </a:prstGeom>
        <a:solidFill>
          <a:schemeClr val="tx1">
            <a:lumMod val="10000"/>
            <a:lumOff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u="none" kern="1200" dirty="0">
              <a:solidFill>
                <a:srgbClr val="FF0000"/>
              </a:solidFill>
            </a:rPr>
            <a:t>POLAR ICECAPS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1"/>
              </a:solidFill>
            </a:rPr>
            <a:t>Icy region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1"/>
              </a:solidFill>
            </a:rPr>
            <a:t>Average temperature &lt; 0°C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1"/>
              </a:solidFill>
            </a:rPr>
            <a:t>Low precipitation</a:t>
          </a:r>
        </a:p>
      </dsp:txBody>
      <dsp:txXfrm>
        <a:off x="5028232" y="2062480"/>
        <a:ext cx="2439367" cy="2062480"/>
      </dsp:txXfrm>
    </dsp:sp>
    <dsp:sp modelId="{AE0FE3C3-3B5C-4D98-8001-5EDBB82BBBF9}">
      <dsp:nvSpPr>
        <dsp:cNvPr id="0" name=""/>
        <dsp:cNvSpPr/>
      </dsp:nvSpPr>
      <dsp:spPr>
        <a:xfrm>
          <a:off x="5387841" y="309372"/>
          <a:ext cx="1717014" cy="1717014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057A3D-5805-4A78-A3E2-43F9EAC03B97}">
      <dsp:nvSpPr>
        <dsp:cNvPr id="0" name=""/>
        <dsp:cNvSpPr/>
      </dsp:nvSpPr>
      <dsp:spPr>
        <a:xfrm flipV="1">
          <a:off x="-11" y="4851396"/>
          <a:ext cx="7467623" cy="109223"/>
        </a:xfrm>
        <a:prstGeom prst="mathMin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2#1">
  <dgm:title val=""/>
  <dgm:desc val=""/>
  <dgm:catLst>
    <dgm:cat type="list" pri="1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#1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4#1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7#1">
  <dgm:title val=""/>
  <dgm:desc val=""/>
  <dgm:catLst>
    <dgm:cat type="list" pri="12000"/>
    <dgm:cat type="process" pri="20000"/>
    <dgm:cat type="relationship" pri="14000"/>
    <dgm:cat type="convert" pri="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0106B4A3-4212-4E39-93DE-E053E8F69C28}" type="datetimeFigureOut">
              <a:rPr lang="en-US" smtClean="0"/>
              <a:pPr/>
              <a:t>3/22/2017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0106B4A3-4212-4E39-93DE-E053E8F69C28}" type="datetimeFigureOut">
              <a:rPr lang="en-US" smtClean="0"/>
              <a:pPr/>
              <a:t>3/22/2017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0106B4A3-4212-4E39-93DE-E053E8F69C28}" type="datetimeFigureOut">
              <a:rPr lang="en-US" smtClean="0"/>
              <a:pPr/>
              <a:t>3/22/2017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0106B4A3-4212-4E39-93DE-E053E8F69C28}" type="datetimeFigureOut">
              <a:rPr lang="en-US" smtClean="0"/>
              <a:pPr/>
              <a:t>3/22/2017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0106B4A3-4212-4E39-93DE-E053E8F69C28}" type="datetimeFigureOut">
              <a:rPr lang="en-US" smtClean="0"/>
              <a:pPr/>
              <a:t>3/22/2017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3/22/2017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0106B4A3-4212-4E39-93DE-E053E8F69C28}" type="datetimeFigureOut">
              <a:rPr lang="en-US" smtClean="0"/>
              <a:pPr/>
              <a:t>3/22/2017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0106B4A3-4212-4E39-93DE-E053E8F69C28}" type="datetimeFigureOut">
              <a:rPr lang="en-US" smtClean="0"/>
              <a:pPr/>
              <a:t>3/22/2017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0106B4A3-4212-4E39-93DE-E053E8F69C28}" type="datetimeFigureOut">
              <a:rPr lang="en-US" smtClean="0"/>
              <a:pPr/>
              <a:t>3/22/2017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3/22/2017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3/22/2017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0106B4A3-4212-4E39-93DE-E053E8F69C28}" type="datetimeFigureOut">
              <a:rPr lang="en-US" smtClean="0"/>
              <a:pPr/>
              <a:t>3/22/2017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DO 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Turn in Review #23</a:t>
            </a:r>
          </a:p>
          <a:p>
            <a:r>
              <a:rPr lang="en-US" dirty="0"/>
              <a:t>Pick up notes and Review #24.</a:t>
            </a:r>
          </a:p>
        </p:txBody>
      </p:sp>
    </p:spTree>
    <p:extLst>
      <p:ext uri="{BB962C8B-B14F-4D97-AF65-F5344CB8AC3E}">
        <p14:creationId xmlns:p14="http://schemas.microsoft.com/office/powerpoint/2010/main" val="1832594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5410200"/>
            <a:ext cx="8534400" cy="1295400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en-US" b="1" i="1" dirty="0"/>
              <a:t>How are weather and climate alike?  </a:t>
            </a:r>
          </a:p>
          <a:p>
            <a:pPr algn="ctr">
              <a:buNone/>
            </a:pPr>
            <a:r>
              <a:rPr lang="en-US" b="1" i="1" dirty="0"/>
              <a:t>How are they different?  </a:t>
            </a:r>
          </a:p>
          <a:p>
            <a:pPr algn="ctr">
              <a:buNone/>
            </a:pPr>
            <a:r>
              <a:rPr lang="en-US" b="1" i="1" dirty="0"/>
              <a:t>Place the words where they belong on the Venn Diagram.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4800" y="1447800"/>
            <a:ext cx="2578923" cy="4801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Long term average</a:t>
            </a:r>
          </a:p>
          <a:p>
            <a:r>
              <a:rPr lang="en-US" b="1" dirty="0"/>
              <a:t>Today</a:t>
            </a:r>
          </a:p>
          <a:p>
            <a:r>
              <a:rPr lang="en-US" b="1" dirty="0"/>
              <a:t>Air pressure</a:t>
            </a:r>
          </a:p>
          <a:p>
            <a:r>
              <a:rPr lang="en-US" b="1" dirty="0"/>
              <a:t>Temperature</a:t>
            </a:r>
          </a:p>
          <a:p>
            <a:r>
              <a:rPr lang="en-US" b="1" dirty="0"/>
              <a:t>Snow</a:t>
            </a:r>
          </a:p>
          <a:p>
            <a:r>
              <a:rPr lang="en-US" b="1" dirty="0"/>
              <a:t>Cloud cover</a:t>
            </a:r>
          </a:p>
          <a:p>
            <a:r>
              <a:rPr lang="en-US" b="1" dirty="0"/>
              <a:t>Monsoon</a:t>
            </a:r>
          </a:p>
          <a:p>
            <a:r>
              <a:rPr lang="en-US" b="1" dirty="0"/>
              <a:t>Latitude</a:t>
            </a:r>
          </a:p>
          <a:p>
            <a:r>
              <a:rPr lang="en-US" b="1" dirty="0"/>
              <a:t>Elevation</a:t>
            </a:r>
          </a:p>
          <a:p>
            <a:r>
              <a:rPr lang="en-US" b="1" dirty="0"/>
              <a:t>Humidity</a:t>
            </a:r>
          </a:p>
          <a:p>
            <a:r>
              <a:rPr lang="en-US" b="1" dirty="0"/>
              <a:t>Wind belt</a:t>
            </a:r>
          </a:p>
          <a:p>
            <a:r>
              <a:rPr lang="en-US" b="1" dirty="0"/>
              <a:t>Wind</a:t>
            </a:r>
          </a:p>
          <a:p>
            <a:r>
              <a:rPr lang="en-US" b="1" dirty="0"/>
              <a:t>Precipitation</a:t>
            </a:r>
          </a:p>
          <a:p>
            <a:r>
              <a:rPr lang="en-US" b="1" dirty="0"/>
              <a:t>El Nino</a:t>
            </a:r>
          </a:p>
          <a:p>
            <a:r>
              <a:rPr lang="en-US" b="1" dirty="0"/>
              <a:t>Warm front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19400" y="1524000"/>
            <a:ext cx="5838825" cy="3811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0544" y="776289"/>
            <a:ext cx="7612856" cy="976312"/>
          </a:xfrm>
        </p:spPr>
        <p:txBody>
          <a:bodyPr/>
          <a:lstStyle/>
          <a:p>
            <a:pPr algn="ctr"/>
            <a:r>
              <a:rPr lang="en-US" dirty="0"/>
              <a:t>Climate Zones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4953000"/>
            <a:ext cx="6172200" cy="1524000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en-US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SES5. Students will investigate the interaction of </a:t>
            </a:r>
            <a:r>
              <a:rPr lang="en-US" b="1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insolation</a:t>
            </a:r>
            <a:r>
              <a:rPr lang="en-US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and Earth systems to produce weather and climate. </a:t>
            </a:r>
          </a:p>
          <a:p>
            <a:pPr algn="l"/>
            <a:endParaRPr lang="en-US" dirty="0"/>
          </a:p>
        </p:txBody>
      </p:sp>
      <p:sp>
        <p:nvSpPr>
          <p:cNvPr id="2050" name="AutoShape 2" descr="data:image/jpeg;base64,/9j/4AAQSkZJRgABAQAAAQABAAD/2wCEAAkGBhQSERUUExQVFRUVGBgXGBgXGB0YFRwXFRUVFxgVHBYdICYeFxojGhcWHy8gJCcpLCwsFR4xNTAqNSYrLCkBCQoKDgwOGg8PGiokHyQtLCwuKSwsKiwsLCwsLCwsKiwsLCksLC8pLywsLCkpLCwsLCwpLCksLCwpLCkvLSwsLP/AABEIALEBHQMBIgACEQEDEQH/xAAaAAACAwEBAAAAAAAAAAAAAAADBAABAgUG/8QARhAAAgECAwMHCgMGBQQCAwAAAQIRACEDEjEEQVEFIlJhcZHRExQyU2KBkpOh0iNCsQYVM3KywYKiwtPwQ2Nz4cPiB4Oj/8QAGwEAAgMBAQEAAAAAAAAAAAAAAQMABAUCBgf/xAAyEQABBAECBAQFBAIDAQAAAAABAAIDEQQSIQUxQVEiYXGREzKBofAUI7HRFVJCweEz/9oADAMBAAIRAxEAPwD2xxTxPfVeWPE99DzVktWxS85aN5Y8T31RxTxPfQgarEfKJYgDibDvNGgiinFPE99Tyh4nvoQMi1SaCiJ5Q8T31XlDx+tK7TtqpAY85pCqPSY20G/USdBvIrl4nLzQCFVVckIWk5wI61jmnMCMymIzb64c9reafHA+TkPryXfzHjUJNeWf9omPMDgMFmUCYit+KFIsSM2VlhRHOzCbUvjE4hLOXxVZlM4ZCDmhMokqN4jKQJMwTNcGYdFZbgvIsn23XrDtS9JZ4ZhPdNEVpEi/ZeuGdlOIkYWNh5hBgIo0tzlOYox7BHA7rw9nAyo6OZmM5VksJgKrEcTOW5kkzXJlc0WQnR4Ecr9DJN/MV7C912iYibTpNp7ONa8meH0rlJsiCeYl9eavhVjYcPciD+VQp9xEEUr9X5K8eAOr/wCn2/8AV0yOqqjqHdSXJq+mZY8+BJYrCgQQSTNyQTOqkboG9rfEzIMOIIYsTpZsIAacGewg21tVxrrba8/LH8OQsvl1TcDgO4VAo4DuFchuWHF/JkyBYBtcuYiSBzh6PaN+lOYm2MFQlRLMBF4gzvixy8dTAo2FxRTnk16K9wqNgr0V+EeFcv8AemJlLDCzQAYGaSSs5RK6qeaZ4GmU5SAww7jLJPXoWgiJsVXN1CTMCaFhHS7kE2MFeivwjwqjgL0U+EeFCwNsDJnKsgv/ABAFMD80TZe2KJjbQqCXIUddiYGgGpPUKOyFG6Whs6dBPhHhVDZk6CfCvhSv7xLegjduJ+GO67g9RUVa8omQGQrJAkFSkmwvIaCYHo6nhel/FZdWrZwskN1lhpMHZk6CfCPCodmToJ8C+FBflLDFjiIDMemJ997UZMYMJBBHEGR3iu9lVIcNyoNlw/Vp8C+FQ7Knq8P4F8KuastRpCys+aYfq8P4F8KrzPD9Xh/AvhWw9TNQpS1jzHD9Xh/LXwrPmGF6vC+WvhRc1QtUoKWUE7Dheqwvlp4VPMML1WF8tPCjTVZqlI6ig/u/C9ThfLTwrh/tNsOGPJ5cNF9L0UC9DWBevR1xP2kWfJ36W/8AlpbwKTY3HUtjlcSYBMSZsOajFGeDuDCLa7tCBeJytl9JXFmNxHoxA7TeN3NI4TjadmROc74aywuyxLkmBd95JMdpilMbbkeyMmMTa2GSLENqCc1wDzQdJtRLtPNFkes00J3bNrYlkRgLEF94Y5hAj8yxOtpFBXCUGQonjEn4jeeuhYeyY5GqLcmSpkZmJMIGa1zALbhNMYnJjsP4xX+VFv7yTHujWqj2ySG+i9DjZGHiNrm7qRvv/HshebJ0F7QoB7xcUS/TxPmP91H5P2I5LuGYEqSU3qSJjPvEH304NlPFPl//AHrAl4q2J5ZR2250tn9qUBxaD9AuNtWxjEUoxeDE89joQwsxI1AOm6ptew+Uwzhl3ykBYDbhGlrWEWiuwdiJ3p8sj9HpfH5KZlIGJlJBEhTw/nkVGcYjPzWEDDCf+A9guTjqc6wzPiLfDhAQhG9sgUAEStyCQzKNTWG2bFXDGbywdmzk4bBlUmC2HkPpSczGFtmgNaa6SOUGVsuGdAowjBsIylWhuEC8ihtyHiOCXZZYkiQ0rfmxzzkYALcGxm9az8vHjYHOfdrEYJZpSGNDAPX2vb1Q9kxnxMQMosoyl5lCHCllAiSQyAa23iiMmIPJriur84kEKA0qkjgOmTA6IuJJJhNiqcuK6kkjK3kyA0gSAc8Zg02mbiiY+yswguLEEEIZBGhu8bzqN9XIiySL9s2qc2Q9mWHzNGxH281hsczlUFjEwIsLiSSQBJFhqYPA1naMPEyMSTofw1iSOGeCZN/RHZJvWtm2N0B56sWMklIJsANH0AGnbxouR+kvwH767jx2gb811lcWlkcRGab91nY+Uw5yqFssjI4ZQAVEWAy6iOoHSKdD0tOIdXX4D99KttxDlM+GcoXNxXOSolc2gIEkkRmFNMgjbbz+FZRb8V37Yry5ro4u0ZRNzuAHpMYnKo3n/mlI4+JiLlztiS7BQqQoliBYgByonex7LgUPbNqxMBvKQrZsuH6JBBzMRctAEEzJA5omsY5xGxBiIUzZ8MKHQ5iACrkLnlRlZjE/lLWrJysnIEpY0U0Am++327LWwWQRxh7qc4kCj03+6dDYqH87rGhgMDaDmIEjUXM6XNL7cWxRlZQJMgh9DBBJBW9ibAH3WNdYHE6SfA3+5WiG3vh/LJ/11jN47KBTgFrnh+OX69NHy2XFxNkc4eRsQkDcwGIGg5pcsM7EteQykQIIia1sWxDDuLtABa+gAsBJyLvyi1dJ9nJ9X7kYfpiUI7E3SX4D99OHGI3/ADWrcUMMR8DaWJrLXsbjgdKONgbpL8J++trsbD1fvRj/APJXDuKwjkCrGoJRTFhbqFvpVeZakKwJ1K5lJ7SpE++ugquNDhjsQj/XWofinwH76rO4u6/C0e64dpcKItct+TgLlDOuY5s02g5zzhoN+6qyH1mL1c/T36n/ABT3Wrq4i4nSw/gb76E+C51OGf8AA330yPjD/wDkPYpLoonc2D2CRGLiwOepj2InthteyOzdVDHxdc69mSV/qB+vdpV44eSFWcsSQsLdQbFsW+otS6pjCMxwwCwX0CCAxAUmMVgbnj4VtxZckjNdECr+iz3RYDXaSBfKkwdqxPY72H0g/rWvPX3pP8jA/Rsp/WlSMYMwyqcpiQPZBmDigjXr/tWcR8WOaAT14WKB2SJP0Iprcp5AcLIPkf6XD8PA3bYB9f7K6eFtAecpJjUQQRPEEAig43Kao2Uk5ozQIJgyBaZkkEaRpJE1zk2PFxbscNSLQ2zuGGh5r+VBI9oR7iKYXk1z6bKx6/KcWy/9S5UMYJvc9VX2Pc4bhYM0ULD4HX9EduWUGuYRE20lwhkTuJudLNBMGkuWcXMEI9sX9lsp+qmnV2dwAJw4Bkc19Qc0klzJzXM60htuz5Qi82BMBZsCZ/MSdSajydKXGBqXZzHdULHiTUIqRTUhVUqTWcZ8qMw3Kx94BP8Aagdha6G+y3soviH2gJ6wiAj3fqTTVZw8EKAo0Fv/AH2nXtNaivmWVN8eZ0nKyvdwR/CjazsFIqVc1BVdOQsXZw2Un8pkXIuOzUaGDwHCluVNoxUQnCww0KzFmbKoy7oAJY9269G2vaCsBRLNMcABlljcGBmFhc6W1CO0cmpiD8QeUMySeIMgRNlGmXS151ra4fw2XKGs/KO97rMzM6PHOnr5IW07VilQQA6tFkkCQ6kXIzLJBkkQs3IjNT9QCoK9njYseOCIxQK8vPkPmIL+ikVVXVA1aVZJbZtDo0iSoWcsCJzosljoAGLHqU1ycfHdVlUjPhunPLPAyMxgkQCZbQEkBtCSa9IKX2bZPK4QLYmdGuwIW+VpHOAGTRSQQSOK1lcTmiii/c68tr3WlgRvfJ4OnPpslsLaIePJB2uPKE2IZisjmyMMaEAQJ95peUislcFQLiwCk/wyCTAgc5gQbyN16a2jamZXeXChWZVUwWyhiGkANzrQA2kTqQFRjOr4ZDc/FjiA8JJzJ+WFEyIHNNlazefdw/Ie0SOFk+Zvyv1+y2hmwsOhp5J7atsKlQAOcuYySCsmNwMgXJ4BGPCQ4nKbqubyRg6XI0CHMZAAU5oHZ7g0/K4sERmZohfRAYkiGYkRlKtmgEjKd8Ch4exYwkq6qxu1ywY3JJlYXUjmjSBNhGW2IAH4lN9b338leMlnwb+lbJ5RadLTHCohBuDI4gyO+g7TsbPhgMRnABt/DLhTYq2qTxvvsRNY5JxLMsQBLCbMM+JiEqRecrAjMDB/VQhDojIDuDuPLv7rsyVIGkbHr59k2FNWTWxUIqsnKpq5qZKsiuUVWIaGDRHFZcgAk2AEk7oHXXbUClcfk5GJbKA5/OAA4IEA5tToLGxAg2oKc5YYA+krD8pysVOu4kGx40XE5RTKShVyMogMPzOEBJvYE/QjWlNpwCFDGZV2c5DlIzZ5ADSGEv8Am3SY0Feo4K6VgeXA6QOXn6eiweJtjfoAPiJ/Purwg6uJBYZcueRPNIyZhqWEuMwBm0xTFD2Ukoua7Re0c4WawtqDpRYr08EbGMAZy5+6wZnuc7xc+XspUqVcU5KUrm8rLdew10xXO5VF17KXJ8pTYfnCUI5xIYAE9JrNmU+UHNvYEQb86NAKvGwhfJiRzSOcTfMwkGBrABB1kX9I12SaknrrvSl6kDz1OkKvz1OkKMW6zUk8aKGyX2PlFBKF15pAW/OK5QwEG5jnCd4XiDTB5Rwxq6jtMVz+VNmdirJJay66SWAcXHo52NjPNGtxUTaMyhr84Bo11ExbWvF53DAyUu5Alekx+In4YFWQnDyzgzHlUmJjNeOMcOuhYn7R4ESuKjWtB5rSQID+ib8CYEndQtj2hUw0YtGeCSTcvHOnrBkdURaKDyvtQygHPlMNmWCIMqbmQTlYn3iDpVocDiDdReUv/LyE0GpldtWSWxFLGBrzQATCjfFzc3PcBrz/AA+mveKLhbTnGZWkSdOO8cQeo3rWc8TXpoo2xsDWbALCke57i53NLnlDD6a/EKsbfh9NfiFMZzxNQOeJ76al2gHbsPpp8QqvPsP1ifEKa8oeJqgx4nvqKJRuUcPfiIAN5YR+tKpiYGIxd3UFoi66CQJkHnERJsRAG6mMdyzRfKhE31eFYW3hQQb744VsnrNef4lkF5+E0kVzIWliD4fjIv1RFGz7nQnj5UyesnNLe+aWlEYtOGwBIDDEzYgUkmMpFwuYizExMC5FEXFPE0ddtfpE9t6x4nTwO1MdfkVpPlhlbpe2vRJjaMM5mgENBkOM/NiGyEhkuJGW9gYmt7PykgxEHlGlsxPlH5pVUI3mJBOHYAHjvNOfvB+r6+NK8o4juoKmHQ5ktbMBod8EWt/6LZMiacFsjW73v1F9lywQxEOY523Tuun59h+sT4h40vh7dswZmXEwcx9IhkzcTMG//rqpTD2zygmT7zPX+hB99LY2E4MpJ1i4AUsUzTOqGGJF7gERVJmALIe6lZdxD/Vq6rcs4PrFP+IeNZPLeF0l+JfGubs+NiTlZFzC9nMFbXEr1gEE7+BElXHvlPNbokib6EQSGB4jgeBFM/xwa3UQSO6UeIPJoUnv35h9JPjWoOW8PpJ8a0rNZfFAEkwJAkmLmwE8TXH6SPsh+sl7p5uWsLpL8S+NWeVMBhBxMODYgsIIO4zqKTJqprn9HH0tMGfJ1ooe04mCSVLplb+G2cMFJUBku0gErMHmnNHVWXxZCocRSAoBOZFQ3Mg3LeiAIBBOaZF60i52GuVGBJ9oQVUHXeCY7N5FdGvU4UDnQASel8iQPz2WPkTgSW0edcwClcDaEVQDiYZNyTmUCWJYwJMCSYG4QN1bO2YfrMP418aOKrLWq1ukUFQJs2UHzzD9Zh/GvjSW3bRLDJiLEXIxlAIhpUDMIbSDHDnLlv04q8ookWoCAuUSYB8uAxK2OIpgDEDX50NzQAeMtcyIziOWVJILQSYYPEuxAzDWAQK6+QcKT2xLjs/uaVKKaU+E28JmaqaSw+UubmZGAuRAJOVdWOYKCBK+jm9KrxuVkUTDG2YAAb1DDU2nMBPXTrCr6SnKuKWTlBSwUBpMxYRALgtM6ZkZeMxuM0IcokkgJNyovckDEOkaRhnruLVLCFFOUri7HvQ5eIiVJOpiQVPYY6jRNmx80yMpESDulVb/AFR7qKBXD42yCnCwug4tOy5O1YcBswyEg86ScOban8oOVZBAkCL0/sePmkQFywLGRBEiDA3Ruo8f8FctsDEwrrZVCgtzbqICykXKy0kFZEwQSAKYiOM7Uyy08x2T9fxBR5rqJhBRAAUcAAB9LVYpBNk3sWLXkhmWbzFmnKLQJtFaAYXV2JG5jKkcJgkfzXIjeJBW3icd0QVDjO7p+qAoOBtYYwVZTEwY6gYIJBgkcNRTIrSY9rxbTYVZzS00VQSrirmsE10gkCZfEPtAe5UWB3lu/spXE24ozBhzRlut25wxDJBgQBhsTBJ4U7teDBDgAxIaBziDEG12yxp1mOBEMRTcFTodQTfQ/Ux215nNiLJSTyO604XAtCVblZRMqwiJnLALZioMMZnLumJvG68TllQBZriR6OmXMpMMYDDS3bFEVMIGyqCObIXmgy3NmMqmWa2t4onmqdBN59EanU6VUIrmE6wpj7aFbLlZjaMuWJJgC7CCYY3gQp4Uu3LKQLPe45oMrLgtEzAyHW+kAzTDbOrEllUzYyoM9RnUWHdW2wlOqqd9wDcEme8nvPGhsihzkZt0mTwymOdPViEz1YgPCiLtIb0Of/Lce9vRX3mpi4AYQwkH+4INxcWJHvrWzlvKKC7MApJkL7Kj0VF5Mz7PXVuFrJnhrrvlt1SXksBIRtn2Yg5mgtpbQCRzRNzcCTvgWEAUTGwA4ykAg27JtI4HrrcVAK9E2NrW6QNlnlxJsrnJtHMViJJCiBvcwsfEY4Cj4fJqmWdVZmBBuSApkZVJiLHWAZY0rykDhy4UNhyHYZo5wOmmhbI3808bdWqGLiCNztXPp6KxLKXAUkRmU5WnQ5WkHMFMSRuaCs9ZMUDa8HMyzmykhOaemSplTZgQw61yyJuKb5XwycOQYZROtwCChPYM0z7PVQV2UuB+JzDFiv4gKscwzAqFYEATlkEE1WfiFs37fLnX8pjZgWeJPooGgAHAAAa8KHsW0jEQNETqNYNjE77EH3iq2rGIso5zTHAREseoSLb5AtchbYTDAIGKHUlTllVADB98gKN4Oo0NaTpg2URj6+XZVgy2FxXRqRQ8bFyozdEMbeyCf7UuvKSgS0jjZiAOdEkqInI0W3dk2bSqKcIqEUpi8rYatlJMzEQdzhCewHU8BW8Pb1YnUZRmMqwgbpkWkSY1ipYU0lMAUvtK873D9TQRypI9B+qLk3KtYaQwjrkaC9E8pnMxuiOBV3UjvB7qXKfCU+AeMJfE5PkEZcCDcxhxe4mza3N9b1vzL2MDUn+FvOp9LWw7qcqjTaSLSq4DKZAwgd5CEHvDXql2dgZAwpvfKZ5xzETmkAkkxpemZqVKUtLojiYOHcybNrAHS4AD3Vf4n/b7m8aMa0KiFoIGJ/2+5vGlduxHJGHOHzvSAzehlfXgCVg92+ugKBtifnEyouOKiSRHEXI9430jJDzEQzmmREahaXl/Y/zVXP8AY/zUWaoV5NaqDiLiWIyBhcG51EEERcHeOy4IBBU5SMwwRTMXz5TeBDlMpmx98a1qahAIPA2M6EHdVvHy3w7DcJUkQfzTJbE4J3t9tZZsSNE+JvtoGwJBYCcggAG9450cFuttxDaaU5Ar0kT/AIjA/us140mkAHE4YfxN9tZ8gd+HgnU+86n+HqeNMZaznGkieE37qYQgCgthtlyZMMLBWA7KIIiBGGI91JYZxLiEMM4k4jE2douUkwIubnXfXULUjjiMSekveUN59zCOw9VZ3EItUWrsrGO/xV3WAz9FPjb/AG61mfop8bf7dEC1deeV9AfFxBEKhJIAGdtT/wDr3XJ6gaY2fBdZJCMxiTnI00AHk7ASd5Nzc1nZl/FM7kEf4mYE+8KO48TT1b3D4GhnxOpVLIkN6UENidFPmN/t1ebE6KfG3+3RqgrUpVLQcz9FPjP+3Wgz9FPjP+3RBV1KRtc/lTZWYB8q5lBuHOYqfST+HcETb9ZIOdixXUuoVWsrr+IZbmhTByQbot/bE7q6jHSuXjbK6tOHpzoEAgZ8pYFCVtmWQVYRJEEVTljLXiRv1TmOBaWlLtjvlDkiWKjMGIgBpdVHk5WAHtdp1kwKb2Ta/wAiJ6CrqXECIA52GDNt/wBb1rY0LLmxcJEdgQwsxykDms0XtYiSLammMDZ1QELaTJuTeAN5O4C3VUhhcw6ru+ffyRkeHCq5eyUblIHOrKABKnMx5wzZDACkte0RPOG5gTG2RWCnyaMNQfKEggg78pzCGPeY1NE2rZMxzJlGIJgwIJAgZrSCNJFwCRSuKSgLKr4bXI0OGWO5grFBJIucpJIvQfM+N3ibY7hFrGuGxopgbENfJJP851mSfRuZ3nWiYeAVEDDUA2PP1F7E5es1XJuICp/E8o2Y5jGWGIBy5DdABHNPGd9N1abRFhJJINJTAwimmGswATnkmLCeb/y++t7LhGSIiAN+aZZyTMC5M0eK3s4Gdv5V/qxK4l+VNgPjCwKo1zE2zELxcjMIOQiZOHKmwy5Qzn/Bqb0VMbEDoGIM6hRPTMk5Ray3BEbwZmm6knSnKqtTVCu1wqAqxVxUJoKKgKsipNTNQKKSwNnI5hIsOaekqwPcwtI65G8Db7Ow3GjlobDPtx8WG6j/ADFe+nprxXE3HGyNLeRFr0mFA3Ih1HmDS4xqsbEyqzcAT3AkV1nwFO4e6uamz54YnmTIUXkBpUsx4wDAA7TXWDeU/S0cuaVlQ/pxqJTOFhZAF6IA7tT7zJ99aqVK9mBSwDuqalMTY5fMDEhASLNCOzESL3BAj+1Nk1BRUBpcscn4umf8uudzBhATB9ItDEg2GcxO9TbOS8Vmy+U1RvzOdWUOSpBAzAgQLCLHWfQCsgxiJ15l71zz/wDz+tUM+2473DoLVvF8crWnquVtOzMzSCMsC2ZlnnSQcu4qMsi4k62pbE5PxAv8YjpHMRYKALmcoF2sL795r1LYYOoBpHb9mWFA1ZltuKq6s89WUHvA315PHyvivDK3Oy25sQxtLr2CW2fEIGJiQcoQRNi3k87Ex+UHNAkXidIm9kQ+UZjExzo0kkZVHUqqfjn8xo22glDqbgkC5KhgWEamRNt+m+t7HgkDnWZjmI1gkARO+AAJ6q9ayIte1gvSBfqfyysAvBaXHmUYVIqEVQq8q6uriqq6iKtqqtPWMV4VjwBPcCaB2UCp7AnQC57BrWG2d2Bv5MG2gLQdbzCnhExv4UfB2ICC0u3Ftx4hdFvwv10yRXj83jT3+GCwO/U/0vS4vC2s8Uu5XIfk/I6sqKQJ9FQHEgrpvWCbAzwFY2EEM6ssDEL4sEXGZgCpG+xU+9hwrskUptyRD70N7gcwxmEkgRYHUXUe9WDxR7HtY/5b/ld5XDmOaXM50qRQLAQOAEDurRFZw2kAwRIBg2InceBpTlHbzhRAU2JImG0Yz2c25g67ta9pYXmaJNJyKJsSziNb8if1Ytc3z54JAQgSuaRlJGKUkSwkEXAkAkxmFdb9nn8oWa18PCNtLvjaTf8A5vpMp8JT4G+MJA7IvF/m4n31Bsi8X+bi/fRzUp9KvaX80HF/m4n31Bsi8X+biffRqrNUUtCOzDi/zcT76rzYcX+biffRagqUghjZRxf5uJ99TzYcX+bifdRgKkVKRtLvsolLvd1/6mJuBbpcFNOjZRxf5uJ91LYlih4Ov+ecMz8ffFH2zaGAAWMzEgTMCFJzEAGQDlEW9ICRNeP40x8mWxjOoFe5XpeFvazHc53Q7+wQNoIMojYmbQnPiQukmScpIBsBN9RAMVh7GAAAXgCB+I+gEDfwouEkbyZMknUk77QOFgALVut/h+C3FZXNx5lY+ZlnId5Dklzs46WJ8xvGq8363+NvGjk1RrRpUbS42X2sT5jeNaGy+0/xt41e04wRCxBIFzET1m5A+tYbb0WzMqkWIJAIN5HC0EGLCDepspuiebe1ifGaBtGzELKtiFl5yjMbkA294JX/ABVsbfh9NdJ14x9ecttecKpuUsIAnOsCdDOgk6dVcPa17S08iu2uc0hwRG2hPyYjux0Acd7GOYO0TwBNqHh7IZzM7ltJmwBM5VtMaa3MX0ABvOlIY5gQpgmbA0L944XrE3fmG8Fh9AT7jwrOw+GxYx1cz3Ku5OdJONNUOwRBs3tv3jwqeb+2/ePCtYWMGnKQYMGDoeFErUpULQvNvbfvHhWfNvbfvHhR6ualIWgeb+3id48K0Nn9t+8eFFAqCpSlrDbP7b94+2ldswwBBxHGY5bsoEH0rkdHN74p5jVTXEjNTS0bWu2O0uBKEcdTo+KTugC/WCVCkdcx3iqOIQL+WAGpnDJHXlWSR9eqjVl0DAqdCI9xEViDgkIG5JP55LVPFZSdgAiLs3/cxO9ftoG04MkKMR7FWa62gyoHN1JAPUO0UDZcVsSZZ4EizqDmDEFSURTI6iRuvTSKAIHjc7yd56zVXB4S9sgklIodBf8A2ArOXxFpYWMBs+n9oR2f/uYnev21k4F/4mJbrSRO/wBG0we6s4+3gGF57GbA8ImTBg3H94AJFYOyMDmcqWzE81Y1AUDMTOUKBbiAb7/Q67NMF9/L87LE00Lca7ea35qfWYn+Tu9Cut+zuH+JiAktzMK7RPp49rAD6Uiorp/s4n4uL/48L+vaKk3yLvHPjC5Yb/nZrVZxpa4kdnHsrhbPseWJzGMsnyWJm5uQlgcnpPkgjcG1MQWcLCVXUqrADjhYhb/qbikauTIIIuIM2daRpXRarAoJ2teGJ8rE+2rXaxwf5WJ9tdWuaKLlrYFBO1jhifKxPtqhtY4YnysT7alqUmIqE0Dz1Z0xPlYn2VPO19v5WJ9lTZSir2gGOaJKkMBxKkGPfHfHCtbTigthODzWlZO/OAVW+hLL3gDfWfOl4P8AKxPspTHwMJp/ijNMgJi5TOsqVIub2AnfNZ2Th/FmZO00W/cLQxskMjfE8Gj26FdKqpbD2hFUKM8AQJTFJt1lZPvqzti+38vE+2tC1QIRagoHna+18vE+2tedp7Xy3+2ihRRMXBDKVOhEHsNL/u1MzNF2km5HpEs2nEkn30UbYvtfLxPtqeeL7XwP9tDZHdAbklCTmzGWzATZWhBIGk836mrbkjDMWPNmIY2nN3eke/qEH87Xifgf7ah2xeJ+FvCpQUtyHh8nIFZRID6wYMcLbtR2EzVfu5ZJOY+kPSNs4YPHDNnYnrNF86TifhbwqDbE4/RvCpQUsrOzbGuHIUQCZ8B2CjiheeJ0vofCsnbU6X0PhUQ3R60aX8+TpDuPhUO3J0v18KNqUmIqCgef4fSH18Ko8oYfTH1qWpSZc1mgtyjh9MVg8o4fTWhYUopqpS45Qw+mvfU/eWF0176GyNFHoWNhZgQSRO8a6g936gmh/vLC9YvfU/eOF6xe8UDR2R3G6Jg4IWw4RO+Bu4AdQgDcKKBSv7ywvWL30hteRsTN5TDIhbMwuqklsP0SYa0mY1lTY0AGtFN5Lo2425dwCun+zZ/Fxf8Ax4X9e0V49sHDyAZ0ZoUGXXLzVItmVpAtZgRYkZSZr1X7JMC+JBDRhYAJU2kNtEx1UuU+FOgFPC5rYdZK0eatVqwqiEiVrJRIqFqiiHkqjVmeE8Os8Burl7TteKsZ0OECYkFXgkEiW0UWicupAFcOeGi0+GB0rg0V9dl0YrUVzOfocTEI7Qp7JUBvrUg9PEtp+I36TB980j9U3stccCnPMt+/9LrZDwqitcldlWSTJYmS0kN1XEabuFF53rMT4p/UGaH6pvZE8BmrZw+/9IfKW3c7IrQFjyjDVc2aJggwMskC9xMAGeiuDChRPNAFzJsIud566442kKW8orjMYOdwcwFtWYLcbgeoxEV0MLavJYCnEMlVExzjAMA21IWMxFvSOldRSaiSVXzcQQsY1ps72PP2tMZK0FpXD5Yw2JEkEBTBEkhpggLJI5p+nEVWHtzvML5MAkS45xA/MF0AO6SesUx0zALtVYsHIldpa0/Xb+U2w3m0bzVKQdCPcaUbBn0iWjTMZHbl9EHrAoO04IyMQikhWI5oNwpItF70g5QvYLWbwF5b4ni/S101WdL9lZxsUIOcYnTeT2AXPuFeexCyiDhoW1U5QWuD0VCypEnSzrv1a5N2jMxjDyC8kzJEIQJP8xBk2KaDQA5W3JRvA/Fu/b0XRHKCdKOoqwPcRJrOJtrfkX3uSs9igE98dlc0cqvFkBkSAMwJ9Pdl5sZVJBuBiLvtRdn21mxChSAJ502OUgSB0TJjspZyXHkrUfBoGu8RJTnnrjXDP+Bwfo2WtfvARpiE8MjD/MwC/WqqCgMl6a/gmOTtY/PNZbbX/KhI35myn3ABt17x/etjbX6FurEk/VVB7xVioBQOS9djg2MBRB91Q21/VmOpwW94MAe5jVPtmJuwx78Qj9EPcDWgKgFT9Q9T/DYw6H3WX27E6C/MP2aVacqr+dvJng7AdpBmGHZ7wKWxNqXcZ1HNBa4MFRAuZtFFw9nxDvCdXpt74IUdnO7abHJIVn5eFhRD5qPv9k+GPE99Tyh4nvpXZNkGGsLMTPVJAFlEKosLAAe8k0cmrgK884AHZbLnie+slzxPfUFSiuVC54mpmPE99SKlRRWXPGur+y4nGxp9Xg/17RXJFdn9lf42N/48H+vaKRN8isY48YXLisOaWxeVMMA/iLA65+mprnY/KYfVlC9GRJ/mP+kW6zXT5WsCZjYb8h1DYdSU63KRPoAEdJpg9ii5HWSOqdaA+O51aP5Fy/Ulj3EUv54h/OnxCtjbcPpp8Q8aoumeeq9XDw3EjA2BPc/lKzs6kywzHeW5x7zMVR2RdygaiV5pgi4JWCR1G1U3KGGPzp8S+NQcoYfTT4l8aVZWhoirTtX0U2fZAgyqCB2s3dmJiiQawdvw/WJ8a+NQbdh3/Ew/jXxoJgLRsCiCa3upc7fh+sw/jXxqHlLD9Zh/GvjQU1N7o0nvrOHs6i4RfcoH6UNeUcP1mH8a+Nb8/wAKP4uH8xfGoh4T1TAnrqKTS37zwvW4fzF8av8AeWF63C+YvjRUtvdHNWKX/eWF63C+YnjUPKOF63C+YvjQRsd0xVg0qeUsL1uF8xfGtHlDC9bhfMTxqIWO6PmNWTSp5Rwz/wBXC+YnjWm2/C9bh/GvjUUsd0eTVgUDz7D9Zh/GvHtq12/D9Zh/GvjUUsd0xUJNBXbcP1mH8a+NQbcnTT418aiNhGFXNBG2p00+NfGr86Tpp8S+NRCws4mFBlTkO+ND/MujDtvwIrfnTjVVbsJX6EMPr76HibUnTT4h41XnSdNPiHjTWyObyKoT4cExtw39k3g7WrGLqx/K1iew3De4mjGua+NhkQWQjgWFUu08MbvKN9SCT7zVluR/ssSfg5u4jt5rpirFc1eUCNXw2HaEPeCQe4UUcrYe+V7YI/yFqc2Zh6rNkwJ4+bfbdPRVkUmnKmCTAxcOToMwBPZJv7qY8svSXvFMBBVQtLdiFoCuv+yv8bG/kwf6torjeUXpL3iuz+yRBxceCDzMHS/5selTfKn4/wA69fVVKlZy1VdUKlSoooalSpURV1KlSogsmsmqqUF0FQqHSpUoIoP/AD6VdSpUUVNuoZqVKKCG2+hNUqUVEBqE++pUqIIBoLVKlFFDeln31KlBRBxKXapUoqJbEoT1VSogg1j8p7R/epUqIodSpUoILeJQ6lSigqbSvZ//AI99DF/mX9DUqUVyV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2" name="AutoShape 4" descr="data:image/jpeg;base64,/9j/4AAQSkZJRgABAQAAAQABAAD/2wCEAAkGBhQSERUUExQVFRUVGBgXGBgXGB0YFRwXFRUVFxgVHBYdICYeFxojGhcWHy8gJCcpLCwsFR4xNTAqNSYrLCkBCQoKDgwOGg8PGiokHyQtLCwuKSwsKiwsLCwsLCwsKiwsLCksLC8pLywsLCkpLCwsLCwpLCksLCwpLCkvLSwsLP/AABEIALEBHQMBIgACEQEDEQH/xAAaAAACAwEBAAAAAAAAAAAAAAADBAABAgUG/8QARhAAAgECAwMHCgMGBQQCAwAAAQIRACEDEjEEQVEFIlJhcZHRExQyU2KBkpOh0iNCsQYVM3KywYKiwtPwQ2Nz4cPiB4Oj/8QAGwEAAgMBAQEAAAAAAAAAAAAAAQMABAUCBgf/xAAyEQABBAECBAQFBAIDAQAAAAABAAIDEQQSIQUxQVEiYXGREzKBofAUI7HRFVJCweEz/9oADAMBAAIRAxEAPwD2xxTxPfVeWPE99DzVktWxS85aN5Y8T31RxTxPfQgarEfKJYgDibDvNGgiinFPE99Tyh4nvoQMi1SaCiJ5Q8T31XlDx+tK7TtqpAY85pCqPSY20G/USdBvIrl4nLzQCFVVckIWk5wI61jmnMCMymIzb64c9reafHA+TkPryXfzHjUJNeWf9omPMDgMFmUCYit+KFIsSM2VlhRHOzCbUvjE4hLOXxVZlM4ZCDmhMokqN4jKQJMwTNcGYdFZbgvIsn23XrDtS9JZ4ZhPdNEVpEi/ZeuGdlOIkYWNh5hBgIo0tzlOYox7BHA7rw9nAyo6OZmM5VksJgKrEcTOW5kkzXJlc0WQnR4Ecr9DJN/MV7C912iYibTpNp7ONa8meH0rlJsiCeYl9eavhVjYcPciD+VQp9xEEUr9X5K8eAOr/wCn2/8AV0yOqqjqHdSXJq+mZY8+BJYrCgQQSTNyQTOqkboG9rfEzIMOIIYsTpZsIAacGewg21tVxrrba8/LH8OQsvl1TcDgO4VAo4DuFchuWHF/JkyBYBtcuYiSBzh6PaN+lOYm2MFQlRLMBF4gzvixy8dTAo2FxRTnk16K9wqNgr0V+EeFcv8AemJlLDCzQAYGaSSs5RK6qeaZ4GmU5SAww7jLJPXoWgiJsVXN1CTMCaFhHS7kE2MFeivwjwqjgL0U+EeFCwNsDJnKsgv/ABAFMD80TZe2KJjbQqCXIUddiYGgGpPUKOyFG6Whs6dBPhHhVDZk6CfCvhSv7xLegjduJ+GO67g9RUVa8omQGQrJAkFSkmwvIaCYHo6nhel/FZdWrZwskN1lhpMHZk6CfCPCodmToJ8C+FBflLDFjiIDMemJ997UZMYMJBBHEGR3iu9lVIcNyoNlw/Vp8C+FQ7Knq8P4F8KuastRpCys+aYfq8P4F8KrzPD9Xh/AvhWw9TNQpS1jzHD9Xh/LXwrPmGF6vC+WvhRc1QtUoKWUE7Dheqwvlp4VPMML1WF8tPCjTVZqlI6ig/u/C9ThfLTwrh/tNsOGPJ5cNF9L0UC9DWBevR1xP2kWfJ36W/8AlpbwKTY3HUtjlcSYBMSZsOajFGeDuDCLa7tCBeJytl9JXFmNxHoxA7TeN3NI4TjadmROc74aywuyxLkmBd95JMdpilMbbkeyMmMTa2GSLENqCc1wDzQdJtRLtPNFkes00J3bNrYlkRgLEF94Y5hAj8yxOtpFBXCUGQonjEn4jeeuhYeyY5GqLcmSpkZmJMIGa1zALbhNMYnJjsP4xX+VFv7yTHujWqj2ySG+i9DjZGHiNrm7qRvv/HshebJ0F7QoB7xcUS/TxPmP91H5P2I5LuGYEqSU3qSJjPvEH304NlPFPl//AHrAl4q2J5ZR2250tn9qUBxaD9AuNtWxjEUoxeDE89joQwsxI1AOm6ptew+Uwzhl3ykBYDbhGlrWEWiuwdiJ3p8sj9HpfH5KZlIGJlJBEhTw/nkVGcYjPzWEDDCf+A9guTjqc6wzPiLfDhAQhG9sgUAEStyCQzKNTWG2bFXDGbywdmzk4bBlUmC2HkPpSczGFtmgNaa6SOUGVsuGdAowjBsIylWhuEC8ihtyHiOCXZZYkiQ0rfmxzzkYALcGxm9az8vHjYHOfdrEYJZpSGNDAPX2vb1Q9kxnxMQMosoyl5lCHCllAiSQyAa23iiMmIPJriur84kEKA0qkjgOmTA6IuJJJhNiqcuK6kkjK3kyA0gSAc8Zg02mbiiY+yswguLEEEIZBGhu8bzqN9XIiySL9s2qc2Q9mWHzNGxH281hsczlUFjEwIsLiSSQBJFhqYPA1naMPEyMSTofw1iSOGeCZN/RHZJvWtm2N0B56sWMklIJsANH0AGnbxouR+kvwH767jx2gb811lcWlkcRGab91nY+Uw5yqFssjI4ZQAVEWAy6iOoHSKdD0tOIdXX4D99KttxDlM+GcoXNxXOSolc2gIEkkRmFNMgjbbz+FZRb8V37Yry5ro4u0ZRNzuAHpMYnKo3n/mlI4+JiLlztiS7BQqQoliBYgByonex7LgUPbNqxMBvKQrZsuH6JBBzMRctAEEzJA5omsY5xGxBiIUzZ8MKHQ5iACrkLnlRlZjE/lLWrJysnIEpY0U0Am++327LWwWQRxh7qc4kCj03+6dDYqH87rGhgMDaDmIEjUXM6XNL7cWxRlZQJMgh9DBBJBW9ibAH3WNdYHE6SfA3+5WiG3vh/LJ/11jN47KBTgFrnh+OX69NHy2XFxNkc4eRsQkDcwGIGg5pcsM7EteQykQIIia1sWxDDuLtABa+gAsBJyLvyi1dJ9nJ9X7kYfpiUI7E3SX4D99OHGI3/ADWrcUMMR8DaWJrLXsbjgdKONgbpL8J++trsbD1fvRj/APJXDuKwjkCrGoJRTFhbqFvpVeZakKwJ1K5lJ7SpE++ugquNDhjsQj/XWofinwH76rO4u6/C0e64dpcKItct+TgLlDOuY5s02g5zzhoN+6qyH1mL1c/T36n/ABT3Wrq4i4nSw/gb76E+C51OGf8AA330yPjD/wDkPYpLoonc2D2CRGLiwOepj2InthteyOzdVDHxdc69mSV/qB+vdpV44eSFWcsSQsLdQbFsW+otS6pjCMxwwCwX0CCAxAUmMVgbnj4VtxZckjNdECr+iz3RYDXaSBfKkwdqxPY72H0g/rWvPX3pP8jA/Rsp/WlSMYMwyqcpiQPZBmDigjXr/tWcR8WOaAT14WKB2SJP0Iprcp5AcLIPkf6XD8PA3bYB9f7K6eFtAecpJjUQQRPEEAig43Kao2Uk5ozQIJgyBaZkkEaRpJE1zk2PFxbscNSLQ2zuGGh5r+VBI9oR7iKYXk1z6bKx6/KcWy/9S5UMYJvc9VX2Pc4bhYM0ULD4HX9EduWUGuYRE20lwhkTuJudLNBMGkuWcXMEI9sX9lsp+qmnV2dwAJw4Bkc19Qc0klzJzXM60htuz5Qi82BMBZsCZ/MSdSajydKXGBqXZzHdULHiTUIqRTUhVUqTWcZ8qMw3Kx94BP8Aagdha6G+y3soviH2gJ6wiAj3fqTTVZw8EKAo0Fv/AH2nXtNaivmWVN8eZ0nKyvdwR/CjazsFIqVc1BVdOQsXZw2Un8pkXIuOzUaGDwHCluVNoxUQnCww0KzFmbKoy7oAJY9269G2vaCsBRLNMcABlljcGBmFhc6W1CO0cmpiD8QeUMySeIMgRNlGmXS151ra4fw2XKGs/KO97rMzM6PHOnr5IW07VilQQA6tFkkCQ6kXIzLJBkkQs3IjNT9QCoK9njYseOCIxQK8vPkPmIL+ikVVXVA1aVZJbZtDo0iSoWcsCJzosljoAGLHqU1ycfHdVlUjPhunPLPAyMxgkQCZbQEkBtCSa9IKX2bZPK4QLYmdGuwIW+VpHOAGTRSQQSOK1lcTmiii/c68tr3WlgRvfJ4OnPpslsLaIePJB2uPKE2IZisjmyMMaEAQJ95peUislcFQLiwCk/wyCTAgc5gQbyN16a2jamZXeXChWZVUwWyhiGkANzrQA2kTqQFRjOr4ZDc/FjiA8JJzJ+WFEyIHNNlazefdw/Ie0SOFk+Zvyv1+y2hmwsOhp5J7atsKlQAOcuYySCsmNwMgXJ4BGPCQ4nKbqubyRg6XI0CHMZAAU5oHZ7g0/K4sERmZohfRAYkiGYkRlKtmgEjKd8Ch4exYwkq6qxu1ywY3JJlYXUjmjSBNhGW2IAH4lN9b338leMlnwb+lbJ5RadLTHCohBuDI4gyO+g7TsbPhgMRnABt/DLhTYq2qTxvvsRNY5JxLMsQBLCbMM+JiEqRecrAjMDB/VQhDojIDuDuPLv7rsyVIGkbHr59k2FNWTWxUIqsnKpq5qZKsiuUVWIaGDRHFZcgAk2AEk7oHXXbUClcfk5GJbKA5/OAA4IEA5tToLGxAg2oKc5YYA+krD8pysVOu4kGx40XE5RTKShVyMogMPzOEBJvYE/QjWlNpwCFDGZV2c5DlIzZ5ADSGEv8Am3SY0Feo4K6VgeXA6QOXn6eiweJtjfoAPiJ/Purwg6uJBYZcueRPNIyZhqWEuMwBm0xTFD2Ukoua7Re0c4WawtqDpRYr08EbGMAZy5+6wZnuc7xc+XspUqVcU5KUrm8rLdew10xXO5VF17KXJ8pTYfnCUI5xIYAE9JrNmU+UHNvYEQb86NAKvGwhfJiRzSOcTfMwkGBrABB1kX9I12SaknrrvSl6kDz1OkKvz1OkKMW6zUk8aKGyX2PlFBKF15pAW/OK5QwEG5jnCd4XiDTB5Rwxq6jtMVz+VNmdirJJay66SWAcXHo52NjPNGtxUTaMyhr84Bo11ExbWvF53DAyUu5Alekx+In4YFWQnDyzgzHlUmJjNeOMcOuhYn7R4ESuKjWtB5rSQID+ib8CYEndQtj2hUw0YtGeCSTcvHOnrBkdURaKDyvtQygHPlMNmWCIMqbmQTlYn3iDpVocDiDdReUv/LyE0GpldtWSWxFLGBrzQATCjfFzc3PcBrz/AA+mveKLhbTnGZWkSdOO8cQeo3rWc8TXpoo2xsDWbALCke57i53NLnlDD6a/EKsbfh9NfiFMZzxNQOeJ76al2gHbsPpp8QqvPsP1ifEKa8oeJqgx4nvqKJRuUcPfiIAN5YR+tKpiYGIxd3UFoi66CQJkHnERJsRAG6mMdyzRfKhE31eFYW3hQQb744VsnrNef4lkF5+E0kVzIWliD4fjIv1RFGz7nQnj5UyesnNLe+aWlEYtOGwBIDDEzYgUkmMpFwuYizExMC5FEXFPE0ddtfpE9t6x4nTwO1MdfkVpPlhlbpe2vRJjaMM5mgENBkOM/NiGyEhkuJGW9gYmt7PykgxEHlGlsxPlH5pVUI3mJBOHYAHjvNOfvB+r6+NK8o4juoKmHQ5ktbMBod8EWt/6LZMiacFsjW73v1F9lywQxEOY523Tuun59h+sT4h40vh7dswZmXEwcx9IhkzcTMG//rqpTD2zygmT7zPX+hB99LY2E4MpJ1i4AUsUzTOqGGJF7gERVJmALIe6lZdxD/Vq6rcs4PrFP+IeNZPLeF0l+JfGubs+NiTlZFzC9nMFbXEr1gEE7+BElXHvlPNbokib6EQSGB4jgeBFM/xwa3UQSO6UeIPJoUnv35h9JPjWoOW8PpJ8a0rNZfFAEkwJAkmLmwE8TXH6SPsh+sl7p5uWsLpL8S+NWeVMBhBxMODYgsIIO4zqKTJqprn9HH0tMGfJ1ooe04mCSVLplb+G2cMFJUBku0gErMHmnNHVWXxZCocRSAoBOZFQ3Mg3LeiAIBBOaZF60i52GuVGBJ9oQVUHXeCY7N5FdGvU4UDnQASel8iQPz2WPkTgSW0edcwClcDaEVQDiYZNyTmUCWJYwJMCSYG4QN1bO2YfrMP418aOKrLWq1ukUFQJs2UHzzD9Zh/GvjSW3bRLDJiLEXIxlAIhpUDMIbSDHDnLlv04q8ookWoCAuUSYB8uAxK2OIpgDEDX50NzQAeMtcyIziOWVJILQSYYPEuxAzDWAQK6+QcKT2xLjs/uaVKKaU+E28JmaqaSw+UubmZGAuRAJOVdWOYKCBK+jm9KrxuVkUTDG2YAAb1DDU2nMBPXTrCr6SnKuKWTlBSwUBpMxYRALgtM6ZkZeMxuM0IcokkgJNyovckDEOkaRhnruLVLCFFOUri7HvQ5eIiVJOpiQVPYY6jRNmx80yMpESDulVb/AFR7qKBXD42yCnCwug4tOy5O1YcBswyEg86ScOban8oOVZBAkCL0/sePmkQFywLGRBEiDA3Ruo8f8FctsDEwrrZVCgtzbqICykXKy0kFZEwQSAKYiOM7Uyy08x2T9fxBR5rqJhBRAAUcAAB9LVYpBNk3sWLXkhmWbzFmnKLQJtFaAYXV2JG5jKkcJgkfzXIjeJBW3icd0QVDjO7p+qAoOBtYYwVZTEwY6gYIJBgkcNRTIrSY9rxbTYVZzS00VQSrirmsE10gkCZfEPtAe5UWB3lu/spXE24ozBhzRlut25wxDJBgQBhsTBJ4U7teDBDgAxIaBziDEG12yxp1mOBEMRTcFTodQTfQ/Ux215nNiLJSTyO604XAtCVblZRMqwiJnLALZioMMZnLumJvG68TllQBZriR6OmXMpMMYDDS3bFEVMIGyqCObIXmgy3NmMqmWa2t4onmqdBN59EanU6VUIrmE6wpj7aFbLlZjaMuWJJgC7CCYY3gQp4Uu3LKQLPe45oMrLgtEzAyHW+kAzTDbOrEllUzYyoM9RnUWHdW2wlOqqd9wDcEme8nvPGhsihzkZt0mTwymOdPViEz1YgPCiLtIb0Of/Lce9vRX3mpi4AYQwkH+4INxcWJHvrWzlvKKC7MApJkL7Kj0VF5Mz7PXVuFrJnhrrvlt1SXksBIRtn2Yg5mgtpbQCRzRNzcCTvgWEAUTGwA4ykAg27JtI4HrrcVAK9E2NrW6QNlnlxJsrnJtHMViJJCiBvcwsfEY4Cj4fJqmWdVZmBBuSApkZVJiLHWAZY0rykDhy4UNhyHYZo5wOmmhbI3808bdWqGLiCNztXPp6KxLKXAUkRmU5WnQ5WkHMFMSRuaCs9ZMUDa8HMyzmykhOaemSplTZgQw61yyJuKb5XwycOQYZROtwCChPYM0z7PVQV2UuB+JzDFiv4gKscwzAqFYEATlkEE1WfiFs37fLnX8pjZgWeJPooGgAHAAAa8KHsW0jEQNETqNYNjE77EH3iq2rGIso5zTHAREseoSLb5AtchbYTDAIGKHUlTllVADB98gKN4Oo0NaTpg2URj6+XZVgy2FxXRqRQ8bFyozdEMbeyCf7UuvKSgS0jjZiAOdEkqInI0W3dk2bSqKcIqEUpi8rYatlJMzEQdzhCewHU8BW8Pb1YnUZRmMqwgbpkWkSY1ipYU0lMAUvtK873D9TQRypI9B+qLk3KtYaQwjrkaC9E8pnMxuiOBV3UjvB7qXKfCU+AeMJfE5PkEZcCDcxhxe4mza3N9b1vzL2MDUn+FvOp9LWw7qcqjTaSLSq4DKZAwgd5CEHvDXql2dgZAwpvfKZ5xzETmkAkkxpemZqVKUtLojiYOHcybNrAHS4AD3Vf4n/b7m8aMa0KiFoIGJ/2+5vGlduxHJGHOHzvSAzehlfXgCVg92+ugKBtifnEyouOKiSRHEXI9430jJDzEQzmmREahaXl/Y/zVXP8AY/zUWaoV5NaqDiLiWIyBhcG51EEERcHeOy4IBBU5SMwwRTMXz5TeBDlMpmx98a1qahAIPA2M6EHdVvHy3w7DcJUkQfzTJbE4J3t9tZZsSNE+JvtoGwJBYCcggAG9450cFuttxDaaU5Ar0kT/AIjA/us140mkAHE4YfxN9tZ8gd+HgnU+86n+HqeNMZaznGkieE37qYQgCgthtlyZMMLBWA7KIIiBGGI91JYZxLiEMM4k4jE2douUkwIubnXfXULUjjiMSekveUN59zCOw9VZ3EItUWrsrGO/xV3WAz9FPjb/AG61mfop8bf7dEC1deeV9AfFxBEKhJIAGdtT/wDr3XJ6gaY2fBdZJCMxiTnI00AHk7ASd5Nzc1nZl/FM7kEf4mYE+8KO48TT1b3D4GhnxOpVLIkN6UENidFPmN/t1ebE6KfG3+3RqgrUpVLQcz9FPjP+3Wgz9FPjP+3RBV1KRtc/lTZWYB8q5lBuHOYqfST+HcETb9ZIOdixXUuoVWsrr+IZbmhTByQbot/bE7q6jHSuXjbK6tOHpzoEAgZ8pYFCVtmWQVYRJEEVTljLXiRv1TmOBaWlLtjvlDkiWKjMGIgBpdVHk5WAHtdp1kwKb2Ta/wAiJ6CrqXECIA52GDNt/wBb1rY0LLmxcJEdgQwsxykDms0XtYiSLammMDZ1QELaTJuTeAN5O4C3VUhhcw6ru+ffyRkeHCq5eyUblIHOrKABKnMx5wzZDACkte0RPOG5gTG2RWCnyaMNQfKEggg78pzCGPeY1NE2rZMxzJlGIJgwIJAgZrSCNJFwCRSuKSgLKr4bXI0OGWO5grFBJIucpJIvQfM+N3ibY7hFrGuGxopgbENfJJP851mSfRuZ3nWiYeAVEDDUA2PP1F7E5es1XJuICp/E8o2Y5jGWGIBy5DdABHNPGd9N1abRFhJJINJTAwimmGswATnkmLCeb/y++t7LhGSIiAN+aZZyTMC5M0eK3s4Gdv5V/qxK4l+VNgPjCwKo1zE2zELxcjMIOQiZOHKmwy5Qzn/Bqb0VMbEDoGIM6hRPTMk5Ray3BEbwZmm6knSnKqtTVCu1wqAqxVxUJoKKgKsipNTNQKKSwNnI5hIsOaekqwPcwtI65G8Db7Ow3GjlobDPtx8WG6j/ADFe+nprxXE3HGyNLeRFr0mFA3Ih1HmDS4xqsbEyqzcAT3AkV1nwFO4e6uamz54YnmTIUXkBpUsx4wDAA7TXWDeU/S0cuaVlQ/pxqJTOFhZAF6IA7tT7zJ99aqVK9mBSwDuqalMTY5fMDEhASLNCOzESL3BAj+1Nk1BRUBpcscn4umf8uudzBhATB9ItDEg2GcxO9TbOS8Vmy+U1RvzOdWUOSpBAzAgQLCLHWfQCsgxiJ15l71zz/wDz+tUM+2473DoLVvF8crWnquVtOzMzSCMsC2ZlnnSQcu4qMsi4k62pbE5PxAv8YjpHMRYKALmcoF2sL795r1LYYOoBpHb9mWFA1ZltuKq6s89WUHvA315PHyvivDK3Oy25sQxtLr2CW2fEIGJiQcoQRNi3k87Ex+UHNAkXidIm9kQ+UZjExzo0kkZVHUqqfjn8xo22glDqbgkC5KhgWEamRNt+m+t7HgkDnWZjmI1gkARO+AAJ6q9ayIte1gvSBfqfyysAvBaXHmUYVIqEVQq8q6uriqq6iKtqqtPWMV4VjwBPcCaB2UCp7AnQC57BrWG2d2Bv5MG2gLQdbzCnhExv4UfB2ICC0u3Ftx4hdFvwv10yRXj83jT3+GCwO/U/0vS4vC2s8Uu5XIfk/I6sqKQJ9FQHEgrpvWCbAzwFY2EEM6ssDEL4sEXGZgCpG+xU+9hwrskUptyRD70N7gcwxmEkgRYHUXUe9WDxR7HtY/5b/ld5XDmOaXM50qRQLAQOAEDurRFZw2kAwRIBg2InceBpTlHbzhRAU2JImG0Yz2c25g67ta9pYXmaJNJyKJsSziNb8if1Ytc3z54JAQgSuaRlJGKUkSwkEXAkAkxmFdb9nn8oWa18PCNtLvjaTf8A5vpMp8JT4G+MJA7IvF/m4n31Bsi8X+bi/fRzUp9KvaX80HF/m4n31Bsi8X+biffRqrNUUtCOzDi/zcT76rzYcX+biffRagqUghjZRxf5uJ99TzYcX+bifdRgKkVKRtLvsolLvd1/6mJuBbpcFNOjZRxf5uJ91LYlih4Ov+ecMz8ffFH2zaGAAWMzEgTMCFJzEAGQDlEW9ICRNeP40x8mWxjOoFe5XpeFvazHc53Q7+wQNoIMojYmbQnPiQukmScpIBsBN9RAMVh7GAAAXgCB+I+gEDfwouEkbyZMknUk77QOFgALVut/h+C3FZXNx5lY+ZlnId5Dklzs46WJ8xvGq8363+NvGjk1RrRpUbS42X2sT5jeNaGy+0/xt41e04wRCxBIFzET1m5A+tYbb0WzMqkWIJAIN5HC0EGLCDepspuiebe1ifGaBtGzELKtiFl5yjMbkA294JX/ABVsbfh9NdJ14x9ecttecKpuUsIAnOsCdDOgk6dVcPa17S08iu2uc0hwRG2hPyYjux0Acd7GOYO0TwBNqHh7IZzM7ltJmwBM5VtMaa3MX0ABvOlIY5gQpgmbA0L944XrE3fmG8Fh9AT7jwrOw+GxYx1cz3Ku5OdJONNUOwRBs3tv3jwqeb+2/ePCtYWMGnKQYMGDoeFErUpULQvNvbfvHhWfNvbfvHhR6ualIWgeb+3id48K0Nn9t+8eFFAqCpSlrDbP7b94+2ldswwBBxHGY5bsoEH0rkdHN74p5jVTXEjNTS0bWu2O0uBKEcdTo+KTugC/WCVCkdcx3iqOIQL+WAGpnDJHXlWSR9eqjVl0DAqdCI9xEViDgkIG5JP55LVPFZSdgAiLs3/cxO9ftoG04MkKMR7FWa62gyoHN1JAPUO0UDZcVsSZZ4EizqDmDEFSURTI6iRuvTSKAIHjc7yd56zVXB4S9sgklIodBf8A2ArOXxFpYWMBs+n9oR2f/uYnev21k4F/4mJbrSRO/wBG0we6s4+3gGF57GbA8ImTBg3H94AJFYOyMDmcqWzE81Y1AUDMTOUKBbiAb7/Q67NMF9/L87LE00Lca7ea35qfWYn+Tu9Cut+zuH+JiAktzMK7RPp49rAD6Uiorp/s4n4uL/48L+vaKk3yLvHPjC5Yb/nZrVZxpa4kdnHsrhbPseWJzGMsnyWJm5uQlgcnpPkgjcG1MQWcLCVXUqrADjhYhb/qbikauTIIIuIM2daRpXRarAoJ2teGJ8rE+2rXaxwf5WJ9tdWuaKLlrYFBO1jhifKxPtqhtY4YnysT7alqUmIqE0Dz1Z0xPlYn2VPO19v5WJ9lTZSir2gGOaJKkMBxKkGPfHfHCtbTigthODzWlZO/OAVW+hLL3gDfWfOl4P8AKxPspTHwMJp/ijNMgJi5TOsqVIub2AnfNZ2Th/FmZO00W/cLQxskMjfE8Gj26FdKqpbD2hFUKM8AQJTFJt1lZPvqzti+38vE+2tC1QIRagoHna+18vE+2tedp7Xy3+2ihRRMXBDKVOhEHsNL/u1MzNF2km5HpEs2nEkn30UbYvtfLxPtqeeL7XwP9tDZHdAbklCTmzGWzATZWhBIGk836mrbkjDMWPNmIY2nN3eke/qEH87Xifgf7ah2xeJ+FvCpQUtyHh8nIFZRID6wYMcLbtR2EzVfu5ZJOY+kPSNs4YPHDNnYnrNF86TifhbwqDbE4/RvCpQUsrOzbGuHIUQCZ8B2CjiheeJ0vofCsnbU6X0PhUQ3R60aX8+TpDuPhUO3J0v18KNqUmIqCgef4fSH18Ko8oYfTH1qWpSZc1mgtyjh9MVg8o4fTWhYUopqpS45Qw+mvfU/eWF0176GyNFHoWNhZgQSRO8a6g936gmh/vLC9YvfU/eOF6xe8UDR2R3G6Jg4IWw4RO+Bu4AdQgDcKKBSv7ywvWL30hteRsTN5TDIhbMwuqklsP0SYa0mY1lTY0AGtFN5Lo2425dwCun+zZ/Fxf8Ax4X9e0V49sHDyAZ0ZoUGXXLzVItmVpAtZgRYkZSZr1X7JMC+JBDRhYAJU2kNtEx1UuU+FOgFPC5rYdZK0eatVqwqiEiVrJRIqFqiiHkqjVmeE8Os8Burl7TteKsZ0OECYkFXgkEiW0UWicupAFcOeGi0+GB0rg0V9dl0YrUVzOfocTEI7Qp7JUBvrUg9PEtp+I36TB980j9U3stccCnPMt+/9LrZDwqitcldlWSTJYmS0kN1XEabuFF53rMT4p/UGaH6pvZE8BmrZw+/9IfKW3c7IrQFjyjDVc2aJggwMskC9xMAGeiuDChRPNAFzJsIud566442kKW8orjMYOdwcwFtWYLcbgeoxEV0MLavJYCnEMlVExzjAMA21IWMxFvSOldRSaiSVXzcQQsY1ps72PP2tMZK0FpXD5Yw2JEkEBTBEkhpggLJI5p+nEVWHtzvML5MAkS45xA/MF0AO6SesUx0zALtVYsHIldpa0/Xb+U2w3m0bzVKQdCPcaUbBn0iWjTMZHbl9EHrAoO04IyMQikhWI5oNwpItF70g5QvYLWbwF5b4ni/S101WdL9lZxsUIOcYnTeT2AXPuFeexCyiDhoW1U5QWuD0VCypEnSzrv1a5N2jMxjDyC8kzJEIQJP8xBk2KaDQA5W3JRvA/Fu/b0XRHKCdKOoqwPcRJrOJtrfkX3uSs9igE98dlc0cqvFkBkSAMwJ9Pdl5sZVJBuBiLvtRdn21mxChSAJ502OUgSB0TJjspZyXHkrUfBoGu8RJTnnrjXDP+Bwfo2WtfvARpiE8MjD/MwC/WqqCgMl6a/gmOTtY/PNZbbX/KhI35myn3ABt17x/etjbX6FurEk/VVB7xVioBQOS9djg2MBRB91Q21/VmOpwW94MAe5jVPtmJuwx78Qj9EPcDWgKgFT9Q9T/DYw6H3WX27E6C/MP2aVacqr+dvJng7AdpBmGHZ7wKWxNqXcZ1HNBa4MFRAuZtFFw9nxDvCdXpt74IUdnO7abHJIVn5eFhRD5qPv9k+GPE99Tyh4nvpXZNkGGsLMTPVJAFlEKosLAAe8k0cmrgK884AHZbLnie+slzxPfUFSiuVC54mpmPE99SKlRRWXPGur+y4nGxp9Xg/17RXJFdn9lf42N/48H+vaKRN8isY48YXLisOaWxeVMMA/iLA65+mprnY/KYfVlC9GRJ/mP+kW6zXT5WsCZjYb8h1DYdSU63KRPoAEdJpg9ii5HWSOqdaA+O51aP5Fy/Ulj3EUv54h/OnxCtjbcPpp8Q8aoumeeq9XDw3EjA2BPc/lKzs6kywzHeW5x7zMVR2RdygaiV5pgi4JWCR1G1U3KGGPzp8S+NQcoYfTT4l8aVZWhoirTtX0U2fZAgyqCB2s3dmJiiQawdvw/WJ8a+NQbdh3/Ew/jXxoJgLRsCiCa3upc7fh+sw/jXxqHlLD9Zh/GvjQU1N7o0nvrOHs6i4RfcoH6UNeUcP1mH8a+Nb8/wAKP4uH8xfGoh4T1TAnrqKTS37zwvW4fzF8av8AeWF63C+YvjRUtvdHNWKX/eWF63C+YnjUPKOF63C+YvjQRsd0xVg0qeUsL1uF8xfGtHlDC9bhfMTxqIWO6PmNWTSp5Rwz/wBXC+YnjWm2/C9bh/GvjUUsd0eTVgUDz7D9Zh/GvHtq12/D9Zh/GvjUUsd0xUJNBXbcP1mH8a+NQbcnTT418aiNhGFXNBG2p00+NfGr86Tpp8S+NRCws4mFBlTkO+ND/MujDtvwIrfnTjVVbsJX6EMPr76HibUnTT4h41XnSdNPiHjTWyObyKoT4cExtw39k3g7WrGLqx/K1iew3De4mjGua+NhkQWQjgWFUu08MbvKN9SCT7zVluR/ssSfg5u4jt5rpirFc1eUCNXw2HaEPeCQe4UUcrYe+V7YI/yFqc2Zh6rNkwJ4+bfbdPRVkUmnKmCTAxcOToMwBPZJv7qY8svSXvFMBBVQtLdiFoCuv+yv8bG/kwf6torjeUXpL3iuz+yRBxceCDzMHS/5selTfKn4/wA69fVVKlZy1VdUKlSoooalSpURV1KlSogsmsmqqUF0FQqHSpUoIoP/AD6VdSpUUVNuoZqVKKCG2+hNUqUVEBqE++pUqIIBoLVKlFFDeln31KlBRBxKXapUoqJbEoT1VSogg1j8p7R/epUqIodSpUoILeJQ6lSigqbSvZ//AI99DF/mX9DUqUVyV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8" name="Picture 10" descr="http://know.climateofconcern.org/images/img2/pg4_atmotyp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2286000"/>
            <a:ext cx="5159939" cy="2209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7494"/>
            <a:ext cx="8458200" cy="139903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CLIMATE: </a:t>
            </a:r>
            <a:br>
              <a:rPr lang="en-US" b="1" dirty="0"/>
            </a:br>
            <a:r>
              <a:rPr lang="en-US" b="1" dirty="0"/>
              <a:t>TEMPERATURE AND PRECIPITATION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286000"/>
            <a:ext cx="4572000" cy="4114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/>
              <a:t>Climates are chiefly described by using average </a:t>
            </a:r>
            <a:r>
              <a:rPr lang="en-US" b="1" dirty="0">
                <a:solidFill>
                  <a:srgbClr val="FF0000"/>
                </a:solidFill>
              </a:rPr>
              <a:t>temperature</a:t>
            </a:r>
            <a:r>
              <a:rPr lang="en-US" dirty="0"/>
              <a:t> and </a:t>
            </a:r>
            <a:r>
              <a:rPr lang="en-US" b="1" dirty="0">
                <a:solidFill>
                  <a:srgbClr val="FF0000"/>
                </a:solidFill>
              </a:rPr>
              <a:t>precipitation</a:t>
            </a:r>
            <a:r>
              <a:rPr lang="en-US" dirty="0"/>
              <a:t> data.</a:t>
            </a:r>
          </a:p>
          <a:p>
            <a:pPr lvl="1"/>
            <a:endParaRPr lang="en-US" dirty="0"/>
          </a:p>
        </p:txBody>
      </p:sp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7800" y="2133600"/>
            <a:ext cx="376252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19789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7494"/>
            <a:ext cx="8458200" cy="139903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CLIMATE: </a:t>
            </a:r>
            <a:br>
              <a:rPr lang="en-US" b="1" dirty="0"/>
            </a:br>
            <a:r>
              <a:rPr lang="en-US" b="1" dirty="0"/>
              <a:t>TEMPERATURE AND PRECIPITATION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76400"/>
            <a:ext cx="5105400" cy="4724400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800" b="1" dirty="0">
                <a:solidFill>
                  <a:srgbClr val="FF0000"/>
                </a:solidFill>
              </a:rPr>
              <a:t>Monthly</a:t>
            </a:r>
            <a:r>
              <a:rPr lang="en-US" sz="2800" dirty="0"/>
              <a:t> and </a:t>
            </a:r>
            <a:r>
              <a:rPr lang="en-US" sz="2800" b="1" dirty="0">
                <a:solidFill>
                  <a:srgbClr val="FF0000"/>
                </a:solidFill>
              </a:rPr>
              <a:t>yearly</a:t>
            </a:r>
            <a:r>
              <a:rPr lang="en-US" sz="2800" dirty="0"/>
              <a:t> averages for temperature and precipitation are calculated.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b="1" dirty="0">
                <a:solidFill>
                  <a:srgbClr val="FF0000"/>
                </a:solidFill>
              </a:rPr>
              <a:t>Differences</a:t>
            </a:r>
            <a:r>
              <a:rPr lang="en-US" sz="2800" dirty="0"/>
              <a:t> between high and low averages are noted:</a:t>
            </a:r>
          </a:p>
          <a:p>
            <a:pPr lvl="1"/>
            <a:r>
              <a:rPr lang="en-US" sz="2800" dirty="0"/>
              <a:t>Example:  mild winter and mild summer versus cold winter and hot summer</a:t>
            </a:r>
          </a:p>
          <a:p>
            <a:pPr lvl="1"/>
            <a:endParaRPr lang="en-US" dirty="0"/>
          </a:p>
        </p:txBody>
      </p:sp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0" y="2362200"/>
            <a:ext cx="3344462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951706"/>
          </a:xfrm>
        </p:spPr>
        <p:txBody>
          <a:bodyPr>
            <a:normAutofit/>
          </a:bodyPr>
          <a:lstStyle/>
          <a:p>
            <a:r>
              <a:rPr lang="en-US" sz="4400" b="1" dirty="0"/>
              <a:t>CLIMATE ZONES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2133600" y="4572000"/>
            <a:ext cx="4648199" cy="19812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buNone/>
            </a:pPr>
            <a:r>
              <a:rPr lang="en-US" sz="2400" b="1" dirty="0"/>
              <a:t>Three Major Climate Zones:</a:t>
            </a:r>
          </a:p>
          <a:p>
            <a:r>
              <a:rPr lang="en-US" sz="2400" dirty="0"/>
              <a:t>Tropical</a:t>
            </a:r>
          </a:p>
          <a:p>
            <a:r>
              <a:rPr lang="en-US" sz="2400" dirty="0"/>
              <a:t>Mid-latitude (Temperate)</a:t>
            </a:r>
          </a:p>
          <a:p>
            <a:r>
              <a:rPr lang="en-US" sz="2400" dirty="0"/>
              <a:t>Polar</a:t>
            </a:r>
          </a:p>
        </p:txBody>
      </p:sp>
      <p:pic>
        <p:nvPicPr>
          <p:cNvPr id="4" name="Picture 6" descr="http://www.webquest.hawaii.edu/kahihi/sciencedictionary/images/degreema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1219200"/>
            <a:ext cx="4943475" cy="30670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5094"/>
            <a:ext cx="8229600" cy="951706"/>
          </a:xfrm>
        </p:spPr>
        <p:txBody>
          <a:bodyPr>
            <a:normAutofit/>
          </a:bodyPr>
          <a:lstStyle/>
          <a:p>
            <a:r>
              <a:rPr lang="en-US" sz="4400" b="1" dirty="0"/>
              <a:t>CLIMATE ZONES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4343400"/>
            <a:ext cx="7315200" cy="24384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b="1" dirty="0"/>
              <a:t>Characteristics:</a:t>
            </a:r>
          </a:p>
          <a:p>
            <a:r>
              <a:rPr lang="en-US" b="1" dirty="0">
                <a:solidFill>
                  <a:srgbClr val="FF0000"/>
                </a:solidFill>
              </a:rPr>
              <a:t>Distinct</a:t>
            </a:r>
            <a:r>
              <a:rPr lang="en-US" dirty="0"/>
              <a:t> temperature characteristics</a:t>
            </a:r>
          </a:p>
          <a:p>
            <a:r>
              <a:rPr lang="en-US" dirty="0"/>
              <a:t>Specific temperature range</a:t>
            </a:r>
          </a:p>
          <a:p>
            <a:r>
              <a:rPr lang="en-US" b="1" dirty="0">
                <a:solidFill>
                  <a:srgbClr val="FF0000"/>
                </a:solidFill>
              </a:rPr>
              <a:t>Varying</a:t>
            </a:r>
            <a:r>
              <a:rPr lang="en-US" dirty="0"/>
              <a:t> climates due to precipitation</a:t>
            </a:r>
          </a:p>
          <a:p>
            <a:r>
              <a:rPr lang="en-US" dirty="0"/>
              <a:t>Climate Zones based on </a:t>
            </a:r>
            <a:r>
              <a:rPr lang="en-US" b="1" dirty="0">
                <a:solidFill>
                  <a:srgbClr val="FF0000"/>
                </a:solidFill>
              </a:rPr>
              <a:t>Abiotic</a:t>
            </a:r>
            <a:r>
              <a:rPr lang="en-US" dirty="0"/>
              <a:t> factors only – Biomes include biotic factors.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1066800"/>
            <a:ext cx="5394813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216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180306"/>
          </a:xfrm>
        </p:spPr>
        <p:txBody>
          <a:bodyPr>
            <a:normAutofit/>
          </a:bodyPr>
          <a:lstStyle/>
          <a:p>
            <a:r>
              <a:rPr lang="en-US" sz="4800" b="1" dirty="0"/>
              <a:t>TROPICAL CLIMATES</a:t>
            </a: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316891761"/>
              </p:ext>
            </p:extLst>
          </p:nvPr>
        </p:nvGraphicFramePr>
        <p:xfrm>
          <a:off x="685800" y="1371600"/>
          <a:ext cx="8077200" cy="533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6934200" y="289706"/>
            <a:ext cx="1981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0" algn="l"/>
              </a:tabLst>
            </a:pPr>
            <a:r>
              <a:rPr kumimoji="0" lang="en-US" sz="1600" b="1" i="1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Desert is the climate zone that has the least annual rainfall</a:t>
            </a:r>
            <a:endParaRPr kumimoji="0" lang="en-US" sz="1600" b="1" i="1" u="none" strike="noStrike" cap="none" normalizeH="0" baseline="0" dirty="0">
              <a:ln>
                <a:noFill/>
              </a:ln>
              <a:effectLst/>
              <a:latin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43000" y="3810000"/>
            <a:ext cx="20574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695700" y="3802464"/>
            <a:ext cx="20574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324600" y="3733800"/>
            <a:ext cx="20574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027906"/>
          </a:xfrm>
        </p:spPr>
        <p:txBody>
          <a:bodyPr/>
          <a:lstStyle/>
          <a:p>
            <a:r>
              <a:rPr lang="en-US" b="1" dirty="0"/>
              <a:t>MID-LATITUDE CLIMATES</a:t>
            </a: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356192428"/>
              </p:ext>
            </p:extLst>
          </p:nvPr>
        </p:nvGraphicFramePr>
        <p:xfrm>
          <a:off x="457200" y="1295400"/>
          <a:ext cx="830580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/>
          <p:cNvSpPr/>
          <p:nvPr/>
        </p:nvSpPr>
        <p:spPr>
          <a:xfrm>
            <a:off x="2362200" y="1371600"/>
            <a:ext cx="26670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362200" y="3200400"/>
            <a:ext cx="20574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362200" y="5181600"/>
            <a:ext cx="26670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027906"/>
          </a:xfrm>
        </p:spPr>
        <p:txBody>
          <a:bodyPr/>
          <a:lstStyle/>
          <a:p>
            <a:r>
              <a:rPr lang="en-US" b="1" dirty="0"/>
              <a:t>MID-LATITUDE CLIMATES</a:t>
            </a: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4237449037"/>
              </p:ext>
            </p:extLst>
          </p:nvPr>
        </p:nvGraphicFramePr>
        <p:xfrm>
          <a:off x="457200" y="1295400"/>
          <a:ext cx="830580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/>
          <p:cNvSpPr/>
          <p:nvPr/>
        </p:nvSpPr>
        <p:spPr>
          <a:xfrm>
            <a:off x="2482780" y="1371600"/>
            <a:ext cx="353702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482780" y="4419600"/>
            <a:ext cx="292742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082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104106"/>
          </a:xfrm>
        </p:spPr>
        <p:txBody>
          <a:bodyPr>
            <a:normAutofit/>
          </a:bodyPr>
          <a:lstStyle/>
          <a:p>
            <a:r>
              <a:rPr lang="en-US" sz="4400" b="1" dirty="0"/>
              <a:t>POLAR CLIMATES</a:t>
            </a: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935912899"/>
              </p:ext>
            </p:extLst>
          </p:nvPr>
        </p:nvGraphicFramePr>
        <p:xfrm>
          <a:off x="990600" y="1371600"/>
          <a:ext cx="7467600" cy="5156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/>
          <p:cNvSpPr/>
          <p:nvPr/>
        </p:nvSpPr>
        <p:spPr>
          <a:xfrm>
            <a:off x="1219200" y="3505200"/>
            <a:ext cx="20574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695700" y="3499059"/>
            <a:ext cx="20574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286500" y="3519854"/>
            <a:ext cx="20574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CLIMATE SUMMARY CHART</a:t>
            </a:r>
          </a:p>
        </p:txBody>
      </p:sp>
      <p:pic>
        <p:nvPicPr>
          <p:cNvPr id="1025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752600"/>
            <a:ext cx="8376773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CLIMATOGRAPHS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057400"/>
            <a:ext cx="3581400" cy="44196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800" b="1" dirty="0">
                <a:solidFill>
                  <a:srgbClr val="FF0000"/>
                </a:solidFill>
              </a:rPr>
              <a:t>Climatographs</a:t>
            </a:r>
            <a:r>
              <a:rPr lang="en-US" sz="2800" dirty="0"/>
              <a:t> are used to show the precipitation and the temperature of a region.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b="1" dirty="0">
                <a:solidFill>
                  <a:srgbClr val="FF0000"/>
                </a:solidFill>
              </a:rPr>
              <a:t>Both</a:t>
            </a:r>
            <a:r>
              <a:rPr lang="en-US" sz="2800" dirty="0"/>
              <a:t> sets of data are put onto the same graph.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59586" y="2057400"/>
            <a:ext cx="4852594" cy="384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669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CLIMATOGRAPHS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3352800" cy="4076700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/>
              <a:t>The bar graph along the bottom shows the </a:t>
            </a:r>
            <a:r>
              <a:rPr lang="en-US" sz="2800" b="1" dirty="0">
                <a:solidFill>
                  <a:srgbClr val="FF0000"/>
                </a:solidFill>
              </a:rPr>
              <a:t>average monthly precipitation</a:t>
            </a:r>
            <a:r>
              <a:rPr lang="en-US" sz="2800" dirty="0">
                <a:solidFill>
                  <a:srgbClr val="FF0000"/>
                </a:solidFill>
              </a:rPr>
              <a:t>.</a:t>
            </a:r>
          </a:p>
          <a:p>
            <a:r>
              <a:rPr lang="en-US" sz="2800" dirty="0"/>
              <a:t>The top line graph shows the </a:t>
            </a:r>
            <a:r>
              <a:rPr lang="en-US" sz="2800" b="1" dirty="0">
                <a:solidFill>
                  <a:srgbClr val="FF0000"/>
                </a:solidFill>
              </a:rPr>
              <a:t>average monthly temperature</a:t>
            </a:r>
            <a:r>
              <a:rPr lang="en-US" sz="2800" dirty="0">
                <a:solidFill>
                  <a:srgbClr val="FF0000"/>
                </a:solidFill>
              </a:rPr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86200" y="1905000"/>
            <a:ext cx="5140867" cy="407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911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67494"/>
            <a:ext cx="9144000" cy="1399032"/>
          </a:xfrm>
        </p:spPr>
        <p:txBody>
          <a:bodyPr>
            <a:normAutofit/>
          </a:bodyPr>
          <a:lstStyle/>
          <a:p>
            <a:r>
              <a:rPr lang="en-US" sz="4000" b="1" dirty="0"/>
              <a:t>WHAT DOES THE GRAPH TELL YOU?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600200"/>
            <a:ext cx="2958354" cy="2286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4038600"/>
            <a:ext cx="2895600" cy="23622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6600" y="4038600"/>
            <a:ext cx="3003364" cy="23622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0400" y="1600200"/>
            <a:ext cx="3048000" cy="237756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399125" y="1863893"/>
            <a:ext cx="25908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Note the Y-Axis:</a:t>
            </a:r>
          </a:p>
          <a:p>
            <a:pPr marL="285750" indent="-285750">
              <a:buFont typeface="Wingdings" charset="2"/>
              <a:buChar char="v"/>
            </a:pPr>
            <a:r>
              <a:rPr lang="en-US" sz="2400" dirty="0"/>
              <a:t>All precipitation on left starts with ZERO.</a:t>
            </a:r>
          </a:p>
          <a:p>
            <a:pPr marL="285750" indent="-285750">
              <a:buFont typeface="Wingdings" charset="2"/>
              <a:buChar char="v"/>
            </a:pPr>
            <a:r>
              <a:rPr lang="en-US" sz="2400" dirty="0"/>
              <a:t>The temperatures do not all start at zero!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27365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67494"/>
            <a:ext cx="9144000" cy="1399032"/>
          </a:xfrm>
        </p:spPr>
        <p:txBody>
          <a:bodyPr>
            <a:normAutofit/>
          </a:bodyPr>
          <a:lstStyle/>
          <a:p>
            <a:r>
              <a:rPr lang="en-US" sz="4000" b="1" dirty="0"/>
              <a:t>WHAT DOES THE GRAPH TELL YOU?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600200"/>
            <a:ext cx="2958354" cy="2286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4038600"/>
            <a:ext cx="2895600" cy="23622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6600" y="4038600"/>
            <a:ext cx="3003364" cy="23622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6600" y="1600201"/>
            <a:ext cx="2971800" cy="231812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362700" y="1981200"/>
            <a:ext cx="26670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Which is:</a:t>
            </a:r>
          </a:p>
          <a:p>
            <a:pPr marL="285750" indent="-285750">
              <a:buFont typeface="Wingdings" charset="2"/>
              <a:buChar char="v"/>
            </a:pPr>
            <a:r>
              <a:rPr lang="en-US" sz="2400" dirty="0"/>
              <a:t>Polar/Tundra?</a:t>
            </a:r>
          </a:p>
          <a:p>
            <a:endParaRPr lang="en-US" sz="2400" dirty="0"/>
          </a:p>
          <a:p>
            <a:pPr marL="285750" indent="-285750">
              <a:buFont typeface="Wingdings" charset="2"/>
              <a:buChar char="v"/>
            </a:pPr>
            <a:r>
              <a:rPr lang="en-US" sz="2400" dirty="0"/>
              <a:t>Mid- Latitude?</a:t>
            </a:r>
          </a:p>
          <a:p>
            <a:endParaRPr lang="en-US" sz="2400" dirty="0"/>
          </a:p>
          <a:p>
            <a:pPr marL="285750" indent="-285750">
              <a:buFont typeface="Wingdings" charset="2"/>
              <a:buChar char="v"/>
            </a:pPr>
            <a:r>
              <a:rPr lang="en-US" sz="2400" dirty="0"/>
              <a:t>Tropical?</a:t>
            </a:r>
          </a:p>
          <a:p>
            <a:endParaRPr lang="en-US" sz="2400" dirty="0"/>
          </a:p>
          <a:p>
            <a:pPr marL="285750" indent="-285750">
              <a:buFont typeface="Wingdings" charset="2"/>
              <a:buChar char="v"/>
            </a:pPr>
            <a:r>
              <a:rPr lang="en-US" sz="2400" dirty="0"/>
              <a:t>Monsoon?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68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7494"/>
            <a:ext cx="8458200" cy="1399032"/>
          </a:xfrm>
        </p:spPr>
        <p:txBody>
          <a:bodyPr>
            <a:normAutofit/>
          </a:bodyPr>
          <a:lstStyle/>
          <a:p>
            <a:r>
              <a:rPr lang="en-US" sz="48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810000" cy="4572000"/>
          </a:xfrm>
        </p:spPr>
        <p:txBody>
          <a:bodyPr/>
          <a:lstStyle/>
          <a:p>
            <a:pPr marL="64008" indent="0">
              <a:buNone/>
            </a:pPr>
            <a:r>
              <a:rPr lang="en-US" dirty="0"/>
              <a:t>What type of climate is shown on the graph?</a:t>
            </a:r>
          </a:p>
          <a:p>
            <a:pPr marL="578358" indent="-514350">
              <a:buAutoNum type="alphaUcPeriod"/>
            </a:pPr>
            <a:r>
              <a:rPr lang="en-US" dirty="0"/>
              <a:t>Rainforest</a:t>
            </a:r>
          </a:p>
          <a:p>
            <a:pPr marL="578358" indent="-514350">
              <a:buAutoNum type="alphaUcPeriod"/>
            </a:pPr>
            <a:r>
              <a:rPr lang="en-US" dirty="0"/>
              <a:t>Tundra</a:t>
            </a:r>
          </a:p>
          <a:p>
            <a:pPr marL="578358" indent="-514350">
              <a:buAutoNum type="alphaUcPeriod"/>
            </a:pPr>
            <a:r>
              <a:rPr lang="en-US" dirty="0"/>
              <a:t>Desert</a:t>
            </a:r>
          </a:p>
          <a:p>
            <a:pPr marL="578358" indent="-514350">
              <a:buAutoNum type="alphaUcPeriod"/>
            </a:pPr>
            <a:r>
              <a:rPr lang="en-US" dirty="0"/>
              <a:t>Temperate Forest</a:t>
            </a:r>
          </a:p>
          <a:p>
            <a:pPr marL="578358" indent="-514350">
              <a:buAutoNum type="alphaUcPeriod"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8600" y="1981200"/>
            <a:ext cx="4805045" cy="35052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57200" y="4191000"/>
            <a:ext cx="2590800" cy="533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388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LAB:  CLIMATOGRAPHS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352800" cy="4245008"/>
          </a:xfrm>
        </p:spPr>
        <p:txBody>
          <a:bodyPr/>
          <a:lstStyle/>
          <a:p>
            <a:r>
              <a:rPr lang="en-US" dirty="0"/>
              <a:t>Read and interpret graphs</a:t>
            </a:r>
          </a:p>
          <a:p>
            <a:r>
              <a:rPr lang="en-US" dirty="0"/>
              <a:t>Make a climatograph from given data.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0000" y="1600200"/>
            <a:ext cx="5140867" cy="407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8782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TO 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Work on Climatographs Practice with a partner or by yourself.  </a:t>
            </a:r>
          </a:p>
          <a:p>
            <a:r>
              <a:rPr lang="en-US" dirty="0"/>
              <a:t>Review #24 </a:t>
            </a:r>
            <a:r>
              <a:rPr lang="en-US"/>
              <a:t>due tomorrow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035653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Custom 21">
      <a:dk1>
        <a:sysClr val="windowText" lastClr="000000"/>
      </a:dk1>
      <a:lt1>
        <a:srgbClr val="491434"/>
      </a:lt1>
      <a:dk2>
        <a:srgbClr val="EBE3C1"/>
      </a:dk2>
      <a:lt2>
        <a:srgbClr val="491434"/>
      </a:lt2>
      <a:accent1>
        <a:srgbClr val="6E1E4E"/>
      </a:accent1>
      <a:accent2>
        <a:srgbClr val="243C75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3129</TotalTime>
  <Words>545</Words>
  <Application>Microsoft Office PowerPoint</Application>
  <PresentationFormat>On-screen Show (4:3)</PresentationFormat>
  <Paragraphs>120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Arial Unicode MS</vt:lpstr>
      <vt:lpstr>Arial</vt:lpstr>
      <vt:lpstr>Century Gothic</vt:lpstr>
      <vt:lpstr>Times New Roman</vt:lpstr>
      <vt:lpstr>Verdana</vt:lpstr>
      <vt:lpstr>Wingdings</vt:lpstr>
      <vt:lpstr>Wingdings 2</vt:lpstr>
      <vt:lpstr>Verve</vt:lpstr>
      <vt:lpstr>DO NOW</vt:lpstr>
      <vt:lpstr>REVIEW</vt:lpstr>
      <vt:lpstr>Climate Zones</vt:lpstr>
      <vt:lpstr>CLIMATE:  TEMPERATURE AND PRECIPITATION</vt:lpstr>
      <vt:lpstr>CLIMATE:  TEMPERATURE AND PRECIPITATION</vt:lpstr>
      <vt:lpstr>CLIMATE ZONES</vt:lpstr>
      <vt:lpstr>CLIMATE ZONES</vt:lpstr>
      <vt:lpstr>TROPICAL CLIMATES</vt:lpstr>
      <vt:lpstr>MID-LATITUDE CLIMATES</vt:lpstr>
      <vt:lpstr>MID-LATITUDE CLIMATES</vt:lpstr>
      <vt:lpstr>POLAR CLIMATES</vt:lpstr>
      <vt:lpstr>CLIMATE SUMMARY CHART</vt:lpstr>
      <vt:lpstr>CLIMATOGRAPHS</vt:lpstr>
      <vt:lpstr>CLIMATOGRAPHS</vt:lpstr>
      <vt:lpstr>WHAT DOES THE GRAPH TELL YOU?</vt:lpstr>
      <vt:lpstr>WHAT DOES THE GRAPH TELL YOU?</vt:lpstr>
      <vt:lpstr>REVIEW</vt:lpstr>
      <vt:lpstr>LAB:  CLIMATOGRAPHS</vt:lpstr>
      <vt:lpstr>TO DO</vt:lpstr>
    </vt:vector>
  </TitlesOfParts>
  <Manager/>
  <Company>Forsyth County School System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Looking Back…</dc:title>
  <dc:subject/>
  <dc:creator>dgovernor</dc:creator>
  <cp:keywords/>
  <dc:description/>
  <cp:lastModifiedBy>Nancy Brim</cp:lastModifiedBy>
  <cp:revision>67</cp:revision>
  <dcterms:created xsi:type="dcterms:W3CDTF">2014-03-25T16:41:45Z</dcterms:created>
  <dcterms:modified xsi:type="dcterms:W3CDTF">2017-03-23T01:33:00Z</dcterms:modified>
  <cp:category/>
</cp:coreProperties>
</file>