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7" r:id="rId2"/>
    <p:sldId id="265" r:id="rId3"/>
    <p:sldId id="256" r:id="rId4"/>
    <p:sldId id="258" r:id="rId5"/>
    <p:sldId id="276" r:id="rId6"/>
    <p:sldId id="277" r:id="rId7"/>
    <p:sldId id="278" r:id="rId8"/>
    <p:sldId id="279" r:id="rId9"/>
    <p:sldId id="259" r:id="rId10"/>
    <p:sldId id="260" r:id="rId11"/>
    <p:sldId id="275" r:id="rId12"/>
    <p:sldId id="280" r:id="rId13"/>
    <p:sldId id="281" r:id="rId14"/>
    <p:sldId id="261" r:id="rId15"/>
    <p:sldId id="263" r:id="rId16"/>
    <p:sldId id="266" r:id="rId17"/>
    <p:sldId id="262" r:id="rId18"/>
    <p:sldId id="268" r:id="rId19"/>
    <p:sldId id="269" r:id="rId20"/>
    <p:sldId id="270" r:id="rId21"/>
    <p:sldId id="271" r:id="rId22"/>
    <p:sldId id="273" r:id="rId23"/>
    <p:sldId id="272" r:id="rId24"/>
    <p:sldId id="274"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88" autoAdjust="0"/>
    <p:restoredTop sz="86408" autoAdjust="0"/>
  </p:normalViewPr>
  <p:slideViewPr>
    <p:cSldViewPr>
      <p:cViewPr varScale="1">
        <p:scale>
          <a:sx n="92" d="100"/>
          <a:sy n="92" d="100"/>
        </p:scale>
        <p:origin x="84" y="66"/>
      </p:cViewPr>
      <p:guideLst>
        <p:guide orient="horz" pos="2160"/>
        <p:guide pos="2880"/>
      </p:guideLst>
    </p:cSldViewPr>
  </p:slideViewPr>
  <p:outlineViewPr>
    <p:cViewPr>
      <p:scale>
        <a:sx n="33" d="100"/>
        <a:sy n="33" d="100"/>
      </p:scale>
      <p:origin x="0" y="-2472"/>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544213AF-26F6-41FA-8D85-E2C5388D6E58}" type="datetimeFigureOut">
              <a:rPr lang="en-US" smtClean="0"/>
              <a:pPr/>
              <a:t>10/1/2016</a:t>
            </a:fld>
            <a:endParaRPr lang="en-US" dirty="0">
              <a:solidFill>
                <a:srgbClr val="FFFFFF"/>
              </a:solidFill>
            </a:endParaRPr>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kumimoji="0" lang="en-US">
              <a:solidFill>
                <a:schemeClr val="accent1">
                  <a:tint val="20000"/>
                </a:schemeClr>
              </a:solidFill>
            </a:endParaRP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D5BBC35B-A44B-4119-B8DA-DE9E3DFADA20}" type="slidenum">
              <a:rPr kumimoji="0" lang="en-US" smtClean="0"/>
              <a:pPr/>
              <a:t>‹#›</a:t>
            </a:fld>
            <a:endParaRPr kumimoji="0" lang="en-US" dirty="0">
              <a:solidFill>
                <a:srgbClr val="FFFFFF"/>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44213AF-26F6-41FA-8D85-E2C5388D6E58}" type="datetimeFigureOut">
              <a:rPr lang="en-US" smtClean="0"/>
              <a:pPr/>
              <a:t>10/1/2016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a:t>
            </a:fld>
            <a:endParaRPr kumimoji="0" lang="en-US"/>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544213AF-26F6-41FA-8D85-E2C5388D6E58}" type="datetimeFigureOut">
              <a:rPr lang="en-US" smtClean="0"/>
              <a:pPr/>
              <a:t>10/1/2016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a:t>
            </a:fld>
            <a:endParaRPr kumimoji="0"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544213AF-26F6-41FA-8D85-E2C5388D6E58}" type="datetimeFigureOut">
              <a:rPr lang="en-US" smtClean="0"/>
              <a:pPr/>
              <a:t>10/1/2016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D5BBC35B-A44B-4119-B8DA-DE9E3DFADA20}" type="slidenum">
              <a:rPr kumimoji="0" lang="en-US" smtClean="0"/>
              <a:pPr/>
              <a:t>‹#›</a:t>
            </a:fld>
            <a:endParaRPr kumimoji="0" lang="en-US"/>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544213AF-26F6-41FA-8D85-E2C5388D6E58}" type="datetimeFigureOut">
              <a:rPr lang="en-US" smtClean="0"/>
              <a:pPr/>
              <a:t>10/1/2016</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fld id="{D5BBC35B-A44B-4119-B8DA-DE9E3DFADA20}"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44213AF-26F6-41FA-8D85-E2C5388D6E58}" type="datetimeFigureOut">
              <a:rPr lang="en-US" smtClean="0"/>
              <a:pPr/>
              <a:t>10/1/2016</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D5BBC35B-A44B-4119-B8DA-DE9E3DFADA20}" type="slidenum">
              <a:rPr kumimoji="0" lang="en-US" smtClean="0"/>
              <a:pPr/>
              <a:t>‹#›</a:t>
            </a:fld>
            <a:endParaRPr kumimoji="0" lang="en-US"/>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4213AF-26F6-41FA-8D85-E2C5388D6E58}" type="datetimeFigureOut">
              <a:rPr lang="en-US" smtClean="0"/>
              <a:pPr/>
              <a:t>10/1/2016</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D5BBC35B-A44B-4119-B8DA-DE9E3DFADA20}"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544213AF-26F6-41FA-8D85-E2C5388D6E58}" type="datetimeFigureOut">
              <a:rPr lang="en-US" smtClean="0"/>
              <a:pPr/>
              <a:t>10/1/2016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D5BBC35B-A44B-4119-B8DA-DE9E3DFADA20}"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544213AF-26F6-41FA-8D85-E2C5388D6E58}" type="datetimeFigureOut">
              <a:rPr lang="en-US" smtClean="0"/>
              <a:pPr/>
              <a:t>10/1/2016</a:t>
            </a:fld>
            <a:endParaRPr lang="en-US">
              <a:solidFill>
                <a:schemeClr val="tx1"/>
              </a:solidFill>
            </a:endParaRPr>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kumimoji="0" lang="en-US">
              <a:solidFill>
                <a:schemeClr val="tx1"/>
              </a:solidFill>
            </a:endParaRP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D5BBC35B-A44B-4119-B8DA-DE9E3DFADA20}" type="slidenum">
              <a:rPr kumimoji="0" lang="en-US" smtClean="0"/>
              <a:pPr/>
              <a:t>‹#›</a:t>
            </a:fld>
            <a:endParaRPr kumimoji="0" lang="en-US">
              <a:solidFill>
                <a:schemeClr val="tx1"/>
              </a:solidFill>
            </a:endParaRPr>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44213AF-26F6-41FA-8D85-E2C5388D6E58}" type="datetimeFigureOut">
              <a:rPr lang="en-US" smtClean="0"/>
              <a:pPr/>
              <a:t>10/1/2016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44213AF-26F6-41FA-8D85-E2C5388D6E58}" type="datetimeFigureOut">
              <a:rPr lang="en-US" smtClean="0"/>
              <a:pPr/>
              <a:t>10/1/2016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544213AF-26F6-41FA-8D85-E2C5388D6E58}" type="datetimeFigureOut">
              <a:rPr lang="en-US" smtClean="0"/>
              <a:pPr/>
              <a:t>10/1/2016</a:t>
            </a:fld>
            <a:endParaRPr lang="en-US" sz="1000" dirty="0">
              <a:solidFill>
                <a:schemeClr val="tx1"/>
              </a:solidFill>
            </a:endParaRPr>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algn="r" eaLnBrk="1" latinLnBrk="0" hangingPunct="1"/>
            <a:endParaRPr kumimoji="0" lang="en-US" sz="1000" dirty="0">
              <a:solidFill>
                <a:schemeClr val="tx1"/>
              </a:solidFill>
            </a:endParaRP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D5BBC35B-A44B-4119-B8DA-DE9E3DFADA20}" type="slidenum">
              <a:rPr kumimoji="0" lang="en-US" smtClean="0"/>
              <a:pPr/>
              <a:t>‹#›</a:t>
            </a:fld>
            <a:endParaRPr kumimoji="0" lang="en-US" sz="1000" b="0">
              <a:solidFill>
                <a:schemeClr val="tx1"/>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classzone.com/books/earth_science/terc/content/investigations/es1001/es1001page01.cfm?chapter_no=investigation"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Pick up notes sheet.</a:t>
            </a:r>
          </a:p>
        </p:txBody>
      </p:sp>
      <p:sp>
        <p:nvSpPr>
          <p:cNvPr id="3" name="Title 2"/>
          <p:cNvSpPr>
            <a:spLocks noGrp="1"/>
          </p:cNvSpPr>
          <p:nvPr>
            <p:ph type="title"/>
          </p:nvPr>
        </p:nvSpPr>
        <p:spPr/>
        <p:txBody>
          <a:bodyPr/>
          <a:lstStyle/>
          <a:p>
            <a:r>
              <a:rPr lang="en-US" dirty="0"/>
              <a:t>DO NOW</a:t>
            </a:r>
          </a:p>
        </p:txBody>
      </p:sp>
    </p:spTree>
    <p:extLst>
      <p:ext uri="{BB962C8B-B14F-4D97-AF65-F5344CB8AC3E}">
        <p14:creationId xmlns:p14="http://schemas.microsoft.com/office/powerpoint/2010/main" val="18742566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Looking Back…</a:t>
            </a:r>
          </a:p>
        </p:txBody>
      </p:sp>
      <p:sp>
        <p:nvSpPr>
          <p:cNvPr id="3" name="Content Placeholder 2"/>
          <p:cNvSpPr>
            <a:spLocks noGrp="1"/>
          </p:cNvSpPr>
          <p:nvPr>
            <p:ph sz="half" idx="1"/>
          </p:nvPr>
        </p:nvSpPr>
        <p:spPr>
          <a:xfrm>
            <a:off x="457200" y="1905000"/>
            <a:ext cx="4038600" cy="4870387"/>
          </a:xfrm>
        </p:spPr>
        <p:txBody>
          <a:bodyPr>
            <a:normAutofit/>
          </a:bodyPr>
          <a:lstStyle/>
          <a:p>
            <a:pPr>
              <a:buNone/>
            </a:pPr>
            <a:r>
              <a:rPr lang="en-US" sz="2400" dirty="0"/>
              <a:t>The area around the Pacific Ocean is known as the “Ring of Fire.” </a:t>
            </a:r>
          </a:p>
          <a:p>
            <a:r>
              <a:rPr lang="en-US" sz="2400" dirty="0"/>
              <a:t>Why do you think it is called that?</a:t>
            </a:r>
          </a:p>
        </p:txBody>
      </p:sp>
      <p:pic>
        <p:nvPicPr>
          <p:cNvPr id="2050" name="Picture 2" descr="http://media-cache-ec0.pinimg.com/736x/d9/d1/0a/d9d10a8671ef189e43992e8cf2697b48.jpg"/>
          <p:cNvPicPr>
            <a:picLocks noGrp="1" noChangeAspect="1" noChangeArrowheads="1"/>
          </p:cNvPicPr>
          <p:nvPr>
            <p:ph sz="half" idx="2"/>
          </p:nvPr>
        </p:nvPicPr>
        <p:blipFill>
          <a:blip r:embed="rId2" cstate="print"/>
          <a:srcRect/>
          <a:stretch>
            <a:fillRect/>
          </a:stretch>
        </p:blipFill>
        <p:spPr bwMode="auto">
          <a:xfrm>
            <a:off x="4796873" y="533400"/>
            <a:ext cx="3865682" cy="3124200"/>
          </a:xfrm>
          <a:prstGeom prst="rect">
            <a:avLst/>
          </a:prstGeom>
          <a:noFill/>
        </p:spPr>
      </p:pic>
      <p:pic>
        <p:nvPicPr>
          <p:cNvPr id="4" name="Picture 3"/>
          <p:cNvPicPr>
            <a:picLocks noChangeAspect="1"/>
          </p:cNvPicPr>
          <p:nvPr/>
        </p:nvPicPr>
        <p:blipFill>
          <a:blip r:embed="rId3"/>
          <a:stretch>
            <a:fillRect/>
          </a:stretch>
        </p:blipFill>
        <p:spPr>
          <a:xfrm>
            <a:off x="4796874" y="3813464"/>
            <a:ext cx="3865682" cy="2864210"/>
          </a:xfrm>
          <a:prstGeom prst="rect">
            <a:avLst/>
          </a:prstGeom>
        </p:spPr>
      </p:pic>
    </p:spTree>
    <p:extLst>
      <p:ext uri="{BB962C8B-B14F-4D97-AF65-F5344CB8AC3E}">
        <p14:creationId xmlns:p14="http://schemas.microsoft.com/office/powerpoint/2010/main" val="24651180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52601"/>
            <a:ext cx="7772400" cy="914399"/>
          </a:xfrm>
        </p:spPr>
        <p:txBody>
          <a:bodyPr/>
          <a:lstStyle/>
          <a:p>
            <a:r>
              <a:rPr lang="en-US" dirty="0"/>
              <a:t>EARTHQUAKE DEPTH</a:t>
            </a:r>
          </a:p>
        </p:txBody>
      </p:sp>
      <p:pic>
        <p:nvPicPr>
          <p:cNvPr id="4" name="Picture 2" descr="http://ts2.mm.bing.net/th?id=H.4645918869619413&amp;w=208&amp;h=177&amp;c=7&amp;rs=1&amp;pid=1.7"/>
          <p:cNvPicPr>
            <a:picLocks noChangeAspect="1" noChangeArrowheads="1"/>
          </p:cNvPicPr>
          <p:nvPr/>
        </p:nvPicPr>
        <p:blipFill>
          <a:blip r:embed="rId2" cstate="print"/>
          <a:srcRect/>
          <a:stretch>
            <a:fillRect/>
          </a:stretch>
        </p:blipFill>
        <p:spPr bwMode="auto">
          <a:xfrm>
            <a:off x="5715000" y="2743200"/>
            <a:ext cx="2417733" cy="205740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05000"/>
            <a:ext cx="4038600" cy="3949891"/>
          </a:xfrm>
        </p:spPr>
        <p:txBody>
          <a:bodyPr/>
          <a:lstStyle/>
          <a:p>
            <a:pPr marL="109728" indent="0">
              <a:buNone/>
            </a:pPr>
            <a:r>
              <a:rPr lang="en-US" dirty="0"/>
              <a:t>Earthquakes occur</a:t>
            </a:r>
            <a:r>
              <a:rPr lang="en-US" b="1" dirty="0">
                <a:solidFill>
                  <a:srgbClr val="FF0000"/>
                </a:solidFill>
              </a:rPr>
              <a:t> in </a:t>
            </a:r>
            <a:r>
              <a:rPr lang="en-US" dirty="0"/>
              <a:t>the Earth’s crust.</a:t>
            </a:r>
          </a:p>
          <a:p>
            <a:r>
              <a:rPr lang="en-US" b="1" u="sng" dirty="0">
                <a:solidFill>
                  <a:srgbClr val="FF0000"/>
                </a:solidFill>
              </a:rPr>
              <a:t>Focus</a:t>
            </a:r>
            <a:r>
              <a:rPr lang="en-US" b="1" u="sng" dirty="0"/>
              <a:t>:</a:t>
            </a:r>
            <a:r>
              <a:rPr lang="en-US" b="1" dirty="0"/>
              <a:t>  </a:t>
            </a:r>
            <a:r>
              <a:rPr lang="en-US" dirty="0"/>
              <a:t>location along a fault where the first motion occurs.</a:t>
            </a:r>
          </a:p>
          <a:p>
            <a:r>
              <a:rPr lang="en-US" b="1" u="sng" dirty="0">
                <a:solidFill>
                  <a:srgbClr val="FF0000"/>
                </a:solidFill>
              </a:rPr>
              <a:t>Epicenter</a:t>
            </a:r>
            <a:r>
              <a:rPr lang="en-US" b="1" dirty="0"/>
              <a:t>: </a:t>
            </a:r>
            <a:r>
              <a:rPr lang="en-US" dirty="0"/>
              <a:t>point on Earth’s surface directly above focus.</a:t>
            </a:r>
          </a:p>
        </p:txBody>
      </p:sp>
      <p:sp>
        <p:nvSpPr>
          <p:cNvPr id="3" name="Title 2"/>
          <p:cNvSpPr>
            <a:spLocks noGrp="1"/>
          </p:cNvSpPr>
          <p:nvPr>
            <p:ph type="title"/>
          </p:nvPr>
        </p:nvSpPr>
        <p:spPr>
          <a:xfrm>
            <a:off x="457200" y="609600"/>
            <a:ext cx="8229600" cy="990600"/>
          </a:xfrm>
        </p:spPr>
        <p:txBody>
          <a:bodyPr>
            <a:normAutofit/>
          </a:bodyPr>
          <a:lstStyle/>
          <a:p>
            <a:r>
              <a:rPr lang="en-US" sz="4400" dirty="0"/>
              <a:t>LOCATION TERMINOLOGY</a:t>
            </a:r>
          </a:p>
        </p:txBody>
      </p:sp>
      <p:pic>
        <p:nvPicPr>
          <p:cNvPr id="7" name="Picture 1"/>
          <p:cNvPicPr>
            <a:picLocks noChangeAspect="1" noChangeArrowheads="1"/>
          </p:cNvPicPr>
          <p:nvPr/>
        </p:nvPicPr>
        <p:blipFill>
          <a:blip r:embed="rId2" cstate="print"/>
          <a:srcRect/>
          <a:stretch>
            <a:fillRect/>
          </a:stretch>
        </p:blipFill>
        <p:spPr bwMode="auto">
          <a:xfrm>
            <a:off x="5029200" y="2057400"/>
            <a:ext cx="3371504" cy="35814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43000"/>
            <a:ext cx="8229600" cy="4525963"/>
          </a:xfrm>
        </p:spPr>
        <p:txBody>
          <a:bodyPr>
            <a:normAutofit/>
          </a:bodyPr>
          <a:lstStyle/>
          <a:p>
            <a:pPr marL="109728" indent="0">
              <a:buNone/>
            </a:pPr>
            <a:r>
              <a:rPr lang="en-US" sz="2800" dirty="0"/>
              <a:t>Earthquakes occur along 3 types of plate boundaries: </a:t>
            </a:r>
          </a:p>
          <a:p>
            <a:r>
              <a:rPr lang="en-US" sz="2800" dirty="0"/>
              <a:t>Convergent, Divergent, and Transform</a:t>
            </a:r>
          </a:p>
          <a:p>
            <a:endParaRPr lang="en-US" dirty="0"/>
          </a:p>
        </p:txBody>
      </p:sp>
      <p:sp>
        <p:nvSpPr>
          <p:cNvPr id="3" name="Title 2"/>
          <p:cNvSpPr>
            <a:spLocks noGrp="1"/>
          </p:cNvSpPr>
          <p:nvPr>
            <p:ph type="title"/>
          </p:nvPr>
        </p:nvSpPr>
        <p:spPr>
          <a:xfrm>
            <a:off x="457200" y="59119"/>
            <a:ext cx="8229600" cy="1143000"/>
          </a:xfrm>
        </p:spPr>
        <p:txBody>
          <a:bodyPr>
            <a:normAutofit/>
          </a:bodyPr>
          <a:lstStyle/>
          <a:p>
            <a:r>
              <a:rPr lang="en-US" sz="4800" dirty="0"/>
              <a:t>EARTHQUAKE DEPTH</a:t>
            </a:r>
          </a:p>
        </p:txBody>
      </p:sp>
      <p:pic>
        <p:nvPicPr>
          <p:cNvPr id="4" name="Picture 3"/>
          <p:cNvPicPr>
            <a:picLocks noChangeAspect="1"/>
          </p:cNvPicPr>
          <p:nvPr/>
        </p:nvPicPr>
        <p:blipFill>
          <a:blip r:embed="rId2"/>
          <a:stretch>
            <a:fillRect/>
          </a:stretch>
        </p:blipFill>
        <p:spPr>
          <a:xfrm>
            <a:off x="1276350" y="2705100"/>
            <a:ext cx="6591300" cy="4152900"/>
          </a:xfrm>
          <a:prstGeom prst="rect">
            <a:avLst/>
          </a:prstGeom>
        </p:spPr>
      </p:pic>
    </p:spTree>
    <p:extLst>
      <p:ext uri="{BB962C8B-B14F-4D97-AF65-F5344CB8AC3E}">
        <p14:creationId xmlns:p14="http://schemas.microsoft.com/office/powerpoint/2010/main" val="3243511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Convergent boundaries occur where two plates </a:t>
            </a:r>
            <a:r>
              <a:rPr lang="en-US" b="1" dirty="0">
                <a:solidFill>
                  <a:srgbClr val="FF0000"/>
                </a:solidFill>
              </a:rPr>
              <a:t>come together </a:t>
            </a:r>
            <a:r>
              <a:rPr lang="en-US" dirty="0"/>
              <a:t>or converge. </a:t>
            </a:r>
          </a:p>
          <a:p>
            <a:r>
              <a:rPr lang="en-US" dirty="0"/>
              <a:t>Associated with convergent boundaries are </a:t>
            </a:r>
            <a:r>
              <a:rPr lang="en-US" b="1" dirty="0">
                <a:solidFill>
                  <a:srgbClr val="FF0000"/>
                </a:solidFill>
              </a:rPr>
              <a:t>subduction</a:t>
            </a:r>
            <a:r>
              <a:rPr lang="en-US" dirty="0"/>
              <a:t> zones, where one plate dives (subducts) beneath another towards the deeper interior regions of the earth. </a:t>
            </a:r>
          </a:p>
          <a:p>
            <a:r>
              <a:rPr lang="en-US" b="1" dirty="0">
                <a:solidFill>
                  <a:srgbClr val="FF0000"/>
                </a:solidFill>
              </a:rPr>
              <a:t>Shallow to Deep </a:t>
            </a:r>
            <a:r>
              <a:rPr lang="en-US" dirty="0"/>
              <a:t>earthquakes are associated with this type of plate boundary. </a:t>
            </a:r>
          </a:p>
          <a:p>
            <a:endParaRPr lang="en-US" dirty="0"/>
          </a:p>
        </p:txBody>
      </p:sp>
      <p:sp>
        <p:nvSpPr>
          <p:cNvPr id="3" name="Title 2"/>
          <p:cNvSpPr>
            <a:spLocks noGrp="1"/>
          </p:cNvSpPr>
          <p:nvPr>
            <p:ph type="title"/>
          </p:nvPr>
        </p:nvSpPr>
        <p:spPr/>
        <p:txBody>
          <a:bodyPr>
            <a:normAutofit/>
          </a:bodyPr>
          <a:lstStyle/>
          <a:p>
            <a:r>
              <a:rPr lang="en-US" sz="4800" dirty="0"/>
              <a:t>CONVERGENT BOUNDARY</a:t>
            </a:r>
          </a:p>
        </p:txBody>
      </p:sp>
    </p:spTree>
    <p:extLst>
      <p:ext uri="{BB962C8B-B14F-4D97-AF65-F5344CB8AC3E}">
        <p14:creationId xmlns:p14="http://schemas.microsoft.com/office/powerpoint/2010/main" val="3935722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down)">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ipe(down)">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Divergent boundaries occur in areas where molten materials </a:t>
            </a:r>
            <a:r>
              <a:rPr lang="en-US" b="1" dirty="0">
                <a:solidFill>
                  <a:srgbClr val="FF0000"/>
                </a:solidFill>
              </a:rPr>
              <a:t>rise</a:t>
            </a:r>
            <a:r>
              <a:rPr lang="en-US" dirty="0"/>
              <a:t> usually along extensive underwater mountain chains known as ridges and rises.</a:t>
            </a:r>
          </a:p>
          <a:p>
            <a:r>
              <a:rPr lang="en-US" dirty="0"/>
              <a:t>The rising material results in the production of </a:t>
            </a:r>
            <a:r>
              <a:rPr lang="en-US" b="1" dirty="0">
                <a:solidFill>
                  <a:srgbClr val="FF0000"/>
                </a:solidFill>
              </a:rPr>
              <a:t>new crust</a:t>
            </a:r>
            <a:r>
              <a:rPr lang="en-US" dirty="0"/>
              <a:t>. </a:t>
            </a:r>
          </a:p>
          <a:p>
            <a:r>
              <a:rPr lang="en-US" b="1" dirty="0">
                <a:solidFill>
                  <a:srgbClr val="FF0000"/>
                </a:solidFill>
              </a:rPr>
              <a:t>Shallow</a:t>
            </a:r>
            <a:r>
              <a:rPr lang="en-US" dirty="0"/>
              <a:t> earthquakes occur along these boundaries.</a:t>
            </a:r>
          </a:p>
          <a:p>
            <a:endParaRPr lang="en-US" dirty="0"/>
          </a:p>
        </p:txBody>
      </p:sp>
      <p:sp>
        <p:nvSpPr>
          <p:cNvPr id="3" name="Title 2"/>
          <p:cNvSpPr>
            <a:spLocks noGrp="1"/>
          </p:cNvSpPr>
          <p:nvPr>
            <p:ph type="title"/>
          </p:nvPr>
        </p:nvSpPr>
        <p:spPr/>
        <p:txBody>
          <a:bodyPr>
            <a:normAutofit/>
          </a:bodyPr>
          <a:lstStyle/>
          <a:p>
            <a:r>
              <a:rPr lang="en-US" sz="4800" dirty="0"/>
              <a:t>DIVERGENT BOUNDARY</a:t>
            </a:r>
          </a:p>
        </p:txBody>
      </p:sp>
    </p:spTree>
    <p:extLst>
      <p:ext uri="{BB962C8B-B14F-4D97-AF65-F5344CB8AC3E}">
        <p14:creationId xmlns:p14="http://schemas.microsoft.com/office/powerpoint/2010/main" val="240520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down)">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ipe(down)">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Transform boundaries occur where plates </a:t>
            </a:r>
            <a:r>
              <a:rPr lang="en-US" b="1" dirty="0">
                <a:solidFill>
                  <a:srgbClr val="FF0000"/>
                </a:solidFill>
              </a:rPr>
              <a:t>slide past </a:t>
            </a:r>
            <a:r>
              <a:rPr lang="en-US" dirty="0"/>
              <a:t>one another. </a:t>
            </a:r>
          </a:p>
          <a:p>
            <a:r>
              <a:rPr lang="en-US" dirty="0"/>
              <a:t>The classic example of this type of boundary is the </a:t>
            </a:r>
            <a:r>
              <a:rPr lang="en-US" b="1" dirty="0">
                <a:solidFill>
                  <a:srgbClr val="FF0000"/>
                </a:solidFill>
              </a:rPr>
              <a:t>San Andreas </a:t>
            </a:r>
            <a:r>
              <a:rPr lang="en-US" dirty="0"/>
              <a:t>Fault, which marks the boundary between the southward moving North American Plate and the northward moving Pacific Plate. </a:t>
            </a:r>
          </a:p>
          <a:p>
            <a:r>
              <a:rPr lang="en-US" dirty="0"/>
              <a:t>Transform boundaries are marked by mostly </a:t>
            </a:r>
            <a:r>
              <a:rPr lang="en-US" b="1" dirty="0">
                <a:solidFill>
                  <a:srgbClr val="FF0000"/>
                </a:solidFill>
              </a:rPr>
              <a:t>shallow</a:t>
            </a:r>
            <a:r>
              <a:rPr lang="en-US" dirty="0"/>
              <a:t> earthquakes. </a:t>
            </a:r>
          </a:p>
          <a:p>
            <a:endParaRPr lang="en-US" dirty="0"/>
          </a:p>
        </p:txBody>
      </p:sp>
      <p:sp>
        <p:nvSpPr>
          <p:cNvPr id="3" name="Title 2"/>
          <p:cNvSpPr>
            <a:spLocks noGrp="1"/>
          </p:cNvSpPr>
          <p:nvPr>
            <p:ph type="title"/>
          </p:nvPr>
        </p:nvSpPr>
        <p:spPr/>
        <p:txBody>
          <a:bodyPr>
            <a:normAutofit/>
          </a:bodyPr>
          <a:lstStyle/>
          <a:p>
            <a:r>
              <a:rPr lang="en-US" sz="4800" dirty="0"/>
              <a:t>TRANSFORM BOUNDARY</a:t>
            </a:r>
          </a:p>
        </p:txBody>
      </p:sp>
    </p:spTree>
    <p:extLst>
      <p:ext uri="{BB962C8B-B14F-4D97-AF65-F5344CB8AC3E}">
        <p14:creationId xmlns:p14="http://schemas.microsoft.com/office/powerpoint/2010/main" val="1911153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ipe(down)">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28800"/>
            <a:ext cx="4419600" cy="4178491"/>
          </a:xfrm>
        </p:spPr>
        <p:txBody>
          <a:bodyPr>
            <a:normAutofit/>
          </a:bodyPr>
          <a:lstStyle/>
          <a:p>
            <a:pPr>
              <a:buNone/>
            </a:pPr>
            <a:r>
              <a:rPr lang="en-US" dirty="0"/>
              <a:t>Earthquakes usually occur </a:t>
            </a:r>
            <a:r>
              <a:rPr lang="en-US" b="1" dirty="0">
                <a:solidFill>
                  <a:srgbClr val="FF0000"/>
                </a:solidFill>
              </a:rPr>
              <a:t>below</a:t>
            </a:r>
            <a:r>
              <a:rPr lang="en-US" dirty="0"/>
              <a:t> the Earth’s surface.</a:t>
            </a:r>
          </a:p>
          <a:p>
            <a:r>
              <a:rPr lang="en-US" b="1" dirty="0"/>
              <a:t>Shallow </a:t>
            </a:r>
          </a:p>
          <a:p>
            <a:r>
              <a:rPr lang="en-US" b="1" dirty="0"/>
              <a:t>Intermediate</a:t>
            </a:r>
            <a:endParaRPr lang="en-US" dirty="0"/>
          </a:p>
          <a:p>
            <a:r>
              <a:rPr lang="en-US" b="1" dirty="0"/>
              <a:t>Deep</a:t>
            </a:r>
            <a:endParaRPr lang="en-US" dirty="0"/>
          </a:p>
          <a:p>
            <a:endParaRPr lang="en-US" dirty="0"/>
          </a:p>
        </p:txBody>
      </p:sp>
      <p:sp>
        <p:nvSpPr>
          <p:cNvPr id="3" name="Title 2"/>
          <p:cNvSpPr>
            <a:spLocks noGrp="1"/>
          </p:cNvSpPr>
          <p:nvPr>
            <p:ph type="title"/>
          </p:nvPr>
        </p:nvSpPr>
        <p:spPr/>
        <p:txBody>
          <a:bodyPr>
            <a:normAutofit/>
          </a:bodyPr>
          <a:lstStyle/>
          <a:p>
            <a:r>
              <a:rPr lang="en-US" sz="4400" dirty="0"/>
              <a:t>EARTHQUAKE DEPTH</a:t>
            </a:r>
          </a:p>
        </p:txBody>
      </p:sp>
      <p:pic>
        <p:nvPicPr>
          <p:cNvPr id="1027" name="Picture 3"/>
          <p:cNvPicPr>
            <a:picLocks noChangeAspect="1" noChangeArrowheads="1"/>
          </p:cNvPicPr>
          <p:nvPr/>
        </p:nvPicPr>
        <p:blipFill>
          <a:blip r:embed="rId2" cstate="print"/>
          <a:srcRect/>
          <a:stretch>
            <a:fillRect/>
          </a:stretch>
        </p:blipFill>
        <p:spPr bwMode="auto">
          <a:xfrm>
            <a:off x="5105400" y="1905000"/>
            <a:ext cx="3708624" cy="3450236"/>
          </a:xfrm>
          <a:prstGeom prst="rect">
            <a:avLst/>
          </a:prstGeom>
          <a:noFill/>
          <a:ln w="9525">
            <a:noFill/>
            <a:miter lim="800000"/>
            <a:headEnd/>
            <a:tailEnd/>
          </a:ln>
        </p:spPr>
      </p:pic>
      <p:sp>
        <p:nvSpPr>
          <p:cNvPr id="5" name="TextBox 4"/>
          <p:cNvSpPr txBox="1"/>
          <p:nvPr/>
        </p:nvSpPr>
        <p:spPr>
          <a:xfrm>
            <a:off x="4191000" y="5618353"/>
            <a:ext cx="4800600" cy="92333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b="1" i="1" dirty="0"/>
              <a:t>Did you determine if there is a relationship between earthquake magnitude and depth?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randombar(horizontal)">
                                      <p:cBhvr>
                                        <p:cTn id="2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4876800" cy="4525963"/>
          </a:xfrm>
        </p:spPr>
        <p:txBody>
          <a:bodyPr/>
          <a:lstStyle/>
          <a:p>
            <a:r>
              <a:rPr lang="en-US" b="1" dirty="0">
                <a:solidFill>
                  <a:srgbClr val="FF0000"/>
                </a:solidFill>
              </a:rPr>
              <a:t>less than 70 km </a:t>
            </a:r>
            <a:r>
              <a:rPr lang="en-US" dirty="0"/>
              <a:t>of surface – more common.</a:t>
            </a:r>
          </a:p>
          <a:p>
            <a:r>
              <a:rPr lang="en-US" b="1" dirty="0">
                <a:solidFill>
                  <a:srgbClr val="FF0000"/>
                </a:solidFill>
              </a:rPr>
              <a:t>Most</a:t>
            </a:r>
            <a:r>
              <a:rPr lang="en-US" dirty="0"/>
              <a:t> damage</a:t>
            </a:r>
          </a:p>
          <a:p>
            <a:r>
              <a:rPr lang="en-US" b="1" dirty="0">
                <a:solidFill>
                  <a:srgbClr val="FF0000"/>
                </a:solidFill>
              </a:rPr>
              <a:t>Closest</a:t>
            </a:r>
            <a:r>
              <a:rPr lang="en-US" dirty="0"/>
              <a:t> to the surface.</a:t>
            </a:r>
          </a:p>
          <a:p>
            <a:r>
              <a:rPr lang="en-US" b="1" dirty="0">
                <a:solidFill>
                  <a:srgbClr val="FF0000"/>
                </a:solidFill>
              </a:rPr>
              <a:t>All</a:t>
            </a:r>
            <a:r>
              <a:rPr lang="en-US" dirty="0"/>
              <a:t> boundaries have shallow earthquakes.</a:t>
            </a:r>
          </a:p>
          <a:p>
            <a:r>
              <a:rPr lang="en-US" dirty="0"/>
              <a:t>1906 San Francisco earthquake was shallow.</a:t>
            </a:r>
          </a:p>
          <a:p>
            <a:endParaRPr lang="en-US" dirty="0"/>
          </a:p>
        </p:txBody>
      </p:sp>
      <p:sp>
        <p:nvSpPr>
          <p:cNvPr id="3" name="Title 2"/>
          <p:cNvSpPr>
            <a:spLocks noGrp="1"/>
          </p:cNvSpPr>
          <p:nvPr>
            <p:ph type="title"/>
          </p:nvPr>
        </p:nvSpPr>
        <p:spPr/>
        <p:txBody>
          <a:bodyPr>
            <a:normAutofit/>
          </a:bodyPr>
          <a:lstStyle/>
          <a:p>
            <a:r>
              <a:rPr lang="en-US" sz="4400" dirty="0"/>
              <a:t>SHALLOW EARTHQUAKES</a:t>
            </a:r>
          </a:p>
        </p:txBody>
      </p:sp>
      <p:pic>
        <p:nvPicPr>
          <p:cNvPr id="17410" name="Picture 2" descr="http://ts3.mm.bing.net/th?id=H.4828373353629622&amp;w=244&amp;h=171&amp;c=7&amp;rs=1&amp;url=http%3a%2f%2felnortedesaparecido.blogspot.com%2f2011%2f07%2fsan-francisco-1906.html&amp;pid=1.7"/>
          <p:cNvPicPr>
            <a:picLocks noChangeAspect="1" noChangeArrowheads="1"/>
          </p:cNvPicPr>
          <p:nvPr/>
        </p:nvPicPr>
        <p:blipFill>
          <a:blip r:embed="rId2" cstate="print"/>
          <a:srcRect/>
          <a:stretch>
            <a:fillRect/>
          </a:stretch>
        </p:blipFill>
        <p:spPr bwMode="auto">
          <a:xfrm>
            <a:off x="5181600" y="2743200"/>
            <a:ext cx="3261893" cy="2286000"/>
          </a:xfrm>
          <a:prstGeom prst="rect">
            <a:avLst/>
          </a:prstGeom>
          <a:noFill/>
        </p:spPr>
      </p:pic>
      <p:pic>
        <p:nvPicPr>
          <p:cNvPr id="17416" name="Picture 8" descr="http://ts2.mm.bing.net/th?id=H.4761663942625273&amp;w=343&amp;h=169&amp;c=7&amp;rs=1&amp;pid=1.7"/>
          <p:cNvPicPr>
            <a:picLocks noChangeAspect="1" noChangeArrowheads="1"/>
          </p:cNvPicPr>
          <p:nvPr/>
        </p:nvPicPr>
        <p:blipFill>
          <a:blip r:embed="rId3" cstate="print"/>
          <a:srcRect/>
          <a:stretch>
            <a:fillRect/>
          </a:stretch>
        </p:blipFill>
        <p:spPr bwMode="auto">
          <a:xfrm>
            <a:off x="5562600" y="1371600"/>
            <a:ext cx="3267075" cy="160972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down)">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ipe(down)">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wipe(down)">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wipe(down)">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7696200" cy="4525963"/>
          </a:xfrm>
        </p:spPr>
        <p:txBody>
          <a:bodyPr>
            <a:normAutofit/>
          </a:bodyPr>
          <a:lstStyle/>
          <a:p>
            <a:r>
              <a:rPr lang="en-US" b="1" dirty="0">
                <a:solidFill>
                  <a:srgbClr val="FF0000"/>
                </a:solidFill>
              </a:rPr>
              <a:t>70 – 300 </a:t>
            </a:r>
            <a:r>
              <a:rPr lang="en-US" dirty="0"/>
              <a:t>km deep.</a:t>
            </a:r>
          </a:p>
          <a:p>
            <a:r>
              <a:rPr lang="en-US" dirty="0"/>
              <a:t>Occur at </a:t>
            </a:r>
            <a:r>
              <a:rPr lang="en-US" b="1" dirty="0">
                <a:solidFill>
                  <a:srgbClr val="FF0000"/>
                </a:solidFill>
              </a:rPr>
              <a:t>convergent</a:t>
            </a:r>
            <a:r>
              <a:rPr lang="en-US" dirty="0"/>
              <a:t> boundaries.</a:t>
            </a:r>
          </a:p>
        </p:txBody>
      </p:sp>
      <p:sp>
        <p:nvSpPr>
          <p:cNvPr id="3" name="Title 2"/>
          <p:cNvSpPr>
            <a:spLocks noGrp="1"/>
          </p:cNvSpPr>
          <p:nvPr>
            <p:ph type="title"/>
          </p:nvPr>
        </p:nvSpPr>
        <p:spPr/>
        <p:txBody>
          <a:bodyPr/>
          <a:lstStyle/>
          <a:p>
            <a:r>
              <a:rPr lang="en-US" dirty="0"/>
              <a:t>INTERMEDIATE EARTHQUAKES</a:t>
            </a:r>
          </a:p>
        </p:txBody>
      </p:sp>
      <p:pic>
        <p:nvPicPr>
          <p:cNvPr id="5" name="Picture 4"/>
          <p:cNvPicPr>
            <a:picLocks noChangeAspect="1"/>
          </p:cNvPicPr>
          <p:nvPr/>
        </p:nvPicPr>
        <p:blipFill>
          <a:blip r:embed="rId2"/>
          <a:stretch>
            <a:fillRect/>
          </a:stretch>
        </p:blipFill>
        <p:spPr>
          <a:xfrm>
            <a:off x="1981200" y="3200400"/>
            <a:ext cx="5448300" cy="3496756"/>
          </a:xfrm>
          <a:prstGeom prst="rect">
            <a:avLst/>
          </a:prstGeom>
        </p:spPr>
      </p:pic>
    </p:spTree>
    <p:extLst>
      <p:ext uri="{BB962C8B-B14F-4D97-AF65-F5344CB8AC3E}">
        <p14:creationId xmlns:p14="http://schemas.microsoft.com/office/powerpoint/2010/main" val="1433255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81445" y="1380549"/>
            <a:ext cx="8229600" cy="4525963"/>
          </a:xfrm>
        </p:spPr>
        <p:txBody>
          <a:bodyPr/>
          <a:lstStyle/>
          <a:p>
            <a:r>
              <a:rPr lang="en-US" b="1" dirty="0">
                <a:solidFill>
                  <a:srgbClr val="FF0000"/>
                </a:solidFill>
              </a:rPr>
              <a:t>Over 300 </a:t>
            </a:r>
            <a:r>
              <a:rPr lang="en-US" dirty="0"/>
              <a:t>km</a:t>
            </a:r>
          </a:p>
          <a:p>
            <a:r>
              <a:rPr lang="en-US" dirty="0"/>
              <a:t>usually at subduction zones (</a:t>
            </a:r>
            <a:r>
              <a:rPr lang="en-US" b="1" dirty="0">
                <a:solidFill>
                  <a:srgbClr val="FF0000"/>
                </a:solidFill>
              </a:rPr>
              <a:t>convergent</a:t>
            </a:r>
            <a:r>
              <a:rPr lang="en-US" dirty="0"/>
              <a:t> boundaries). </a:t>
            </a:r>
          </a:p>
          <a:p>
            <a:r>
              <a:rPr lang="en-US" dirty="0"/>
              <a:t>Deeper earthquakes </a:t>
            </a:r>
            <a:r>
              <a:rPr lang="en-US" b="1" dirty="0">
                <a:solidFill>
                  <a:srgbClr val="FF0000"/>
                </a:solidFill>
              </a:rPr>
              <a:t>dissipate</a:t>
            </a:r>
            <a:r>
              <a:rPr lang="en-US" dirty="0"/>
              <a:t> energy before they reach the surface.</a:t>
            </a:r>
          </a:p>
          <a:p>
            <a:endParaRPr lang="en-US" dirty="0"/>
          </a:p>
        </p:txBody>
      </p:sp>
      <p:sp>
        <p:nvSpPr>
          <p:cNvPr id="3" name="Title 2"/>
          <p:cNvSpPr>
            <a:spLocks noGrp="1"/>
          </p:cNvSpPr>
          <p:nvPr>
            <p:ph type="title"/>
          </p:nvPr>
        </p:nvSpPr>
        <p:spPr/>
        <p:txBody>
          <a:bodyPr>
            <a:normAutofit/>
          </a:bodyPr>
          <a:lstStyle/>
          <a:p>
            <a:r>
              <a:rPr lang="en-US" sz="4400" dirty="0"/>
              <a:t>DEEP EARTHQUAKES</a:t>
            </a:r>
          </a:p>
        </p:txBody>
      </p:sp>
      <p:pic>
        <p:nvPicPr>
          <p:cNvPr id="4" name="Picture 3"/>
          <p:cNvPicPr>
            <a:picLocks noChangeAspect="1"/>
          </p:cNvPicPr>
          <p:nvPr/>
        </p:nvPicPr>
        <p:blipFill>
          <a:blip r:embed="rId2"/>
          <a:stretch>
            <a:fillRect/>
          </a:stretch>
        </p:blipFill>
        <p:spPr>
          <a:xfrm>
            <a:off x="2209799" y="3685338"/>
            <a:ext cx="5334001" cy="3172662"/>
          </a:xfrm>
          <a:prstGeom prst="rect">
            <a:avLst/>
          </a:prstGeom>
        </p:spPr>
      </p:pic>
    </p:spTree>
    <p:extLst>
      <p:ext uri="{BB962C8B-B14F-4D97-AF65-F5344CB8AC3E}">
        <p14:creationId xmlns:p14="http://schemas.microsoft.com/office/powerpoint/2010/main" val="1711250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down)">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ipe(down)">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Looking at </a:t>
            </a:r>
            <a:r>
              <a:rPr lang="en-US" dirty="0">
                <a:hlinkClick r:id="rId2"/>
              </a:rPr>
              <a:t>Earthquake Depth</a:t>
            </a:r>
            <a:endParaRPr lang="en-US" dirty="0"/>
          </a:p>
        </p:txBody>
      </p:sp>
      <p:sp>
        <p:nvSpPr>
          <p:cNvPr id="3" name="Title 2"/>
          <p:cNvSpPr>
            <a:spLocks noGrp="1"/>
          </p:cNvSpPr>
          <p:nvPr>
            <p:ph type="title"/>
          </p:nvPr>
        </p:nvSpPr>
        <p:spPr/>
        <p:txBody>
          <a:bodyPr/>
          <a:lstStyle/>
          <a:p>
            <a:r>
              <a:rPr lang="en-US" dirty="0"/>
              <a:t>EARTHQUAKE DEPTH</a:t>
            </a:r>
          </a:p>
        </p:txBody>
      </p:sp>
    </p:spTree>
    <p:extLst>
      <p:ext uri="{BB962C8B-B14F-4D97-AF65-F5344CB8AC3E}">
        <p14:creationId xmlns:p14="http://schemas.microsoft.com/office/powerpoint/2010/main" val="19077725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600201"/>
            <a:ext cx="8534400" cy="2819399"/>
          </a:xfrm>
        </p:spPr>
        <p:txBody>
          <a:bodyPr>
            <a:normAutofit fontScale="92500"/>
          </a:bodyPr>
          <a:lstStyle/>
          <a:p>
            <a:pPr>
              <a:buNone/>
            </a:pPr>
            <a:r>
              <a:rPr lang="en-US" dirty="0"/>
              <a:t>As the earthquake travels through the lithosphere, the </a:t>
            </a:r>
            <a:r>
              <a:rPr lang="en-US" b="1" dirty="0">
                <a:solidFill>
                  <a:srgbClr val="FF0000"/>
                </a:solidFill>
              </a:rPr>
              <a:t>type</a:t>
            </a:r>
            <a:r>
              <a:rPr lang="en-US" dirty="0"/>
              <a:t> of material affects its intensity.</a:t>
            </a:r>
          </a:p>
          <a:p>
            <a:r>
              <a:rPr lang="en-US" dirty="0"/>
              <a:t>Soft soils </a:t>
            </a:r>
            <a:r>
              <a:rPr lang="en-US" b="1" dirty="0">
                <a:solidFill>
                  <a:srgbClr val="FF0000"/>
                </a:solidFill>
              </a:rPr>
              <a:t>amplify</a:t>
            </a:r>
            <a:r>
              <a:rPr lang="en-US" dirty="0"/>
              <a:t> ground shaking.</a:t>
            </a:r>
          </a:p>
          <a:p>
            <a:r>
              <a:rPr lang="en-US" dirty="0"/>
              <a:t>Soft sandy soils can be </a:t>
            </a:r>
            <a:r>
              <a:rPr lang="en-US" b="1" dirty="0">
                <a:solidFill>
                  <a:srgbClr val="FF0000"/>
                </a:solidFill>
              </a:rPr>
              <a:t>liquefied</a:t>
            </a:r>
            <a:r>
              <a:rPr lang="en-US" dirty="0"/>
              <a:t> by strong ground motion.</a:t>
            </a:r>
          </a:p>
          <a:p>
            <a:r>
              <a:rPr lang="en-US" dirty="0"/>
              <a:t>Damage usually is more severe on </a:t>
            </a:r>
            <a:r>
              <a:rPr lang="en-US" b="1" dirty="0">
                <a:solidFill>
                  <a:srgbClr val="FF0000"/>
                </a:solidFill>
              </a:rPr>
              <a:t>soft soils</a:t>
            </a:r>
            <a:r>
              <a:rPr lang="en-US" dirty="0"/>
              <a:t>.</a:t>
            </a:r>
          </a:p>
        </p:txBody>
      </p:sp>
      <p:sp>
        <p:nvSpPr>
          <p:cNvPr id="3" name="Title 2"/>
          <p:cNvSpPr>
            <a:spLocks noGrp="1"/>
          </p:cNvSpPr>
          <p:nvPr>
            <p:ph type="title"/>
          </p:nvPr>
        </p:nvSpPr>
        <p:spPr/>
        <p:txBody>
          <a:bodyPr>
            <a:normAutofit/>
          </a:bodyPr>
          <a:lstStyle/>
          <a:p>
            <a:r>
              <a:rPr lang="en-US" sz="4400" dirty="0"/>
              <a:t>AMPLIFICATION</a:t>
            </a:r>
          </a:p>
        </p:txBody>
      </p:sp>
      <p:pic>
        <p:nvPicPr>
          <p:cNvPr id="18434" name="Picture 2" descr="http://eqseis.geosc.psu.edu/~cammon/HTML/Classes/IntroQuakes/Notes/Images_specific02/site_amplification.gif"/>
          <p:cNvPicPr>
            <a:picLocks noChangeAspect="1" noChangeArrowheads="1"/>
          </p:cNvPicPr>
          <p:nvPr/>
        </p:nvPicPr>
        <p:blipFill>
          <a:blip r:embed="rId2" cstate="print"/>
          <a:srcRect/>
          <a:stretch>
            <a:fillRect/>
          </a:stretch>
        </p:blipFill>
        <p:spPr bwMode="auto">
          <a:xfrm>
            <a:off x="2541895" y="4191000"/>
            <a:ext cx="4060209" cy="25908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arn(inVertical)">
                                      <p:cBhvr>
                                        <p:cTn id="2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481328"/>
            <a:ext cx="8610600" cy="4081272"/>
          </a:xfrm>
        </p:spPr>
        <p:txBody>
          <a:bodyPr>
            <a:normAutofit/>
          </a:bodyPr>
          <a:lstStyle/>
          <a:p>
            <a:pPr>
              <a:buNone/>
            </a:pPr>
            <a:r>
              <a:rPr lang="en-US" dirty="0"/>
              <a:t>Formed following earthquakes in </a:t>
            </a:r>
            <a:r>
              <a:rPr lang="en-US" b="1" dirty="0">
                <a:solidFill>
                  <a:srgbClr val="FF0000"/>
                </a:solidFill>
              </a:rPr>
              <a:t>subduction</a:t>
            </a:r>
            <a:r>
              <a:rPr lang="en-US" dirty="0"/>
              <a:t> zones (deep).</a:t>
            </a:r>
          </a:p>
          <a:p>
            <a:pPr lvl="0">
              <a:buNone/>
            </a:pPr>
            <a:r>
              <a:rPr lang="en-US" b="1" dirty="0">
                <a:solidFill>
                  <a:srgbClr val="FF0000"/>
                </a:solidFill>
              </a:rPr>
              <a:t>Gigantic ocean waves </a:t>
            </a:r>
            <a:r>
              <a:rPr lang="en-US" dirty="0"/>
              <a:t>formed after a volcanic eruption, submarine earthquake or landslide.  </a:t>
            </a:r>
          </a:p>
        </p:txBody>
      </p:sp>
      <p:sp>
        <p:nvSpPr>
          <p:cNvPr id="3" name="Title 2"/>
          <p:cNvSpPr>
            <a:spLocks noGrp="1"/>
          </p:cNvSpPr>
          <p:nvPr>
            <p:ph type="title"/>
          </p:nvPr>
        </p:nvSpPr>
        <p:spPr/>
        <p:txBody>
          <a:bodyPr>
            <a:normAutofit/>
          </a:bodyPr>
          <a:lstStyle/>
          <a:p>
            <a:r>
              <a:rPr lang="en-US" sz="4400" dirty="0"/>
              <a:t>TSUNAMIS</a:t>
            </a:r>
          </a:p>
        </p:txBody>
      </p:sp>
      <p:pic>
        <p:nvPicPr>
          <p:cNvPr id="20482" name="Picture 2" descr="http://4.bp.blogspot.com/-yEf3tKl2ND0/USyMLy2RGZI/AAAAAAAAABs/BdWkC0tQlqg/s1600/148479-050-AA87518E.jpg"/>
          <p:cNvPicPr>
            <a:picLocks noChangeAspect="1" noChangeArrowheads="1"/>
          </p:cNvPicPr>
          <p:nvPr/>
        </p:nvPicPr>
        <p:blipFill>
          <a:blip r:embed="rId2" cstate="print"/>
          <a:srcRect/>
          <a:stretch>
            <a:fillRect/>
          </a:stretch>
        </p:blipFill>
        <p:spPr bwMode="auto">
          <a:xfrm>
            <a:off x="2285999" y="3550538"/>
            <a:ext cx="4705443" cy="300266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down)">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4400" dirty="0"/>
              <a:t>REVIEW</a:t>
            </a:r>
          </a:p>
        </p:txBody>
      </p:sp>
      <p:sp>
        <p:nvSpPr>
          <p:cNvPr id="5" name="Content Placeholder 4"/>
          <p:cNvSpPr>
            <a:spLocks noGrp="1"/>
          </p:cNvSpPr>
          <p:nvPr>
            <p:ph idx="1"/>
          </p:nvPr>
        </p:nvSpPr>
        <p:spPr>
          <a:xfrm>
            <a:off x="457200" y="1481328"/>
            <a:ext cx="8077200" cy="4538472"/>
          </a:xfrm>
        </p:spPr>
        <p:txBody>
          <a:bodyPr>
            <a:normAutofit/>
          </a:bodyPr>
          <a:lstStyle/>
          <a:p>
            <a:pPr marL="109728" indent="0">
              <a:buNone/>
            </a:pPr>
            <a:r>
              <a:rPr lang="en-US" sz="2400" dirty="0"/>
              <a:t>Deeper Earthquakes are often associated with:</a:t>
            </a:r>
          </a:p>
          <a:p>
            <a:pPr marL="109537" indent="0">
              <a:buNone/>
            </a:pPr>
            <a:r>
              <a:rPr lang="en-US" sz="2400" dirty="0"/>
              <a:t>A. Transform Boundaries</a:t>
            </a:r>
          </a:p>
          <a:p>
            <a:pPr marL="109537" indent="0">
              <a:buNone/>
            </a:pPr>
            <a:r>
              <a:rPr lang="en-US" sz="2400" dirty="0"/>
              <a:t>B.  Divergent Boundaries</a:t>
            </a:r>
          </a:p>
          <a:p>
            <a:pPr marL="109537" indent="0">
              <a:buNone/>
            </a:pPr>
            <a:r>
              <a:rPr lang="en-US" sz="2400" dirty="0"/>
              <a:t>C.  Convergent Boundaries</a:t>
            </a:r>
          </a:p>
          <a:p>
            <a:pPr marL="109537" indent="0">
              <a:buNone/>
            </a:pPr>
            <a:r>
              <a:rPr lang="en-US" sz="2400" dirty="0"/>
              <a:t>D.  All of them</a:t>
            </a:r>
          </a:p>
        </p:txBody>
      </p:sp>
      <p:pic>
        <p:nvPicPr>
          <p:cNvPr id="7" name="Picture 6"/>
          <p:cNvPicPr>
            <a:picLocks noChangeAspect="1"/>
          </p:cNvPicPr>
          <p:nvPr/>
        </p:nvPicPr>
        <p:blipFill>
          <a:blip r:embed="rId2" cstate="print"/>
          <a:stretch>
            <a:fillRect/>
          </a:stretch>
        </p:blipFill>
        <p:spPr>
          <a:xfrm>
            <a:off x="2286000" y="3581400"/>
            <a:ext cx="4978400" cy="3118492"/>
          </a:xfrm>
          <a:prstGeom prst="rect">
            <a:avLst/>
          </a:prstGeom>
        </p:spPr>
      </p:pic>
      <p:sp>
        <p:nvSpPr>
          <p:cNvPr id="2" name="Rectangle 1"/>
          <p:cNvSpPr/>
          <p:nvPr/>
        </p:nvSpPr>
        <p:spPr>
          <a:xfrm>
            <a:off x="457200" y="2672708"/>
            <a:ext cx="4267200" cy="457200"/>
          </a:xfrm>
          <a:prstGeom prst="rect">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264970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905000"/>
            <a:ext cx="2895600" cy="4102291"/>
          </a:xfrm>
        </p:spPr>
        <p:txBody>
          <a:bodyPr>
            <a:normAutofit/>
          </a:bodyPr>
          <a:lstStyle/>
          <a:p>
            <a:r>
              <a:rPr lang="en-US" dirty="0"/>
              <a:t>How does earthquake depth compare at two different areas where subduction is currently occurring?</a:t>
            </a:r>
          </a:p>
        </p:txBody>
      </p:sp>
      <p:sp>
        <p:nvSpPr>
          <p:cNvPr id="3" name="Title 2"/>
          <p:cNvSpPr>
            <a:spLocks noGrp="1"/>
          </p:cNvSpPr>
          <p:nvPr>
            <p:ph type="title"/>
          </p:nvPr>
        </p:nvSpPr>
        <p:spPr>
          <a:xfrm>
            <a:off x="457200" y="457200"/>
            <a:ext cx="8229600" cy="1295400"/>
          </a:xfrm>
        </p:spPr>
        <p:txBody>
          <a:bodyPr>
            <a:normAutofit fontScale="90000"/>
          </a:bodyPr>
          <a:lstStyle/>
          <a:p>
            <a:r>
              <a:rPr lang="en-US" dirty="0"/>
              <a:t>ACTIVITY: </a:t>
            </a:r>
            <a:br>
              <a:rPr lang="en-US" dirty="0"/>
            </a:br>
            <a:r>
              <a:rPr lang="en-US" dirty="0"/>
              <a:t>COMPARING EARTHQUAKE DEPTH</a:t>
            </a:r>
          </a:p>
        </p:txBody>
      </p:sp>
      <p:pic>
        <p:nvPicPr>
          <p:cNvPr id="19461" name="Picture 5" descr="http://ideagirlseverestormpredictionswarnings.files.wordpress.com/2013/02/tectonic-plates-with-latitude-longitude-world.gif"/>
          <p:cNvPicPr>
            <a:picLocks noChangeAspect="1" noChangeArrowheads="1"/>
          </p:cNvPicPr>
          <p:nvPr/>
        </p:nvPicPr>
        <p:blipFill>
          <a:blip r:embed="rId2" cstate="print"/>
          <a:srcRect/>
          <a:stretch>
            <a:fillRect/>
          </a:stretch>
        </p:blipFill>
        <p:spPr bwMode="auto">
          <a:xfrm>
            <a:off x="3124200" y="1752600"/>
            <a:ext cx="5816126" cy="426720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905000"/>
            <a:ext cx="8382000" cy="4102291"/>
          </a:xfrm>
        </p:spPr>
        <p:txBody>
          <a:bodyPr>
            <a:normAutofit/>
          </a:bodyPr>
          <a:lstStyle/>
          <a:p>
            <a:pPr marL="109728" indent="0">
              <a:buNone/>
            </a:pPr>
            <a:r>
              <a:rPr lang="en-US" dirty="0"/>
              <a:t>	The vast majority of earthquakes occur at plate boundaries.  The deepest earthquakes occur at subduction boundaries where lithosphere is plunging down into the mantle.  Deep focus earthquakes are defined as those with foci occurring deeper than 300 kilometers.  Shallow earthquakes have foci less than 70 km deep, while intermediate focus earthquakes occur at depths between 70 and 300 km. </a:t>
            </a:r>
          </a:p>
        </p:txBody>
      </p:sp>
      <p:sp>
        <p:nvSpPr>
          <p:cNvPr id="3" name="Title 2"/>
          <p:cNvSpPr>
            <a:spLocks noGrp="1"/>
          </p:cNvSpPr>
          <p:nvPr>
            <p:ph type="title"/>
          </p:nvPr>
        </p:nvSpPr>
        <p:spPr>
          <a:xfrm>
            <a:off x="457200" y="457200"/>
            <a:ext cx="8229600" cy="1295400"/>
          </a:xfrm>
        </p:spPr>
        <p:txBody>
          <a:bodyPr>
            <a:normAutofit fontScale="90000"/>
          </a:bodyPr>
          <a:lstStyle/>
          <a:p>
            <a:r>
              <a:rPr lang="en-US" dirty="0"/>
              <a:t>ACTIVITY: </a:t>
            </a:r>
            <a:br>
              <a:rPr lang="en-US" dirty="0"/>
            </a:br>
            <a:r>
              <a:rPr lang="en-US" dirty="0"/>
              <a:t>COMPARING EARTHQUAKE DEPTH</a:t>
            </a:r>
          </a:p>
        </p:txBody>
      </p:sp>
    </p:spTree>
    <p:extLst>
      <p:ext uri="{BB962C8B-B14F-4D97-AF65-F5344CB8AC3E}">
        <p14:creationId xmlns:p14="http://schemas.microsoft.com/office/powerpoint/2010/main" val="35167199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905000"/>
            <a:ext cx="8382000" cy="4267200"/>
          </a:xfrm>
        </p:spPr>
        <p:txBody>
          <a:bodyPr>
            <a:normAutofit fontScale="92500" lnSpcReduction="10000"/>
          </a:bodyPr>
          <a:lstStyle/>
          <a:p>
            <a:pPr marL="109728" indent="0">
              <a:buNone/>
            </a:pPr>
            <a:r>
              <a:rPr lang="en-US" dirty="0"/>
              <a:t>	The behavior of the subducting plate is determined by the age of the rocks comprising the plate.  Older crust is cooler and denser than younger crust and subducts faster and at a steeper angle than younger, warmer and less dense crust.  In this activity you will plot and compare actual earthquake foci data from two areas where subduction is occurring.  One area includes the Tonga Islands in the southwest Pacific Ocean, the other is along the coastline of Chile in South America.</a:t>
            </a:r>
          </a:p>
        </p:txBody>
      </p:sp>
      <p:sp>
        <p:nvSpPr>
          <p:cNvPr id="3" name="Title 2"/>
          <p:cNvSpPr>
            <a:spLocks noGrp="1"/>
          </p:cNvSpPr>
          <p:nvPr>
            <p:ph type="title"/>
          </p:nvPr>
        </p:nvSpPr>
        <p:spPr>
          <a:xfrm>
            <a:off x="457200" y="457200"/>
            <a:ext cx="8229600" cy="1295400"/>
          </a:xfrm>
        </p:spPr>
        <p:txBody>
          <a:bodyPr>
            <a:normAutofit fontScale="90000"/>
          </a:bodyPr>
          <a:lstStyle/>
          <a:p>
            <a:r>
              <a:rPr lang="en-US" dirty="0"/>
              <a:t>ACTIVITY: </a:t>
            </a:r>
            <a:br>
              <a:rPr lang="en-US" dirty="0"/>
            </a:br>
            <a:r>
              <a:rPr lang="en-US" dirty="0"/>
              <a:t>COMPARING EARTHQUAKE DEPTH</a:t>
            </a:r>
          </a:p>
        </p:txBody>
      </p:sp>
    </p:spTree>
    <p:extLst>
      <p:ext uri="{BB962C8B-B14F-4D97-AF65-F5344CB8AC3E}">
        <p14:creationId xmlns:p14="http://schemas.microsoft.com/office/powerpoint/2010/main" val="16621884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905000"/>
            <a:ext cx="4800600" cy="4267200"/>
          </a:xfrm>
        </p:spPr>
        <p:txBody>
          <a:bodyPr>
            <a:normAutofit fontScale="85000" lnSpcReduction="10000"/>
          </a:bodyPr>
          <a:lstStyle/>
          <a:p>
            <a:pPr lvl="0"/>
            <a:r>
              <a:rPr lang="en-US" dirty="0"/>
              <a:t>Look at the Earthquake Data Table (right).  Determine the number of shallow (&lt;70 km), intermediate (70-300 km) and deep (&gt;300 km) earthquakes and record them all on the summary table below for both the Tonga and Chile Trench.</a:t>
            </a:r>
          </a:p>
          <a:p>
            <a:pPr lvl="0"/>
            <a:r>
              <a:rPr lang="en-US" dirty="0"/>
              <a:t>Add the numbers in both columns of the Summary Table.  Totals should equal the total number of quakes.</a:t>
            </a:r>
          </a:p>
          <a:p>
            <a:pPr marL="109728" indent="0">
              <a:buNone/>
            </a:pPr>
            <a:endParaRPr lang="en-US" dirty="0"/>
          </a:p>
        </p:txBody>
      </p:sp>
      <p:sp>
        <p:nvSpPr>
          <p:cNvPr id="3" name="Title 2"/>
          <p:cNvSpPr>
            <a:spLocks noGrp="1"/>
          </p:cNvSpPr>
          <p:nvPr>
            <p:ph type="title"/>
          </p:nvPr>
        </p:nvSpPr>
        <p:spPr>
          <a:xfrm>
            <a:off x="457200" y="457200"/>
            <a:ext cx="8229600" cy="1295400"/>
          </a:xfrm>
        </p:spPr>
        <p:txBody>
          <a:bodyPr>
            <a:normAutofit fontScale="90000"/>
          </a:bodyPr>
          <a:lstStyle/>
          <a:p>
            <a:r>
              <a:rPr lang="en-US" dirty="0"/>
              <a:t>ACTIVITY: </a:t>
            </a:r>
            <a:br>
              <a:rPr lang="en-US" dirty="0"/>
            </a:br>
            <a:r>
              <a:rPr lang="en-US" dirty="0"/>
              <a:t>COMPARING EARTHQUAKE DEPTH</a:t>
            </a:r>
          </a:p>
        </p:txBody>
      </p:sp>
      <p:sp>
        <p:nvSpPr>
          <p:cNvPr id="5" name="Rectangle 1"/>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7" name="Picture 6"/>
          <p:cNvPicPr>
            <a:picLocks noChangeAspect="1"/>
          </p:cNvPicPr>
          <p:nvPr/>
        </p:nvPicPr>
        <p:blipFill>
          <a:blip r:embed="rId2"/>
          <a:stretch>
            <a:fillRect/>
          </a:stretch>
        </p:blipFill>
        <p:spPr>
          <a:xfrm>
            <a:off x="5100804" y="2381249"/>
            <a:ext cx="3966996" cy="1885949"/>
          </a:xfrm>
          <a:prstGeom prst="rect">
            <a:avLst/>
          </a:prstGeom>
        </p:spPr>
      </p:pic>
    </p:spTree>
    <p:extLst>
      <p:ext uri="{BB962C8B-B14F-4D97-AF65-F5344CB8AC3E}">
        <p14:creationId xmlns:p14="http://schemas.microsoft.com/office/powerpoint/2010/main" val="2141445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4036" y="1752600"/>
            <a:ext cx="5623965" cy="4267200"/>
          </a:xfrm>
        </p:spPr>
        <p:txBody>
          <a:bodyPr>
            <a:normAutofit lnSpcReduction="10000"/>
          </a:bodyPr>
          <a:lstStyle/>
          <a:p>
            <a:pPr marL="571500" lvl="0" indent="-461963">
              <a:buNone/>
            </a:pPr>
            <a:r>
              <a:rPr lang="en-US" dirty="0"/>
              <a:t>3. On the graph on the next page, plot the highlighted pieces of data for the Tonga Trench from the table.  Do NOT connect the dots. </a:t>
            </a:r>
          </a:p>
          <a:p>
            <a:pPr marL="571500" lvl="0" indent="-461963">
              <a:buNone/>
            </a:pPr>
            <a:r>
              <a:rPr lang="en-US" dirty="0"/>
              <a:t>4. Complete the second graph for the Chile Trench. Do NOT connect the dots.</a:t>
            </a:r>
          </a:p>
          <a:p>
            <a:pPr marL="571500" lvl="0" indent="-461963">
              <a:buNone/>
            </a:pPr>
            <a:r>
              <a:rPr lang="en-US" dirty="0"/>
              <a:t>*One person will do Tonga and the other will do Chile data. </a:t>
            </a:r>
          </a:p>
          <a:p>
            <a:pPr marL="109728" indent="0">
              <a:buNone/>
            </a:pPr>
            <a:endParaRPr lang="en-US" dirty="0"/>
          </a:p>
        </p:txBody>
      </p:sp>
      <p:sp>
        <p:nvSpPr>
          <p:cNvPr id="3" name="Title 2"/>
          <p:cNvSpPr>
            <a:spLocks noGrp="1"/>
          </p:cNvSpPr>
          <p:nvPr>
            <p:ph type="title"/>
          </p:nvPr>
        </p:nvSpPr>
        <p:spPr>
          <a:xfrm>
            <a:off x="457200" y="457200"/>
            <a:ext cx="5585046" cy="1295400"/>
          </a:xfrm>
        </p:spPr>
        <p:txBody>
          <a:bodyPr>
            <a:normAutofit fontScale="90000"/>
          </a:bodyPr>
          <a:lstStyle/>
          <a:p>
            <a:r>
              <a:rPr lang="en-US" dirty="0"/>
              <a:t>ACTIVITY: COMPARING EARTHQUAKE DEPTH</a:t>
            </a:r>
          </a:p>
        </p:txBody>
      </p:sp>
      <p:pic>
        <p:nvPicPr>
          <p:cNvPr id="5" name="Picture 4"/>
          <p:cNvPicPr>
            <a:picLocks noChangeAspect="1"/>
          </p:cNvPicPr>
          <p:nvPr/>
        </p:nvPicPr>
        <p:blipFill>
          <a:blip r:embed="rId2"/>
          <a:stretch>
            <a:fillRect/>
          </a:stretch>
        </p:blipFill>
        <p:spPr>
          <a:xfrm>
            <a:off x="6042246" y="76200"/>
            <a:ext cx="1997673" cy="6781800"/>
          </a:xfrm>
          <a:prstGeom prst="rect">
            <a:avLst/>
          </a:prstGeom>
        </p:spPr>
      </p:pic>
      <p:sp>
        <p:nvSpPr>
          <p:cNvPr id="4" name="Rectangle 3"/>
          <p:cNvSpPr/>
          <p:nvPr/>
        </p:nvSpPr>
        <p:spPr>
          <a:xfrm>
            <a:off x="6042246" y="1447800"/>
            <a:ext cx="1044354" cy="228600"/>
          </a:xfrm>
          <a:prstGeom prst="rect">
            <a:avLst/>
          </a:prstGeom>
          <a:noFill/>
          <a:ln>
            <a:solidFill>
              <a:srgbClr val="FF0000"/>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6" name="Rectangle 5"/>
          <p:cNvSpPr/>
          <p:nvPr/>
        </p:nvSpPr>
        <p:spPr>
          <a:xfrm>
            <a:off x="6995565" y="2667000"/>
            <a:ext cx="1044354" cy="228600"/>
          </a:xfrm>
          <a:prstGeom prst="rect">
            <a:avLst/>
          </a:prstGeom>
          <a:noFill/>
          <a:ln>
            <a:solidFill>
              <a:srgbClr val="FF0000"/>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9371215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548245"/>
            <a:ext cx="8610600" cy="1981200"/>
          </a:xfrm>
        </p:spPr>
        <p:txBody>
          <a:bodyPr>
            <a:normAutofit/>
          </a:bodyPr>
          <a:lstStyle/>
          <a:p>
            <a:pPr marL="571500" indent="-461963">
              <a:buNone/>
            </a:pPr>
            <a:r>
              <a:rPr lang="en-US" sz="2400" dirty="0"/>
              <a:t>5.  Draw a “best fit” trend line for the data points.  A “best fit” line does not go through the points, but shows the trend of the data.  This trendline will represent the upper surface of a subducting plate.</a:t>
            </a:r>
          </a:p>
          <a:p>
            <a:pPr marL="109728" indent="0">
              <a:buNone/>
            </a:pPr>
            <a:endParaRPr lang="en-US" dirty="0"/>
          </a:p>
        </p:txBody>
      </p:sp>
      <p:sp>
        <p:nvSpPr>
          <p:cNvPr id="3" name="Title 2"/>
          <p:cNvSpPr>
            <a:spLocks noGrp="1"/>
          </p:cNvSpPr>
          <p:nvPr>
            <p:ph type="title"/>
          </p:nvPr>
        </p:nvSpPr>
        <p:spPr>
          <a:xfrm>
            <a:off x="533400" y="228600"/>
            <a:ext cx="8229600" cy="1295400"/>
          </a:xfrm>
        </p:spPr>
        <p:txBody>
          <a:bodyPr>
            <a:normAutofit fontScale="90000"/>
          </a:bodyPr>
          <a:lstStyle/>
          <a:p>
            <a:r>
              <a:rPr lang="en-US" dirty="0"/>
              <a:t>ACTIVITY: </a:t>
            </a:r>
            <a:br>
              <a:rPr lang="en-US" dirty="0"/>
            </a:br>
            <a:r>
              <a:rPr lang="en-US" dirty="0"/>
              <a:t>COMPARING EARTHQUAKE DEPTH</a:t>
            </a:r>
          </a:p>
        </p:txBody>
      </p:sp>
      <p:pic>
        <p:nvPicPr>
          <p:cNvPr id="4" name="Picture 3"/>
          <p:cNvPicPr>
            <a:picLocks noChangeAspect="1"/>
          </p:cNvPicPr>
          <p:nvPr/>
        </p:nvPicPr>
        <p:blipFill>
          <a:blip r:embed="rId2"/>
          <a:stretch>
            <a:fillRect/>
          </a:stretch>
        </p:blipFill>
        <p:spPr>
          <a:xfrm>
            <a:off x="1905000" y="3276600"/>
            <a:ext cx="5500688" cy="3421890"/>
          </a:xfrm>
          <a:prstGeom prst="rect">
            <a:avLst/>
          </a:prstGeom>
        </p:spPr>
      </p:pic>
    </p:spTree>
    <p:extLst>
      <p:ext uri="{BB962C8B-B14F-4D97-AF65-F5344CB8AC3E}">
        <p14:creationId xmlns:p14="http://schemas.microsoft.com/office/powerpoint/2010/main" val="39781839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638300"/>
            <a:ext cx="8382000" cy="1295400"/>
          </a:xfrm>
        </p:spPr>
        <p:txBody>
          <a:bodyPr>
            <a:normAutofit fontScale="85000" lnSpcReduction="20000"/>
          </a:bodyPr>
          <a:lstStyle/>
          <a:p>
            <a:pPr marL="519113" lvl="0" indent="-409575">
              <a:buNone/>
            </a:pPr>
            <a:r>
              <a:rPr lang="en-US" dirty="0"/>
              <a:t>6. Using the tectonic map, label the name of the two converging plates on each graph.</a:t>
            </a:r>
          </a:p>
          <a:p>
            <a:pPr marL="519113" indent="-409575">
              <a:buNone/>
            </a:pPr>
            <a:r>
              <a:rPr lang="en-US" dirty="0"/>
              <a:t>7. Using the map, draw arrows to show the relative movement of each plate on both graphs.</a:t>
            </a:r>
          </a:p>
        </p:txBody>
      </p:sp>
      <p:sp>
        <p:nvSpPr>
          <p:cNvPr id="3" name="Title 2"/>
          <p:cNvSpPr>
            <a:spLocks noGrp="1"/>
          </p:cNvSpPr>
          <p:nvPr>
            <p:ph type="title"/>
          </p:nvPr>
        </p:nvSpPr>
        <p:spPr>
          <a:xfrm>
            <a:off x="457200" y="228600"/>
            <a:ext cx="8229600" cy="1295400"/>
          </a:xfrm>
        </p:spPr>
        <p:txBody>
          <a:bodyPr>
            <a:normAutofit fontScale="90000"/>
          </a:bodyPr>
          <a:lstStyle/>
          <a:p>
            <a:r>
              <a:rPr lang="en-US" dirty="0"/>
              <a:t>ACTIVITY: </a:t>
            </a:r>
            <a:br>
              <a:rPr lang="en-US" dirty="0"/>
            </a:br>
            <a:r>
              <a:rPr lang="en-US" dirty="0"/>
              <a:t>COMPARING EARTHQUAKE DEPTH</a:t>
            </a:r>
          </a:p>
        </p:txBody>
      </p:sp>
      <p:pic>
        <p:nvPicPr>
          <p:cNvPr id="4" name="Picture 3"/>
          <p:cNvPicPr/>
          <p:nvPr/>
        </p:nvPicPr>
        <p:blipFill>
          <a:blip r:embed="rId2"/>
          <a:stretch>
            <a:fillRect/>
          </a:stretch>
        </p:blipFill>
        <p:spPr>
          <a:xfrm>
            <a:off x="1905000" y="3048000"/>
            <a:ext cx="5919787" cy="3676970"/>
          </a:xfrm>
          <a:prstGeom prst="rect">
            <a:avLst/>
          </a:prstGeom>
        </p:spPr>
      </p:pic>
    </p:spTree>
    <p:extLst>
      <p:ext uri="{BB962C8B-B14F-4D97-AF65-F5344CB8AC3E}">
        <p14:creationId xmlns:p14="http://schemas.microsoft.com/office/powerpoint/2010/main" val="10068756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4036" y="2057400"/>
            <a:ext cx="8140364" cy="3962400"/>
          </a:xfrm>
        </p:spPr>
        <p:txBody>
          <a:bodyPr>
            <a:normAutofit/>
          </a:bodyPr>
          <a:lstStyle/>
          <a:p>
            <a:pPr marL="571500" lvl="0" indent="-461963">
              <a:buNone/>
            </a:pPr>
            <a:r>
              <a:rPr lang="en-US" dirty="0"/>
              <a:t>Answer </a:t>
            </a:r>
            <a:r>
              <a:rPr lang="en-US"/>
              <a:t>the questions on the last page.</a:t>
            </a:r>
            <a:endParaRPr lang="en-US" dirty="0"/>
          </a:p>
          <a:p>
            <a:pPr marL="109728" indent="0">
              <a:buNone/>
            </a:pPr>
            <a:endParaRPr lang="en-US" dirty="0"/>
          </a:p>
        </p:txBody>
      </p:sp>
      <p:sp>
        <p:nvSpPr>
          <p:cNvPr id="3" name="Title 2"/>
          <p:cNvSpPr>
            <a:spLocks noGrp="1"/>
          </p:cNvSpPr>
          <p:nvPr>
            <p:ph type="title"/>
          </p:nvPr>
        </p:nvSpPr>
        <p:spPr>
          <a:xfrm>
            <a:off x="457200" y="457200"/>
            <a:ext cx="8305800" cy="1295400"/>
          </a:xfrm>
        </p:spPr>
        <p:txBody>
          <a:bodyPr>
            <a:normAutofit fontScale="90000"/>
          </a:bodyPr>
          <a:lstStyle/>
          <a:p>
            <a:r>
              <a:rPr lang="en-US" dirty="0"/>
              <a:t>ACTIVITY: </a:t>
            </a:r>
            <a:br>
              <a:rPr lang="en-US" dirty="0"/>
            </a:br>
            <a:r>
              <a:rPr lang="en-US" dirty="0"/>
              <a:t>COMPARING EARTHQUAKE DEPTH</a:t>
            </a:r>
          </a:p>
        </p:txBody>
      </p:sp>
    </p:spTree>
    <p:extLst>
      <p:ext uri="{BB962C8B-B14F-4D97-AF65-F5344CB8AC3E}">
        <p14:creationId xmlns:p14="http://schemas.microsoft.com/office/powerpoint/2010/main" val="8287638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681</TotalTime>
  <Words>680</Words>
  <Application>Microsoft Office PowerPoint</Application>
  <PresentationFormat>On-screen Show (4:3)</PresentationFormat>
  <Paragraphs>80</Paragraphs>
  <Slides>24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Lucida Sans Unicode</vt:lpstr>
      <vt:lpstr>Verdana</vt:lpstr>
      <vt:lpstr>Wingdings 2</vt:lpstr>
      <vt:lpstr>Wingdings 3</vt:lpstr>
      <vt:lpstr>Concourse</vt:lpstr>
      <vt:lpstr>DO NOW</vt:lpstr>
      <vt:lpstr>Looking Back…</vt:lpstr>
      <vt:lpstr>EARTHQUAKE DEPTH</vt:lpstr>
      <vt:lpstr>LOCATION TERMINOLOGY</vt:lpstr>
      <vt:lpstr>EARTHQUAKE DEPTH</vt:lpstr>
      <vt:lpstr>CONVERGENT BOUNDARY</vt:lpstr>
      <vt:lpstr>DIVERGENT BOUNDARY</vt:lpstr>
      <vt:lpstr>TRANSFORM BOUNDARY</vt:lpstr>
      <vt:lpstr>EARTHQUAKE DEPTH</vt:lpstr>
      <vt:lpstr>SHALLOW EARTHQUAKES</vt:lpstr>
      <vt:lpstr>INTERMEDIATE EARTHQUAKES</vt:lpstr>
      <vt:lpstr>DEEP EARTHQUAKES</vt:lpstr>
      <vt:lpstr>EARTHQUAKE DEPTH</vt:lpstr>
      <vt:lpstr>AMPLIFICATION</vt:lpstr>
      <vt:lpstr>TSUNAMIS</vt:lpstr>
      <vt:lpstr>REVIEW</vt:lpstr>
      <vt:lpstr>ACTIVITY:  COMPARING EARTHQUAKE DEPTH</vt:lpstr>
      <vt:lpstr>ACTIVITY:  COMPARING EARTHQUAKE DEPTH</vt:lpstr>
      <vt:lpstr>ACTIVITY:  COMPARING EARTHQUAKE DEPTH</vt:lpstr>
      <vt:lpstr>ACTIVITY:  COMPARING EARTHQUAKE DEPTH</vt:lpstr>
      <vt:lpstr>ACTIVITY: COMPARING EARTHQUAKE DEPTH</vt:lpstr>
      <vt:lpstr>ACTIVITY:  COMPARING EARTHQUAKE DEPTH</vt:lpstr>
      <vt:lpstr>ACTIVITY:  COMPARING EARTHQUAKE DEPTH</vt:lpstr>
      <vt:lpstr>ACTIVITY:  COMPARING EARTHQUAKE DEPTH</vt:lpstr>
    </vt:vector>
  </TitlesOfParts>
  <Company>Forsyth County School System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Earthquake Anatomy</dc:title>
  <dc:creator>dgovernor</dc:creator>
  <cp:lastModifiedBy>Nancy</cp:lastModifiedBy>
  <cp:revision>35</cp:revision>
  <dcterms:created xsi:type="dcterms:W3CDTF">2013-11-12T17:13:36Z</dcterms:created>
  <dcterms:modified xsi:type="dcterms:W3CDTF">2016-10-02T01:31:30Z</dcterms:modified>
</cp:coreProperties>
</file>