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72" r:id="rId2"/>
    <p:sldId id="277" r:id="rId3"/>
    <p:sldId id="256" r:id="rId4"/>
    <p:sldId id="258" r:id="rId5"/>
    <p:sldId id="273" r:id="rId6"/>
    <p:sldId id="262" r:id="rId7"/>
    <p:sldId id="257" r:id="rId8"/>
    <p:sldId id="260" r:id="rId9"/>
    <p:sldId id="274" r:id="rId10"/>
    <p:sldId id="259" r:id="rId11"/>
    <p:sldId id="263" r:id="rId12"/>
    <p:sldId id="270" r:id="rId13"/>
    <p:sldId id="261" r:id="rId14"/>
    <p:sldId id="275" r:id="rId15"/>
    <p:sldId id="264" r:id="rId16"/>
    <p:sldId id="276" r:id="rId17"/>
    <p:sldId id="269" r:id="rId18"/>
    <p:sldId id="267" r:id="rId19"/>
    <p:sldId id="265" r:id="rId20"/>
    <p:sldId id="278" r:id="rId21"/>
    <p:sldId id="279" r:id="rId22"/>
    <p:sldId id="280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A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0" autoAdjust="0"/>
  </p:normalViewPr>
  <p:slideViewPr>
    <p:cSldViewPr>
      <p:cViewPr varScale="1">
        <p:scale>
          <a:sx n="101" d="100"/>
          <a:sy n="101" d="100"/>
        </p:scale>
        <p:origin x="123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BE30D-39B7-461B-BA00-091222D43622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84FF0-1A02-421E-8E67-75E9C8C94A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165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284FF0-1A02-421E-8E67-75E9C8C94AA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284FF0-1A02-421E-8E67-75E9C8C94AA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50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F49842D-4816-4B72-B5F7-F806AE28E2A8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EAC1C66-403D-43D1-8F79-1712E3ECD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A0A0A"/>
                </a:solidFill>
              </a:defRPr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842D-4816-4B72-B5F7-F806AE28E2A8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C1C66-403D-43D1-8F79-1712E3ECD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842D-4816-4B72-B5F7-F806AE28E2A8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C1C66-403D-43D1-8F79-1712E3ECD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842D-4816-4B72-B5F7-F806AE28E2A8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C1C66-403D-43D1-8F79-1712E3ECD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F49842D-4816-4B72-B5F7-F806AE28E2A8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EAC1C66-403D-43D1-8F79-1712E3ECD3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F49842D-4816-4B72-B5F7-F806AE28E2A8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EAC1C66-403D-43D1-8F79-1712E3ECD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842D-4816-4B72-B5F7-F806AE28E2A8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C1C66-403D-43D1-8F79-1712E3ECD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842D-4816-4B72-B5F7-F806AE28E2A8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C1C66-403D-43D1-8F79-1712E3ECD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842D-4816-4B72-B5F7-F806AE28E2A8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C1C66-403D-43D1-8F79-1712E3ECD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842D-4816-4B72-B5F7-F806AE28E2A8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C1C66-403D-43D1-8F79-1712E3ECD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842D-4816-4B72-B5F7-F806AE28E2A8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C1C66-403D-43D1-8F79-1712E3ECD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F49842D-4816-4B72-B5F7-F806AE28E2A8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EAC1C66-403D-43D1-8F79-1712E3ECD3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hyperlink" Target="http://matdl.org/failurecases/File:NOFlooded.p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up notes and Review #31</a:t>
            </a:r>
          </a:p>
          <a:p>
            <a:r>
              <a:rPr lang="en-US" dirty="0"/>
              <a:t>Turn in Review #30</a:t>
            </a:r>
          </a:p>
        </p:txBody>
      </p:sp>
    </p:spTree>
    <p:extLst>
      <p:ext uri="{BB962C8B-B14F-4D97-AF65-F5344CB8AC3E}">
        <p14:creationId xmlns:p14="http://schemas.microsoft.com/office/powerpoint/2010/main" val="4134751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1484376"/>
          </a:xfrm>
        </p:spPr>
        <p:txBody>
          <a:bodyPr/>
          <a:lstStyle/>
          <a:p>
            <a:r>
              <a:rPr lang="en-US" dirty="0"/>
              <a:t>Determine the correct order for the formation of an Oxbow lake.</a:t>
            </a:r>
          </a:p>
          <a:p>
            <a:pPr marL="109728" indent="0">
              <a:buNone/>
            </a:pPr>
            <a:r>
              <a:rPr lang="en-US" dirty="0"/>
              <a:t>	      A		     B		     C		    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581400"/>
            <a:ext cx="7261412" cy="137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72100" y="500878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76400" y="500878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4250" y="5010834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86600" y="5039557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2217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828800"/>
            <a:ext cx="8458200" cy="1470025"/>
          </a:xfrm>
        </p:spPr>
        <p:txBody>
          <a:bodyPr/>
          <a:lstStyle/>
          <a:p>
            <a:r>
              <a:rPr lang="en-US" b="1" dirty="0"/>
              <a:t>RIVERS AND FLOOD CONTROL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4000500"/>
            <a:ext cx="44958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4800" b="1" dirty="0"/>
              <a:t>FLOODPLAINS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362200"/>
            <a:ext cx="4038600" cy="34290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A0A0A"/>
                </a:solidFill>
              </a:rPr>
              <a:t>Floodplains form alongside </a:t>
            </a:r>
            <a:r>
              <a:rPr lang="en-US" sz="2800" b="1" dirty="0">
                <a:solidFill>
                  <a:srgbClr val="FF0000"/>
                </a:solidFill>
              </a:rPr>
              <a:t>shallow</a:t>
            </a:r>
            <a:r>
              <a:rPr lang="en-US" sz="2800" dirty="0">
                <a:solidFill>
                  <a:srgbClr val="0A0A0A"/>
                </a:solidFill>
              </a:rPr>
              <a:t>, meandering </a:t>
            </a:r>
            <a:r>
              <a:rPr lang="en-US" sz="2800" b="1" dirty="0">
                <a:solidFill>
                  <a:srgbClr val="FF0000"/>
                </a:solidFill>
              </a:rPr>
              <a:t>rivers</a:t>
            </a:r>
            <a:r>
              <a:rPr lang="en-US" sz="2800" dirty="0">
                <a:solidFill>
                  <a:srgbClr val="0A0A0A"/>
                </a:solidFill>
              </a:rPr>
              <a:t>.</a:t>
            </a:r>
          </a:p>
          <a:p>
            <a:r>
              <a:rPr lang="en-US" sz="2800" dirty="0">
                <a:solidFill>
                  <a:srgbClr val="0A0A0A"/>
                </a:solidFill>
              </a:rPr>
              <a:t>A </a:t>
            </a:r>
            <a:r>
              <a:rPr lang="en-US" sz="2800" b="1" dirty="0">
                <a:solidFill>
                  <a:srgbClr val="FF0000"/>
                </a:solidFill>
              </a:rPr>
              <a:t>floodplain</a:t>
            </a:r>
            <a:r>
              <a:rPr lang="en-US" sz="2800" dirty="0">
                <a:solidFill>
                  <a:srgbClr val="0A0A0A"/>
                </a:solidFill>
              </a:rPr>
              <a:t> is a valley floor around rivers that floods.</a:t>
            </a:r>
          </a:p>
          <a:p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1828800"/>
            <a:ext cx="4016248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4800" b="1" dirty="0"/>
              <a:t>FLOODPLAINS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038600" cy="41910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A0A0A"/>
                </a:solidFill>
              </a:rPr>
              <a:t>Over time, a river changes its course.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Erosion</a:t>
            </a:r>
            <a:r>
              <a:rPr lang="en-US" sz="2800" dirty="0">
                <a:solidFill>
                  <a:srgbClr val="0A0A0A"/>
                </a:solidFill>
              </a:rPr>
              <a:t> changes the riverbed.</a:t>
            </a:r>
          </a:p>
          <a:p>
            <a:r>
              <a:rPr lang="en-US" sz="2900" dirty="0">
                <a:solidFill>
                  <a:srgbClr val="0A0A0A"/>
                </a:solidFill>
              </a:rPr>
              <a:t>Floodplains are formed by </a:t>
            </a:r>
            <a:r>
              <a:rPr lang="en-US" sz="2900" b="1" dirty="0">
                <a:solidFill>
                  <a:srgbClr val="FF0000"/>
                </a:solidFill>
              </a:rPr>
              <a:t>MATURE</a:t>
            </a:r>
            <a:r>
              <a:rPr lang="en-US" sz="2900" dirty="0">
                <a:solidFill>
                  <a:srgbClr val="0A0A0A"/>
                </a:solidFill>
              </a:rPr>
              <a:t> rivers.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1828800"/>
            <a:ext cx="4016248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4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4" descr="http://ts3.mm.bing.net/th?id=H.4727196868805402&amp;w=239&amp;h=170&amp;c=7&amp;rs=1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343400"/>
            <a:ext cx="3276600" cy="2330637"/>
          </a:xfrm>
          <a:prstGeom prst="rect">
            <a:avLst/>
          </a:prstGeom>
          <a:noFill/>
        </p:spPr>
      </p:pic>
      <p:pic>
        <p:nvPicPr>
          <p:cNvPr id="57346" name="Picture 2" descr="http://ts1.mm.bing.net/th?id=H.4627390435822320&amp;w=334&amp;h=188&amp;c=7&amp;rs=1&amp;url=http%3a%2f%2fninosrealtynews.com%2f2013%2f05%2f04%2f11-equestrian-estates-fit-for-a-kentucky-derby-winner%2f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4377467"/>
            <a:ext cx="4019550" cy="226250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7324"/>
            <a:ext cx="8229600" cy="1066800"/>
          </a:xfrm>
        </p:spPr>
        <p:txBody>
          <a:bodyPr>
            <a:normAutofit/>
          </a:bodyPr>
          <a:lstStyle/>
          <a:p>
            <a:r>
              <a:rPr lang="en-US" sz="4400" b="1" dirty="0"/>
              <a:t>LIVING ON A FLOODPLAIN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81200"/>
            <a:ext cx="7334250" cy="4525963"/>
          </a:xfrm>
        </p:spPr>
        <p:txBody>
          <a:bodyPr/>
          <a:lstStyle/>
          <a:p>
            <a:pPr>
              <a:buNone/>
            </a:pPr>
            <a:r>
              <a:rPr lang="en-US" sz="2800" dirty="0">
                <a:solidFill>
                  <a:srgbClr val="0A0A0A"/>
                </a:solidFill>
              </a:rPr>
              <a:t>Advantages: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good</a:t>
            </a:r>
            <a:r>
              <a:rPr lang="en-US" sz="2800" dirty="0">
                <a:solidFill>
                  <a:srgbClr val="0A0A0A"/>
                </a:solidFill>
              </a:rPr>
              <a:t> farming</a:t>
            </a:r>
          </a:p>
          <a:p>
            <a:pPr lvl="0"/>
            <a:r>
              <a:rPr lang="en-US" sz="2800" b="1" dirty="0">
                <a:solidFill>
                  <a:srgbClr val="FF0000"/>
                </a:solidFill>
              </a:rPr>
              <a:t>rich</a:t>
            </a:r>
            <a:r>
              <a:rPr lang="en-US" sz="2800" dirty="0">
                <a:solidFill>
                  <a:srgbClr val="0A0A0A"/>
                </a:solidFill>
              </a:rPr>
              <a:t> soil</a:t>
            </a:r>
          </a:p>
          <a:p>
            <a:pPr lvl="0"/>
            <a:r>
              <a:rPr lang="en-US" sz="2800" dirty="0">
                <a:solidFill>
                  <a:srgbClr val="0A0A0A"/>
                </a:solidFill>
              </a:rPr>
              <a:t>convenient river </a:t>
            </a:r>
            <a:r>
              <a:rPr lang="en-US" sz="2800" b="1" dirty="0">
                <a:solidFill>
                  <a:srgbClr val="FF0000"/>
                </a:solidFill>
              </a:rPr>
              <a:t>access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447800"/>
          </a:xfrm>
        </p:spPr>
        <p:txBody>
          <a:bodyPr>
            <a:normAutofit/>
          </a:bodyPr>
          <a:lstStyle/>
          <a:p>
            <a:r>
              <a:rPr lang="en-US" sz="4400" b="1" dirty="0"/>
              <a:t>DISADVANTAGES: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Easily Flooded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0"/>
            <a:ext cx="8458200" cy="1828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During times of </a:t>
            </a:r>
            <a:r>
              <a:rPr lang="en-US" b="1" dirty="0">
                <a:solidFill>
                  <a:srgbClr val="FF0000"/>
                </a:solidFill>
              </a:rPr>
              <a:t>excess</a:t>
            </a:r>
            <a:r>
              <a:rPr lang="en-US" dirty="0"/>
              <a:t> precipitation, water </a:t>
            </a:r>
            <a:r>
              <a:rPr lang="en-US" b="1" dirty="0">
                <a:solidFill>
                  <a:srgbClr val="FF0000"/>
                </a:solidFill>
              </a:rPr>
              <a:t>leaves</a:t>
            </a:r>
            <a:r>
              <a:rPr lang="en-US" dirty="0"/>
              <a:t> the banks of the river, but remains confined to the floodplain.</a:t>
            </a:r>
          </a:p>
          <a:p>
            <a:r>
              <a:rPr lang="en-US" dirty="0"/>
              <a:t>Area is likely to experience </a:t>
            </a:r>
            <a:r>
              <a:rPr lang="en-US" b="1" dirty="0">
                <a:solidFill>
                  <a:srgbClr val="FF0000"/>
                </a:solidFill>
              </a:rPr>
              <a:t>repeated</a:t>
            </a:r>
            <a:r>
              <a:rPr lang="en-US" dirty="0"/>
              <a:t> flooding.</a:t>
            </a:r>
          </a:p>
        </p:txBody>
      </p:sp>
      <p:pic>
        <p:nvPicPr>
          <p:cNvPr id="1026" name="Picture 2" descr="http://www.wired.com/images_blogs/wiredscience/2011/05/floodplain1-660x1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743200"/>
            <a:ext cx="6286500" cy="1800225"/>
          </a:xfrm>
          <a:prstGeom prst="rect">
            <a:avLst/>
          </a:prstGeom>
          <a:noFill/>
        </p:spPr>
      </p:pic>
      <p:pic>
        <p:nvPicPr>
          <p:cNvPr id="1028" name="Picture 4" descr="http://ts1.mm.bing.net/th?id=H.4941262309426824&amp;w=334&amp;h=188&amp;c=7&amp;rs=1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762000"/>
            <a:ext cx="3181350" cy="179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/>
          </a:bodyPr>
          <a:lstStyle/>
          <a:p>
            <a:r>
              <a:rPr lang="en-US" sz="4800" b="1" dirty="0"/>
              <a:t>FLOOD DAMAGE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4038600" cy="3907536"/>
          </a:xfrm>
        </p:spPr>
        <p:txBody>
          <a:bodyPr>
            <a:noAutofit/>
          </a:bodyPr>
          <a:lstStyle/>
          <a:p>
            <a:r>
              <a:rPr lang="en-US" sz="2400" dirty="0"/>
              <a:t>The #1 </a:t>
            </a:r>
            <a:r>
              <a:rPr lang="en-US" sz="2400" b="1" dirty="0">
                <a:solidFill>
                  <a:srgbClr val="FF0000"/>
                </a:solidFill>
              </a:rPr>
              <a:t>natural disaster </a:t>
            </a:r>
            <a:r>
              <a:rPr lang="en-US" sz="2400" dirty="0"/>
              <a:t>in the United States.</a:t>
            </a:r>
          </a:p>
          <a:p>
            <a:r>
              <a:rPr lang="en-US" sz="2400" dirty="0"/>
              <a:t>Leading cause of weather-related </a:t>
            </a:r>
            <a:r>
              <a:rPr lang="en-US" sz="2400" b="1" dirty="0">
                <a:solidFill>
                  <a:srgbClr val="FF0000"/>
                </a:solidFill>
              </a:rPr>
              <a:t>deaths</a:t>
            </a:r>
            <a:r>
              <a:rPr lang="en-US" sz="2400" dirty="0"/>
              <a:t> in the United States.</a:t>
            </a:r>
          </a:p>
          <a:p>
            <a:r>
              <a:rPr lang="en-US" sz="2400" dirty="0"/>
              <a:t>Approximately 200 deaths per year due to flooding.</a:t>
            </a:r>
          </a:p>
          <a:p>
            <a:pPr marL="109728" indent="0">
              <a:buNone/>
            </a:pPr>
            <a:br>
              <a:rPr lang="en-US" sz="2400" dirty="0"/>
            </a:br>
            <a:br>
              <a:rPr lang="en-US" sz="2400" dirty="0"/>
            </a:br>
            <a:endParaRPr lang="en-US" sz="2400" dirty="0"/>
          </a:p>
        </p:txBody>
      </p:sp>
      <p:pic>
        <p:nvPicPr>
          <p:cNvPr id="54274" name="Picture 2" descr="http://ts2.mm.bing.net/th?id=H.4683800501552965&amp;w=248&amp;h=137&amp;c=7&amp;rs=1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894898"/>
            <a:ext cx="3124200" cy="1725870"/>
          </a:xfrm>
          <a:prstGeom prst="rect">
            <a:avLst/>
          </a:prstGeom>
          <a:noFill/>
        </p:spPr>
      </p:pic>
      <p:pic>
        <p:nvPicPr>
          <p:cNvPr id="54276" name="Picture 4" descr="http://ts2.mm.bing.net/th?id=H.4514784981157865&amp;w=334&amp;h=185&amp;c=7&amp;rs=1&amp;pid=1.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14975" y="4812410"/>
            <a:ext cx="3181350" cy="1762126"/>
          </a:xfrm>
          <a:prstGeom prst="rect">
            <a:avLst/>
          </a:prstGeom>
          <a:noFill/>
        </p:spPr>
      </p:pic>
      <p:pic>
        <p:nvPicPr>
          <p:cNvPr id="8" name="Picture 8" descr="http://ts2.mm.bing.net/th?id=H.4925465433408049&amp;w=334&amp;h=178&amp;c=7&amp;rs=1&amp;pid=1.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14975" y="1076896"/>
            <a:ext cx="3181350" cy="16954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/>
          </a:bodyPr>
          <a:lstStyle/>
          <a:p>
            <a:r>
              <a:rPr lang="en-US" sz="4800" b="1" dirty="0"/>
              <a:t>FLOOD DAMAGE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3886200" cy="4440936"/>
          </a:xfrm>
        </p:spPr>
        <p:txBody>
          <a:bodyPr>
            <a:noAutofit/>
          </a:bodyPr>
          <a:lstStyle/>
          <a:p>
            <a:r>
              <a:rPr lang="en-US" sz="2400" dirty="0"/>
              <a:t>Over 50% of flood-related drownings are vehicle-related.</a:t>
            </a:r>
          </a:p>
          <a:p>
            <a:r>
              <a:rPr lang="en-US" sz="2400" dirty="0"/>
              <a:t>2003 to 2012, flood claims averaged nearly $4 billion per year</a:t>
            </a:r>
            <a:br>
              <a:rPr lang="en-US" sz="2400" dirty="0"/>
            </a:br>
            <a:br>
              <a:rPr lang="en-US" sz="2400" dirty="0"/>
            </a:br>
            <a:endParaRPr lang="en-US" sz="2400" dirty="0"/>
          </a:p>
        </p:txBody>
      </p:sp>
      <p:pic>
        <p:nvPicPr>
          <p:cNvPr id="54278" name="Picture 6" descr="http://ts4.mm.bing.net/th?id=H.4931611481999383&amp;w=334&amp;h=188&amp;c=7&amp;rs=1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991099"/>
            <a:ext cx="3181350" cy="1790701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2805113"/>
            <a:ext cx="2967382" cy="19954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6174" y="595313"/>
            <a:ext cx="3109226" cy="207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475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/>
          </a:bodyPr>
          <a:lstStyle/>
          <a:p>
            <a:r>
              <a:rPr lang="en-US" sz="4800" b="1" dirty="0"/>
              <a:t>FLOOD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876800" cy="456558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A0A0A"/>
                </a:solidFill>
              </a:rPr>
              <a:t>Direct Methods of Control: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Dams</a:t>
            </a:r>
          </a:p>
          <a:p>
            <a:pPr lvl="1"/>
            <a:r>
              <a:rPr lang="en-US" sz="2800" dirty="0">
                <a:solidFill>
                  <a:srgbClr val="0A0A0A"/>
                </a:solidFill>
              </a:rPr>
              <a:t>Artificial </a:t>
            </a:r>
            <a:r>
              <a:rPr lang="en-US" sz="2800" b="1" dirty="0">
                <a:solidFill>
                  <a:srgbClr val="FF0000"/>
                </a:solidFill>
              </a:rPr>
              <a:t>levees</a:t>
            </a:r>
          </a:p>
          <a:p>
            <a:pPr lvl="1"/>
            <a:r>
              <a:rPr lang="en-US" sz="2800" dirty="0">
                <a:solidFill>
                  <a:srgbClr val="0A0A0A"/>
                </a:solidFill>
              </a:rPr>
              <a:t>Overflow </a:t>
            </a:r>
            <a:r>
              <a:rPr lang="en-US" sz="2800" b="1" dirty="0">
                <a:solidFill>
                  <a:srgbClr val="FF0000"/>
                </a:solidFill>
              </a:rPr>
              <a:t>channels</a:t>
            </a:r>
          </a:p>
          <a:p>
            <a:r>
              <a:rPr lang="en-US" sz="2800" dirty="0">
                <a:solidFill>
                  <a:srgbClr val="0A0A0A"/>
                </a:solidFill>
              </a:rPr>
              <a:t>Indirect Method of Control:</a:t>
            </a:r>
          </a:p>
          <a:p>
            <a:pPr marL="630936" lvl="2" indent="-256032">
              <a:buClr>
                <a:schemeClr val="accent3"/>
              </a:buClr>
              <a:buFont typeface="Georgia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Soil</a:t>
            </a:r>
            <a:r>
              <a:rPr lang="en-US" sz="2800" dirty="0">
                <a:solidFill>
                  <a:srgbClr val="0A0A0A"/>
                </a:solidFill>
              </a:rPr>
              <a:t> conservation</a:t>
            </a:r>
          </a:p>
          <a:p>
            <a:pPr marL="630936" lvl="2" indent="-256032">
              <a:buClr>
                <a:schemeClr val="accent3"/>
              </a:buClr>
              <a:buFont typeface="Georgia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Forest</a:t>
            </a:r>
            <a:r>
              <a:rPr lang="en-US" sz="2800" dirty="0">
                <a:solidFill>
                  <a:srgbClr val="0A0A0A"/>
                </a:solidFill>
              </a:rPr>
              <a:t> Conservation</a:t>
            </a:r>
          </a:p>
          <a:p>
            <a:pPr marL="630936" lvl="2" indent="-256032">
              <a:buClr>
                <a:schemeClr val="accent3"/>
              </a:buClr>
              <a:buFont typeface="Georgia"/>
              <a:buChar char="•"/>
            </a:pPr>
            <a:r>
              <a:rPr lang="en-US" sz="2800" b="1" dirty="0">
                <a:solidFill>
                  <a:srgbClr val="FF0000"/>
                </a:solidFill>
              </a:rPr>
              <a:t>Run-off </a:t>
            </a:r>
            <a:r>
              <a:rPr lang="en-US" sz="2800" dirty="0">
                <a:solidFill>
                  <a:srgbClr val="0A0A0A"/>
                </a:solidFill>
              </a:rPr>
              <a:t>Prevention</a:t>
            </a:r>
          </a:p>
          <a:p>
            <a:endParaRPr lang="en-US" sz="2800" dirty="0"/>
          </a:p>
        </p:txBody>
      </p:sp>
      <p:pic>
        <p:nvPicPr>
          <p:cNvPr id="6" name="Content Placeholder 4" descr="NaturalFloodPlai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62600" y="2438400"/>
            <a:ext cx="3461833" cy="304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DAMS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343400"/>
            <a:ext cx="8305800" cy="2279587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A0A0A"/>
                </a:solidFill>
              </a:rPr>
              <a:t>Holds </a:t>
            </a:r>
            <a:r>
              <a:rPr lang="en-US" sz="2400" b="1" dirty="0">
                <a:solidFill>
                  <a:srgbClr val="FF0000"/>
                </a:solidFill>
              </a:rPr>
              <a:t>excess runoff</a:t>
            </a:r>
            <a:r>
              <a:rPr lang="en-US" sz="2400" dirty="0">
                <a:solidFill>
                  <a:srgbClr val="0A0A0A"/>
                </a:solidFill>
              </a:rPr>
              <a:t>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Slowly</a:t>
            </a:r>
            <a:r>
              <a:rPr lang="en-US" sz="2400" dirty="0">
                <a:solidFill>
                  <a:srgbClr val="0A0A0A"/>
                </a:solidFill>
              </a:rPr>
              <a:t> releases the water for several days through a pipe in the dam.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Reduces</a:t>
            </a:r>
            <a:r>
              <a:rPr lang="en-US" sz="2400" dirty="0">
                <a:solidFill>
                  <a:srgbClr val="0A0A0A"/>
                </a:solidFill>
              </a:rPr>
              <a:t> the amount of water that reaches the riverbed immediately after a rain.</a:t>
            </a: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286000"/>
            <a:ext cx="63246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4" descr="http://ts1.mm.bing.net/th?id=H.4639575255551660&amp;w=334&amp;h=173&amp;c=7&amp;rs=1&amp;url=http%3a%2f%2fwww.halcrow.com%2fAreas-of-expertise%2fWater%2fDams-and-reservoirs%2f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199" y="762000"/>
            <a:ext cx="3089403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14400"/>
            <a:ext cx="7974776" cy="838200"/>
          </a:xfrm>
        </p:spPr>
        <p:txBody>
          <a:bodyPr>
            <a:noAutofit/>
          </a:bodyPr>
          <a:lstStyle/>
          <a:p>
            <a:r>
              <a:rPr lang="en-US" sz="4800" dirty="0"/>
              <a:t>ADVANTAGE OF DAMS</a:t>
            </a:r>
          </a:p>
        </p:txBody>
      </p:sp>
      <p:pic>
        <p:nvPicPr>
          <p:cNvPr id="5" name="Content Placeholder 4" descr="Photo-via-are-large-dam-dot-blogspot-dot-co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93392" y="4478839"/>
            <a:ext cx="3243384" cy="21336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905000"/>
            <a:ext cx="8050976" cy="4495800"/>
          </a:xfrm>
        </p:spPr>
        <p:txBody>
          <a:bodyPr>
            <a:normAutofit/>
          </a:bodyPr>
          <a:lstStyle/>
          <a:p>
            <a:pPr marL="352044" indent="-342900">
              <a:buFont typeface="Arial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Storage</a:t>
            </a:r>
            <a:r>
              <a:rPr lang="en-US" sz="2400" dirty="0">
                <a:solidFill>
                  <a:srgbClr val="0A0A0A"/>
                </a:solidFill>
              </a:rPr>
              <a:t> of water for public use.</a:t>
            </a:r>
          </a:p>
          <a:p>
            <a:pPr marL="352044" indent="-342900">
              <a:buFont typeface="Arial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Recreational</a:t>
            </a:r>
            <a:r>
              <a:rPr lang="en-US" sz="2400" dirty="0">
                <a:solidFill>
                  <a:srgbClr val="0A0A0A"/>
                </a:solidFill>
              </a:rPr>
              <a:t> use – boating, fishing, parks.</a:t>
            </a:r>
          </a:p>
          <a:p>
            <a:pPr marL="352044" indent="-342900">
              <a:buFont typeface="Arial"/>
              <a:buChar char="•"/>
            </a:pPr>
            <a:r>
              <a:rPr lang="en-US" sz="2400" dirty="0">
                <a:solidFill>
                  <a:srgbClr val="0A0A0A"/>
                </a:solidFill>
              </a:rPr>
              <a:t>Stores water for </a:t>
            </a:r>
            <a:r>
              <a:rPr lang="en-US" sz="2400" b="1" dirty="0">
                <a:solidFill>
                  <a:srgbClr val="FF0000"/>
                </a:solidFill>
              </a:rPr>
              <a:t>agricultural</a:t>
            </a:r>
            <a:r>
              <a:rPr lang="en-US" sz="2400" dirty="0">
                <a:solidFill>
                  <a:srgbClr val="0A0A0A"/>
                </a:solidFill>
              </a:rPr>
              <a:t> use.</a:t>
            </a:r>
          </a:p>
          <a:p>
            <a:pPr marL="352044" indent="-342900">
              <a:buFont typeface="Arial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Prevents</a:t>
            </a:r>
            <a:r>
              <a:rPr lang="en-US" sz="2400" dirty="0">
                <a:solidFill>
                  <a:srgbClr val="0A0A0A"/>
                </a:solidFill>
              </a:rPr>
              <a:t> flooding down stream.</a:t>
            </a:r>
          </a:p>
          <a:p>
            <a:pPr marL="352044" indent="-342900">
              <a:buFont typeface="Arial"/>
              <a:buChar char="•"/>
            </a:pPr>
            <a:r>
              <a:rPr lang="en-US" sz="2400" dirty="0">
                <a:solidFill>
                  <a:srgbClr val="0A0A0A"/>
                </a:solidFill>
              </a:rPr>
              <a:t>Hydroelectric </a:t>
            </a:r>
            <a:r>
              <a:rPr lang="en-US" sz="2400" b="1" dirty="0">
                <a:solidFill>
                  <a:srgbClr val="FF0000"/>
                </a:solidFill>
              </a:rPr>
              <a:t>power</a:t>
            </a:r>
            <a:r>
              <a:rPr lang="en-US" sz="2400" dirty="0">
                <a:solidFill>
                  <a:srgbClr val="0A0A0A"/>
                </a:solidFill>
              </a:rPr>
              <a:t> generation.</a:t>
            </a:r>
          </a:p>
          <a:p>
            <a:pPr marL="352044" indent="-342900">
              <a:buFont typeface="Arial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Cooling</a:t>
            </a:r>
            <a:r>
              <a:rPr lang="en-US" sz="2400" dirty="0">
                <a:solidFill>
                  <a:srgbClr val="0A0A0A"/>
                </a:solidFill>
              </a:rPr>
              <a:t> for nuclear power plants.</a:t>
            </a:r>
          </a:p>
          <a:p>
            <a:pPr>
              <a:buFont typeface="Arial" pitchFamily="34" charset="0"/>
              <a:buChar char="•"/>
            </a:pP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4497888"/>
            <a:ext cx="3662362" cy="207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2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 descr="http://www.islandbreath.org/2007Year/08-technology/0708-06HanapepeLev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495800"/>
            <a:ext cx="2365672" cy="183832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rmAutofit/>
          </a:bodyPr>
          <a:lstStyle/>
          <a:p>
            <a:r>
              <a:rPr lang="en-US" sz="5400" b="1" dirty="0"/>
              <a:t>LEVEES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848600" cy="4794187"/>
          </a:xfrm>
        </p:spPr>
        <p:txBody>
          <a:bodyPr>
            <a:normAutofit/>
          </a:bodyPr>
          <a:lstStyle/>
          <a:p>
            <a:pPr marL="365760" lvl="1" indent="-256032">
              <a:buClr>
                <a:schemeClr val="accent3"/>
              </a:buClr>
              <a:buNone/>
            </a:pPr>
            <a:r>
              <a:rPr lang="en-US" sz="2400" b="1" dirty="0">
                <a:solidFill>
                  <a:srgbClr val="FF0000"/>
                </a:solidFill>
              </a:rPr>
              <a:t>Natural Levees</a:t>
            </a:r>
            <a:r>
              <a:rPr lang="en-US" sz="2400" b="1" dirty="0">
                <a:solidFill>
                  <a:srgbClr val="0A0A0A"/>
                </a:solidFill>
              </a:rPr>
              <a:t>:</a:t>
            </a:r>
          </a:p>
          <a:p>
            <a:pPr marL="365760" lvl="1" indent="-256032">
              <a:buClr>
                <a:schemeClr val="accent3"/>
              </a:buClr>
              <a:buFont typeface="Georgia"/>
              <a:buChar char="•"/>
            </a:pPr>
            <a:r>
              <a:rPr lang="en-US" sz="2400" dirty="0">
                <a:solidFill>
                  <a:srgbClr val="0A0A0A"/>
                </a:solidFill>
              </a:rPr>
              <a:t>Sediment deposits along banks of a river.</a:t>
            </a:r>
          </a:p>
          <a:p>
            <a:pPr marL="365760" lvl="1" indent="-256032">
              <a:buClr>
                <a:schemeClr val="accent3"/>
              </a:buClr>
              <a:buFont typeface="Georgia"/>
              <a:buChar char="•"/>
            </a:pPr>
            <a:r>
              <a:rPr lang="en-US" sz="2400" dirty="0">
                <a:solidFill>
                  <a:srgbClr val="0A0A0A"/>
                </a:solidFill>
              </a:rPr>
              <a:t>Raised banks.</a:t>
            </a: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</a:rPr>
              <a:t>Artificial levees</a:t>
            </a:r>
            <a:r>
              <a:rPr lang="en-US" sz="2400" b="1" dirty="0">
                <a:solidFill>
                  <a:srgbClr val="0A0A0A"/>
                </a:solidFill>
              </a:rPr>
              <a:t>:</a:t>
            </a:r>
          </a:p>
          <a:p>
            <a:r>
              <a:rPr lang="en-US" sz="2400" dirty="0">
                <a:solidFill>
                  <a:srgbClr val="0A0A0A"/>
                </a:solidFill>
              </a:rPr>
              <a:t>Constructed for flood control.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4519612"/>
            <a:ext cx="2445647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505" y="4495799"/>
            <a:ext cx="2609819" cy="1838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rmAutofit/>
          </a:bodyPr>
          <a:lstStyle/>
          <a:p>
            <a:r>
              <a:rPr lang="en-US" sz="5400" b="1" dirty="0"/>
              <a:t>LEVEES</a:t>
            </a:r>
          </a:p>
        </p:txBody>
      </p:sp>
      <p:pic>
        <p:nvPicPr>
          <p:cNvPr id="58370" name="Picture 2" descr="http://web.mst.edu/~rogersda/levees/press&amp;siever13.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673793"/>
            <a:ext cx="3204703" cy="2743200"/>
          </a:xfrm>
          <a:prstGeom prst="rect">
            <a:avLst/>
          </a:prstGeom>
          <a:noFill/>
        </p:spPr>
      </p:pic>
      <p:pic>
        <p:nvPicPr>
          <p:cNvPr id="58376" name="Picture 8" descr="http://ts2.mm.bing.net/th?id=H.4507449180621477&amp;w=251&amp;h=178&amp;c=7&amp;rs=1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819400"/>
            <a:ext cx="3457575" cy="24519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3403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6" name="Picture 10" descr="http://ts4.mm.bing.net/th?id=H.4970846042129587&amp;w=253&amp;h=188&amp;c=7&amp;rs=1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8081" y="2286000"/>
            <a:ext cx="3076370" cy="2286000"/>
          </a:xfrm>
          <a:prstGeom prst="rect">
            <a:avLst/>
          </a:prstGeom>
          <a:noFill/>
        </p:spPr>
      </p:pic>
      <p:pic>
        <p:nvPicPr>
          <p:cNvPr id="60424" name="Picture 8" descr="http://ts2.mm.bing.net/th?id=H.4668312871110817&amp;w=334&amp;h=175&amp;c=7&amp;rs=1&amp;url=http%3a%2f%2fwww.bbc.co.uk%2flearningzone%2fclips%2fnew-orleans-levee-failures%2f14081.html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5029200"/>
            <a:ext cx="3181350" cy="16668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WHEN THINGS GO WRONG:</a:t>
            </a:r>
            <a:br>
              <a:rPr lang="en-US" dirty="0"/>
            </a:br>
            <a:r>
              <a:rPr lang="en-US" b="1" dirty="0"/>
              <a:t>Katrina - August 29, 2005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14600"/>
            <a:ext cx="4191000" cy="426078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A0A0A"/>
                </a:solidFill>
              </a:rPr>
              <a:t>Levees and flood walls failed or were breached in more than 50 locations.</a:t>
            </a:r>
          </a:p>
          <a:p>
            <a:r>
              <a:rPr lang="en-US" sz="2400" dirty="0">
                <a:solidFill>
                  <a:srgbClr val="0A0A0A"/>
                </a:solidFill>
              </a:rPr>
              <a:t>First time in history that an engineering failure has brought about the destruction or near-destruction of a major U.S. city.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http://ts1.mm.bing.net/th?id=H.4729524746784400&amp;w=254&amp;h=172&amp;c=7&amp;rs=1&amp;url=http%3a%2f%2flistverse.com%2f2013%2f03%2f02%2f10-deadly-disasters-we-should-have-seen-coming%2f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3050" y="4572000"/>
            <a:ext cx="3105150" cy="2102700"/>
          </a:xfrm>
          <a:prstGeom prst="rect">
            <a:avLst/>
          </a:prstGeom>
          <a:noFill/>
        </p:spPr>
      </p:pic>
      <p:pic>
        <p:nvPicPr>
          <p:cNvPr id="60422" name="Picture 6" descr="http://ts2.mm.bing.net/th?id=H.4760890873677133&amp;w=232&amp;h=166&amp;c=7&amp;rs=1&amp;url=http%3a%2f%2fstream2.cma.gov.cn%2fpub%2fcomet%2fHydrologyFlooding%2fflood%2fcomet%2fhydro%2fbasic%2fFloodFrequency%2fprint_version%2f04-design_events.htm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4950" y="4548325"/>
            <a:ext cx="2971800" cy="21263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WHEN THINGS GO WRONG:</a:t>
            </a:r>
            <a:br>
              <a:rPr lang="en-US" dirty="0"/>
            </a:br>
            <a:r>
              <a:rPr lang="en-US" b="1" dirty="0"/>
              <a:t>Katrina - August 29, 2005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2925" y="2362201"/>
            <a:ext cx="5105400" cy="32004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A0A0A"/>
                </a:solidFill>
              </a:rPr>
              <a:t>80% of New Orleans was flooded to a depth of more than 3 meters (10 ft) in some neighborhoods.</a:t>
            </a:r>
          </a:p>
          <a:p>
            <a:r>
              <a:rPr lang="en-US" sz="2400" dirty="0">
                <a:solidFill>
                  <a:srgbClr val="0A0A0A"/>
                </a:solidFill>
              </a:rPr>
              <a:t>1,118 dead people and 135 missing.</a:t>
            </a:r>
          </a:p>
        </p:txBody>
      </p:sp>
      <p:pic>
        <p:nvPicPr>
          <p:cNvPr id="60418" name="Picture 2" descr="http://matdl.org/failurecases/images/thumb/9/90/NOFlooded.png/180px-NOFlooded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524000"/>
            <a:ext cx="1981200" cy="25975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9325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5410200" cy="1066800"/>
          </a:xfrm>
        </p:spPr>
        <p:txBody>
          <a:bodyPr>
            <a:noAutofit/>
          </a:bodyPr>
          <a:lstStyle/>
          <a:p>
            <a:r>
              <a:rPr lang="en-US" sz="4400" b="1" dirty="0"/>
              <a:t>HOW PEOPLE USE RIVERS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38399"/>
            <a:ext cx="4267200" cy="4038601"/>
          </a:xfrm>
        </p:spPr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</a:rPr>
              <a:t>Power</a:t>
            </a:r>
            <a:r>
              <a:rPr lang="en-US" sz="2800" dirty="0">
                <a:solidFill>
                  <a:srgbClr val="0A0A0A"/>
                </a:solidFill>
              </a:rPr>
              <a:t> – electric and nuclear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Recreation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Fishing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Water</a:t>
            </a:r>
            <a:r>
              <a:rPr lang="en-US" sz="2800" dirty="0">
                <a:solidFill>
                  <a:srgbClr val="0A0A0A"/>
                </a:solidFill>
              </a:rPr>
              <a:t> resource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Sewage</a:t>
            </a:r>
            <a:r>
              <a:rPr lang="en-US" sz="2800" dirty="0">
                <a:solidFill>
                  <a:srgbClr val="0A0A0A"/>
                </a:solidFill>
              </a:rPr>
              <a:t> treatment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Farming</a:t>
            </a:r>
            <a:r>
              <a:rPr lang="en-US" sz="2800" dirty="0">
                <a:solidFill>
                  <a:srgbClr val="0A0A0A"/>
                </a:solidFill>
              </a:rPr>
              <a:t> and irrigation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5476" y="762000"/>
            <a:ext cx="3082618" cy="20568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0200" y="4343400"/>
            <a:ext cx="3492500" cy="2324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200" y="2590800"/>
            <a:ext cx="3206229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1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33400"/>
          </a:xfrm>
        </p:spPr>
        <p:txBody>
          <a:bodyPr>
            <a:noAutofit/>
          </a:bodyPr>
          <a:lstStyle/>
          <a:p>
            <a:r>
              <a:rPr lang="en-US" sz="4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211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800" dirty="0">
                <a:solidFill>
                  <a:srgbClr val="0A0A0A"/>
                </a:solidFill>
              </a:rPr>
              <a:t>Floodplains form at which stage of a river’s life?</a:t>
            </a:r>
          </a:p>
          <a:p>
            <a:pPr marL="566928" indent="-457200">
              <a:buAutoNum type="alphaUcPeriod"/>
            </a:pPr>
            <a:r>
              <a:rPr lang="en-US" sz="2800" dirty="0">
                <a:solidFill>
                  <a:srgbClr val="0A0A0A"/>
                </a:solidFill>
              </a:rPr>
              <a:t>Youthful</a:t>
            </a:r>
          </a:p>
          <a:p>
            <a:pPr marL="566928" indent="-457200">
              <a:buAutoNum type="alphaUcPeriod"/>
            </a:pPr>
            <a:r>
              <a:rPr lang="en-US" sz="2800" dirty="0">
                <a:solidFill>
                  <a:srgbClr val="0A0A0A"/>
                </a:solidFill>
              </a:rPr>
              <a:t>Beginning Mature</a:t>
            </a:r>
          </a:p>
          <a:p>
            <a:pPr marL="566928" indent="-457200">
              <a:buAutoNum type="alphaUcPeriod"/>
            </a:pPr>
            <a:r>
              <a:rPr lang="en-US" sz="2800" dirty="0">
                <a:solidFill>
                  <a:srgbClr val="0A0A0A"/>
                </a:solidFill>
              </a:rPr>
              <a:t>Mature</a:t>
            </a:r>
          </a:p>
          <a:p>
            <a:pPr marL="566928" indent="-457200">
              <a:buAutoNum type="alphaUcPeriod"/>
            </a:pPr>
            <a:r>
              <a:rPr lang="en-US" sz="2800" dirty="0">
                <a:solidFill>
                  <a:srgbClr val="0A0A0A"/>
                </a:solidFill>
              </a:rPr>
              <a:t>Old 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1524000"/>
            <a:ext cx="4241800" cy="4241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" y="4648200"/>
            <a:ext cx="2362200" cy="533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4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Autofit/>
          </a:bodyPr>
          <a:lstStyle/>
          <a:p>
            <a:r>
              <a:rPr lang="en-US" sz="4400" b="1" dirty="0"/>
              <a:t>ACTIVITY:  PLANNING ALONG A RIVER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057400"/>
            <a:ext cx="5181600" cy="4717987"/>
          </a:xfrm>
        </p:spPr>
        <p:txBody>
          <a:bodyPr>
            <a:noAutofit/>
          </a:bodyPr>
          <a:lstStyle/>
          <a:p>
            <a:pPr lvl="0"/>
            <a:r>
              <a:rPr lang="en-US" dirty="0">
                <a:solidFill>
                  <a:srgbClr val="0A0A0A"/>
                </a:solidFill>
              </a:rPr>
              <a:t>Cut out the puzzle pieces.</a:t>
            </a:r>
          </a:p>
          <a:p>
            <a:pPr lvl="0"/>
            <a:r>
              <a:rPr lang="en-US" dirty="0">
                <a:solidFill>
                  <a:srgbClr val="0A0A0A"/>
                </a:solidFill>
              </a:rPr>
              <a:t>Place the SOURCE piece near the top of the sheet of construction paper, and the MOUTH piece near the bottom of the sheet.</a:t>
            </a:r>
          </a:p>
          <a:p>
            <a:r>
              <a:rPr lang="en-US" dirty="0">
                <a:solidFill>
                  <a:srgbClr val="0A0A0A"/>
                </a:solidFill>
              </a:rPr>
              <a:t>Sort the other puzzle pieces, and arrange them in a way that you think is the best arrangement for the pieces.  </a:t>
            </a:r>
          </a:p>
          <a:p>
            <a:r>
              <a:rPr lang="en-US" dirty="0">
                <a:solidFill>
                  <a:srgbClr val="0A0A0A"/>
                </a:solidFill>
              </a:rPr>
              <a:t>When planning your river, consider how each activity or use along a river could affect people, animals, and plants downstream.  Every river has a beginning and an end, but a lot of different things can go on in between!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2743200"/>
            <a:ext cx="339090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Autofit/>
          </a:bodyPr>
          <a:lstStyle/>
          <a:p>
            <a:r>
              <a:rPr lang="en-US" sz="4400" b="1" dirty="0"/>
              <a:t>ACTIVITY:  PLANNING ALONG A RIVER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057400"/>
            <a:ext cx="8229600" cy="4717987"/>
          </a:xfrm>
        </p:spPr>
        <p:txBody>
          <a:bodyPr>
            <a:noAutofit/>
          </a:bodyPr>
          <a:lstStyle/>
          <a:p>
            <a:pPr marL="109728" lvl="0" indent="0">
              <a:buNone/>
            </a:pPr>
            <a:r>
              <a:rPr lang="en-US" dirty="0">
                <a:solidFill>
                  <a:srgbClr val="0A0A0A"/>
                </a:solidFill>
              </a:rPr>
              <a:t>Questions to consider include:</a:t>
            </a:r>
          </a:p>
          <a:p>
            <a:r>
              <a:rPr lang="en-US" dirty="0">
                <a:solidFill>
                  <a:srgbClr val="0A0A0A"/>
                </a:solidFill>
              </a:rPr>
              <a:t>What are some ways that people use rivers? </a:t>
            </a:r>
          </a:p>
          <a:p>
            <a:r>
              <a:rPr lang="en-US" dirty="0">
                <a:solidFill>
                  <a:srgbClr val="0A0A0A"/>
                </a:solidFill>
              </a:rPr>
              <a:t>What can happen to a river when a factory is nearby? </a:t>
            </a:r>
          </a:p>
          <a:p>
            <a:r>
              <a:rPr lang="en-US" dirty="0">
                <a:solidFill>
                  <a:srgbClr val="0A0A0A"/>
                </a:solidFill>
              </a:rPr>
              <a:t>What can happen when a town is close to a river? </a:t>
            </a:r>
          </a:p>
          <a:p>
            <a:r>
              <a:rPr lang="en-US" dirty="0">
                <a:solidFill>
                  <a:srgbClr val="0A0A0A"/>
                </a:solidFill>
              </a:rPr>
              <a:t>Where along a river would water be clean for swimming or fishing? </a:t>
            </a:r>
          </a:p>
          <a:p>
            <a:r>
              <a:rPr lang="en-US" dirty="0">
                <a:solidFill>
                  <a:srgbClr val="0A0A0A"/>
                </a:solidFill>
              </a:rPr>
              <a:t>Could building a dam change a watershed? </a:t>
            </a:r>
          </a:p>
          <a:p>
            <a:r>
              <a:rPr lang="en-US" dirty="0">
                <a:solidFill>
                  <a:srgbClr val="0A0A0A"/>
                </a:solidFill>
              </a:rPr>
              <a:t>Does farming affect the water in a river?</a:t>
            </a:r>
          </a:p>
          <a:p>
            <a:pPr marL="109728" lvl="0" indent="0">
              <a:buNone/>
            </a:pPr>
            <a:endParaRPr lang="en-US" dirty="0">
              <a:solidFill>
                <a:srgbClr val="0A0A0A"/>
              </a:solidFill>
            </a:endParaRPr>
          </a:p>
          <a:p>
            <a:pPr marL="109728" lvl="0" indent="0">
              <a:buNone/>
            </a:pPr>
            <a:r>
              <a:rPr lang="en-US" dirty="0">
                <a:solidFill>
                  <a:srgbClr val="0A0A0A"/>
                </a:solidFill>
              </a:rPr>
              <a:t>After you are sure of your placement, glue the river sections down on your paper.</a:t>
            </a:r>
          </a:p>
        </p:txBody>
      </p:sp>
    </p:spTree>
    <p:extLst>
      <p:ext uri="{BB962C8B-B14F-4D97-AF65-F5344CB8AC3E}">
        <p14:creationId xmlns:p14="http://schemas.microsoft.com/office/powerpoint/2010/main" val="47356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Autofit/>
          </a:bodyPr>
          <a:lstStyle/>
          <a:p>
            <a:r>
              <a:rPr lang="en-US" sz="4400" b="1" dirty="0"/>
              <a:t>ACTIVITY:  PLANNING ALONG A RIVER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057400"/>
            <a:ext cx="8229600" cy="4717987"/>
          </a:xfrm>
        </p:spPr>
        <p:txBody>
          <a:bodyPr>
            <a:noAutofit/>
          </a:bodyPr>
          <a:lstStyle/>
          <a:p>
            <a:pPr marL="566737" lvl="0" indent="-457200">
              <a:buAutoNum type="arabicPeriod" startAt="5"/>
            </a:pPr>
            <a:r>
              <a:rPr lang="en-US" sz="2400" dirty="0">
                <a:solidFill>
                  <a:srgbClr val="0A0A0A"/>
                </a:solidFill>
              </a:rPr>
              <a:t>Draw an arrow that shows the direction your river flows (Source to Mouth)</a:t>
            </a:r>
          </a:p>
          <a:p>
            <a:pPr marL="566737" lvl="0" indent="-457200">
              <a:buAutoNum type="arabicPeriod" startAt="5"/>
            </a:pPr>
            <a:r>
              <a:rPr lang="en-US" sz="2400" dirty="0">
                <a:solidFill>
                  <a:srgbClr val="0A0A0A"/>
                </a:solidFill>
              </a:rPr>
              <a:t>Beside THREE SECTIONs (not the MOUTH or the SOURCE), write a sentence that explains:</a:t>
            </a:r>
          </a:p>
          <a:p>
            <a:pPr lvl="1"/>
            <a:r>
              <a:rPr lang="en-US" sz="2400" dirty="0">
                <a:solidFill>
                  <a:srgbClr val="0A0A0A"/>
                </a:solidFill>
              </a:rPr>
              <a:t>Why you placed it there.</a:t>
            </a:r>
          </a:p>
          <a:p>
            <a:pPr lvl="1"/>
            <a:r>
              <a:rPr lang="en-US" sz="2400" dirty="0">
                <a:solidFill>
                  <a:srgbClr val="0A0A0A"/>
                </a:solidFill>
              </a:rPr>
              <a:t>How it is affected by activities that occur upstream –OR- affects activities that are downstream. </a:t>
            </a:r>
          </a:p>
          <a:p>
            <a:pPr lvl="1"/>
            <a:endParaRPr lang="en-US" dirty="0">
              <a:solidFill>
                <a:srgbClr val="0A0A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70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9848"/>
          </a:xfrm>
        </p:spPr>
        <p:txBody>
          <a:bodyPr>
            <a:noAutofit/>
          </a:bodyPr>
          <a:lstStyle/>
          <a:p>
            <a:r>
              <a:rPr lang="en-US" b="1" dirty="0"/>
              <a:t>ACTIVITY:  PLANNING ALONG A RIVER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828800"/>
            <a:ext cx="6267450" cy="492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865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the River Planning Activity.</a:t>
            </a:r>
          </a:p>
          <a:p>
            <a:r>
              <a:rPr lang="en-US" dirty="0"/>
              <a:t>Review #31 </a:t>
            </a:r>
            <a:r>
              <a:rPr lang="en-US"/>
              <a:t>due tomorrow.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7117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Custom 17">
      <a:dk1>
        <a:srgbClr val="7F7F7F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914</TotalTime>
  <Words>686</Words>
  <Application>Microsoft Office PowerPoint</Application>
  <PresentationFormat>On-screen Show (4:3)</PresentationFormat>
  <Paragraphs>106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Georgia</vt:lpstr>
      <vt:lpstr>Trebuchet MS</vt:lpstr>
      <vt:lpstr>Wingdings 2</vt:lpstr>
      <vt:lpstr>Urban</vt:lpstr>
      <vt:lpstr>DO NOW</vt:lpstr>
      <vt:lpstr>REVIEW</vt:lpstr>
      <vt:lpstr>RIVERS AND FLOOD CONTROL</vt:lpstr>
      <vt:lpstr>FLOODPLAINS</vt:lpstr>
      <vt:lpstr>FLOODPLAINS</vt:lpstr>
      <vt:lpstr>LIVING ON A FLOODPLAIN</vt:lpstr>
      <vt:lpstr>DISADVANTAGES: Easily Flooded</vt:lpstr>
      <vt:lpstr>FLOOD DAMAGE</vt:lpstr>
      <vt:lpstr>FLOOD DAMAGE</vt:lpstr>
      <vt:lpstr>FLOOD CONTROL</vt:lpstr>
      <vt:lpstr>DAMS</vt:lpstr>
      <vt:lpstr>ADVANTAGE OF DAMS</vt:lpstr>
      <vt:lpstr>LEVEES</vt:lpstr>
      <vt:lpstr>LEVEES</vt:lpstr>
      <vt:lpstr>WHEN THINGS GO WRONG: Katrina - August 29, 2005</vt:lpstr>
      <vt:lpstr>WHEN THINGS GO WRONG: Katrina - August 29, 2005</vt:lpstr>
      <vt:lpstr>HOW PEOPLE USE RIVERS</vt:lpstr>
      <vt:lpstr>REVIEW</vt:lpstr>
      <vt:lpstr>ACTIVITY:  PLANNING ALONG A RIVER</vt:lpstr>
      <vt:lpstr>ACTIVITY:  PLANNING ALONG A RIVER</vt:lpstr>
      <vt:lpstr>ACTIVITY:  PLANNING ALONG A RIVER</vt:lpstr>
      <vt:lpstr>ACTIVITY:  PLANNING ALONG A RIVER</vt:lpstr>
      <vt:lpstr>TO DO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Flood Control on the River</dc:title>
  <dc:creator>dgovernor</dc:creator>
  <cp:lastModifiedBy>Nancy</cp:lastModifiedBy>
  <cp:revision>31</cp:revision>
  <dcterms:created xsi:type="dcterms:W3CDTF">2014-01-27T17:19:13Z</dcterms:created>
  <dcterms:modified xsi:type="dcterms:W3CDTF">2016-11-13T01:55:46Z</dcterms:modified>
</cp:coreProperties>
</file>