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sldIdLst>
    <p:sldId id="266" r:id="rId2"/>
    <p:sldId id="258" r:id="rId3"/>
    <p:sldId id="256" r:id="rId4"/>
    <p:sldId id="259" r:id="rId5"/>
    <p:sldId id="268" r:id="rId6"/>
    <p:sldId id="261" r:id="rId7"/>
    <p:sldId id="267" r:id="rId8"/>
    <p:sldId id="262" r:id="rId9"/>
    <p:sldId id="269" r:id="rId10"/>
    <p:sldId id="270" r:id="rId11"/>
    <p:sldId id="263" r:id="rId12"/>
    <p:sldId id="265" r:id="rId13"/>
    <p:sldId id="257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8" autoAdjust="0"/>
    <p:restoredTop sz="86462" autoAdjust="0"/>
  </p:normalViewPr>
  <p:slideViewPr>
    <p:cSldViewPr snapToGrid="0" snapToObjects="1">
      <p:cViewPr varScale="1">
        <p:scale>
          <a:sx n="59" d="100"/>
          <a:sy n="59" d="100"/>
        </p:scale>
        <p:origin x="-136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23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832039"/>
            <a:ext cx="8915400" cy="877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709863"/>
            <a:ext cx="8001000" cy="414813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5400" y="1889726"/>
            <a:ext cx="3878360" cy="4387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5334" y="1889726"/>
            <a:ext cx="3878360" cy="4387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E90C4CEC-16D5-4229-B4DE-FDE9B679D7E2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1831839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1831839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E90C4CEC-16D5-4229-B4DE-FDE9B679D7E2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E90C4CEC-16D5-4229-B4DE-FDE9B679D7E2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E90C4CEC-16D5-4229-B4DE-FDE9B679D7E2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E90C4CEC-16D5-4229-B4DE-FDE9B679D7E2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E90C4CEC-16D5-4229-B4DE-FDE9B679D7E2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666656"/>
            <a:ext cx="8913813" cy="9144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9911" y="1905216"/>
            <a:ext cx="7934989" cy="4361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90C4CEC-16D5-4229-B4DE-FDE9B679D7E2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</p:sldLayoutIdLst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palaeontologyonline.com/articles/2012/fossil-focus-plant-fossils/figure1-4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Pick up notes and Review #5.</a:t>
            </a:r>
          </a:p>
          <a:p>
            <a:r>
              <a:rPr lang="en-US" sz="2800" dirty="0">
                <a:solidFill>
                  <a:schemeClr val="tx1"/>
                </a:solidFill>
              </a:rPr>
              <a:t>Turn in Review #4.</a:t>
            </a:r>
          </a:p>
        </p:txBody>
      </p:sp>
    </p:spTree>
    <p:extLst>
      <p:ext uri="{BB962C8B-B14F-4D97-AF65-F5344CB8AC3E}">
        <p14:creationId xmlns:p14="http://schemas.microsoft.com/office/powerpoint/2010/main" val="227461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946564"/>
            <a:ext cx="4405745" cy="4454236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What can fossils tell us about the age of the rocks they are found in?</a:t>
            </a:r>
          </a:p>
          <a:p>
            <a:r>
              <a:rPr lang="en-US" sz="2800" dirty="0">
                <a:solidFill>
                  <a:schemeClr val="tx1"/>
                </a:solidFill>
              </a:rPr>
              <a:t>If you found a rock with a trilobite fossil, what would you conclude about the age of the rock?</a:t>
            </a:r>
          </a:p>
        </p:txBody>
      </p:sp>
      <p:pic>
        <p:nvPicPr>
          <p:cNvPr id="16386" name="Picture 2" descr="http://ts3.mm.bing.net/th?id=H.4823176417183694&amp;w=200&amp;h=165&amp;c=7&amp;rs=1&amp;url=http%3a%2f%2freadschmead.wordpress.com%2f2010%2f07%2f25%2fthe-gospel-truth-evolution%2f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4488" y="2583872"/>
            <a:ext cx="3299926" cy="27224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8" y="464628"/>
            <a:ext cx="7704575" cy="2931715"/>
          </a:xfrm>
        </p:spPr>
        <p:txBody>
          <a:bodyPr>
            <a:normAutofit/>
          </a:bodyPr>
          <a:lstStyle/>
          <a:p>
            <a:r>
              <a:rPr lang="en-US" sz="4800" b="1" dirty="0"/>
              <a:t>FOSSILS AND PAST ENVIRONMENTS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99" y="4321277"/>
            <a:ext cx="7704575" cy="2259631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sz="1900" b="1" dirty="0">
                <a:solidFill>
                  <a:schemeClr val="tx1"/>
                </a:solidFill>
              </a:rPr>
              <a:t>SES4. Students will understand how rock relationships and fossils are used to reconstruct the Earth’s past. </a:t>
            </a:r>
          </a:p>
          <a:p>
            <a:pPr marL="231775" indent="-231775"/>
            <a:r>
              <a:rPr lang="en-US" sz="1900" dirty="0">
                <a:solidFill>
                  <a:schemeClr val="tx1"/>
                </a:solidFill>
              </a:rPr>
              <a:t>c. Apply the principle of uniformitarianism to relate sedimentary rock associations and their fossils to the environments in which the rocks were deposited. </a:t>
            </a:r>
          </a:p>
        </p:txBody>
      </p:sp>
      <p:pic>
        <p:nvPicPr>
          <p:cNvPr id="2050" name="Picture 2" descr="http://ts1.mm.bing.net/th?id=H.4810553499846879&amp;pid=1.9&amp;w=300&amp;h=300&amp;p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04050" y="2918950"/>
            <a:ext cx="3286701" cy="14023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993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1729"/>
            <a:ext cx="8913813" cy="1389327"/>
          </a:xfrm>
        </p:spPr>
        <p:txBody>
          <a:bodyPr>
            <a:noAutofit/>
          </a:bodyPr>
          <a:lstStyle/>
          <a:p>
            <a:r>
              <a:rPr lang="en-US" sz="4800" b="1" dirty="0"/>
              <a:t>FOSSILS AND THEIR ENVIRONMENTS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253" y="1928927"/>
            <a:ext cx="4861670" cy="4512162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en-US" sz="3000" dirty="0">
                <a:solidFill>
                  <a:schemeClr val="tx1"/>
                </a:solidFill>
              </a:rPr>
              <a:t>Fossils show how organisms have </a:t>
            </a:r>
            <a:r>
              <a:rPr lang="en-US" sz="3000" b="1" dirty="0">
                <a:solidFill>
                  <a:srgbClr val="FF0000"/>
                </a:solidFill>
              </a:rPr>
              <a:t>changed over time.</a:t>
            </a:r>
          </a:p>
          <a:p>
            <a:pPr>
              <a:spcBef>
                <a:spcPts val="0"/>
              </a:spcBef>
              <a:buNone/>
            </a:pPr>
            <a:r>
              <a:rPr lang="en-US" sz="3000" dirty="0">
                <a:solidFill>
                  <a:schemeClr val="tx1"/>
                </a:solidFill>
              </a:rPr>
              <a:t>Can also be useful for telling us about the </a:t>
            </a:r>
            <a:r>
              <a:rPr lang="en-US" sz="3000" b="1" dirty="0">
                <a:solidFill>
                  <a:srgbClr val="FF0000"/>
                </a:solidFill>
              </a:rPr>
              <a:t>environment</a:t>
            </a:r>
            <a:r>
              <a:rPr lang="en-US" sz="3000" dirty="0">
                <a:solidFill>
                  <a:schemeClr val="tx1"/>
                </a:solidFill>
              </a:rPr>
              <a:t> they lived in.</a:t>
            </a:r>
          </a:p>
          <a:p>
            <a:pPr>
              <a:spcBef>
                <a:spcPts val="0"/>
              </a:spcBef>
              <a:buNone/>
            </a:pPr>
            <a:r>
              <a:rPr lang="en-US" sz="3000" dirty="0">
                <a:solidFill>
                  <a:srgbClr val="000000"/>
                </a:solidFill>
                <a:ea typeface="Lucida Grande"/>
                <a:cs typeface="Lucida Grande"/>
              </a:rPr>
              <a:t>The </a:t>
            </a:r>
            <a:r>
              <a:rPr lang="en-US" sz="3000" b="1" dirty="0">
                <a:solidFill>
                  <a:srgbClr val="FF0000"/>
                </a:solidFill>
                <a:ea typeface="Lucida Grande"/>
                <a:cs typeface="Lucida Grande"/>
              </a:rPr>
              <a:t>type</a:t>
            </a:r>
            <a:r>
              <a:rPr lang="en-US" sz="3000" dirty="0">
                <a:solidFill>
                  <a:srgbClr val="000000"/>
                </a:solidFill>
                <a:ea typeface="Lucida Grande"/>
                <a:cs typeface="Lucida Grande"/>
              </a:rPr>
              <a:t> and </a:t>
            </a:r>
            <a:r>
              <a:rPr lang="en-US" sz="3000" b="1" dirty="0">
                <a:solidFill>
                  <a:srgbClr val="FF0000"/>
                </a:solidFill>
                <a:ea typeface="Lucida Grande"/>
                <a:cs typeface="Lucida Grande"/>
              </a:rPr>
              <a:t>distribution</a:t>
            </a:r>
            <a:r>
              <a:rPr lang="en-US" sz="3000" dirty="0">
                <a:solidFill>
                  <a:srgbClr val="000000"/>
                </a:solidFill>
                <a:ea typeface="Lucida Grande"/>
                <a:cs typeface="Lucida Grande"/>
              </a:rPr>
              <a:t> of fossils is the </a:t>
            </a:r>
            <a:r>
              <a:rPr lang="en-US" sz="3000" b="1" dirty="0">
                <a:solidFill>
                  <a:srgbClr val="FF0000"/>
                </a:solidFill>
                <a:ea typeface="Lucida Grande"/>
                <a:cs typeface="Lucida Grande"/>
              </a:rPr>
              <a:t>best indicator</a:t>
            </a:r>
            <a:r>
              <a:rPr lang="en-US" sz="3000" dirty="0">
                <a:solidFill>
                  <a:srgbClr val="000000"/>
                </a:solidFill>
                <a:ea typeface="Lucida Grande"/>
                <a:cs typeface="Lucida Grande"/>
              </a:rPr>
              <a:t> of an area's ancient environmental conditions and climates!</a:t>
            </a:r>
            <a:endParaRPr lang="en-US" sz="3000" dirty="0"/>
          </a:p>
          <a:p>
            <a:pPr>
              <a:spcBef>
                <a:spcPts val="0"/>
              </a:spcBef>
              <a:buNone/>
            </a:pP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15362" name="Picture 2" descr="http://www.fossilmuseum.net/fossils/hemichordata/spirograptus/AAF211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95426" y="2811319"/>
            <a:ext cx="3318387" cy="24887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1729"/>
            <a:ext cx="8913813" cy="1389327"/>
          </a:xfrm>
        </p:spPr>
        <p:txBody>
          <a:bodyPr>
            <a:noAutofit/>
          </a:bodyPr>
          <a:lstStyle/>
          <a:p>
            <a:r>
              <a:rPr lang="en-US" sz="4800" b="1" dirty="0"/>
              <a:t>FOSSILS AND THEIR ENVIRONMENTS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253" y="1928927"/>
            <a:ext cx="8239050" cy="451216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2800" dirty="0">
                <a:solidFill>
                  <a:schemeClr val="tx1"/>
                </a:solidFill>
              </a:rPr>
              <a:t>Clues about their environment include:</a:t>
            </a:r>
          </a:p>
          <a:p>
            <a:pPr marL="457200" indent="-457200"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Comparing</a:t>
            </a:r>
            <a:r>
              <a:rPr lang="en-US" sz="2800" dirty="0">
                <a:solidFill>
                  <a:schemeClr val="tx1"/>
                </a:solidFill>
              </a:rPr>
              <a:t> to the nearest living relative </a:t>
            </a:r>
          </a:p>
          <a:p>
            <a:pPr marL="457200" indent="-457200"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Adaptations</a:t>
            </a:r>
            <a:r>
              <a:rPr lang="en-US" sz="2800" dirty="0">
                <a:solidFill>
                  <a:schemeClr val="tx1"/>
                </a:solidFill>
              </a:rPr>
              <a:t> (ex: fins?  wings?)</a:t>
            </a:r>
          </a:p>
          <a:p>
            <a:pPr marL="457200" indent="-457200"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Abundance</a:t>
            </a:r>
            <a:r>
              <a:rPr lang="en-US" sz="2800" dirty="0">
                <a:solidFill>
                  <a:schemeClr val="tx1"/>
                </a:solidFill>
              </a:rPr>
              <a:t> of certain fossils</a:t>
            </a:r>
          </a:p>
          <a:p>
            <a:pPr marL="457200" indent="-457200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Plants:</a:t>
            </a:r>
          </a:p>
          <a:p>
            <a:pPr marL="914400" lvl="1" indent="-565150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Leaf analysis</a:t>
            </a:r>
          </a:p>
          <a:p>
            <a:pPr marL="914400" lvl="1" indent="-565150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Pollen</a:t>
            </a:r>
          </a:p>
          <a:p>
            <a:pPr marL="914400" lvl="1" indent="-565150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Tree rings</a:t>
            </a:r>
          </a:p>
        </p:txBody>
      </p:sp>
    </p:spTree>
    <p:extLst>
      <p:ext uri="{BB962C8B-B14F-4D97-AF65-F5344CB8AC3E}">
        <p14:creationId xmlns:p14="http://schemas.microsoft.com/office/powerpoint/2010/main" val="155436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1729"/>
            <a:ext cx="8913813" cy="1389327"/>
          </a:xfrm>
        </p:spPr>
        <p:txBody>
          <a:bodyPr>
            <a:noAutofit/>
          </a:bodyPr>
          <a:lstStyle/>
          <a:p>
            <a:r>
              <a:rPr lang="en-US" sz="4800" b="1" dirty="0"/>
              <a:t>LIVING RELATIVES AND ADAPTATIONS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410" y="1866538"/>
            <a:ext cx="5030120" cy="472822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tx1"/>
                </a:solidFill>
              </a:rPr>
              <a:t>Appearance: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Some fossils </a:t>
            </a:r>
            <a:r>
              <a:rPr lang="en-US" sz="2400" b="1" dirty="0">
                <a:solidFill>
                  <a:srgbClr val="FF0000"/>
                </a:solidFill>
              </a:rPr>
              <a:t>look like </a:t>
            </a:r>
            <a:r>
              <a:rPr lang="en-US" sz="2400" dirty="0">
                <a:solidFill>
                  <a:schemeClr val="tx1"/>
                </a:solidFill>
              </a:rPr>
              <a:t>living organisms.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Some fossils are </a:t>
            </a:r>
            <a:r>
              <a:rPr lang="en-US" sz="2400" b="1" dirty="0">
                <a:solidFill>
                  <a:srgbClr val="FF0000"/>
                </a:solidFill>
              </a:rPr>
              <a:t>ancestors</a:t>
            </a:r>
            <a:r>
              <a:rPr lang="en-US" sz="2400" dirty="0">
                <a:solidFill>
                  <a:schemeClr val="tx1"/>
                </a:solidFill>
              </a:rPr>
              <a:t> of living organisms.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tx1"/>
                </a:solidFill>
              </a:rPr>
              <a:t>Structure: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Thin-shelled</a:t>
            </a:r>
            <a:r>
              <a:rPr lang="en-US" sz="2400" dirty="0">
                <a:solidFill>
                  <a:schemeClr val="tx1"/>
                </a:solidFill>
              </a:rPr>
              <a:t> fossils more often live in </a:t>
            </a:r>
            <a:r>
              <a:rPr lang="en-US" sz="2400" b="1" dirty="0">
                <a:solidFill>
                  <a:srgbClr val="FF0000"/>
                </a:solidFill>
              </a:rPr>
              <a:t>deep</a:t>
            </a:r>
            <a:r>
              <a:rPr lang="en-US" sz="2400" dirty="0">
                <a:solidFill>
                  <a:schemeClr val="tx1"/>
                </a:solidFill>
              </a:rPr>
              <a:t> water; </a:t>
            </a:r>
            <a:r>
              <a:rPr lang="en-US" sz="2400" b="1" dirty="0">
                <a:solidFill>
                  <a:srgbClr val="FF0000"/>
                </a:solidFill>
              </a:rPr>
              <a:t>thick-shelled</a:t>
            </a:r>
            <a:r>
              <a:rPr lang="en-US" sz="2400" dirty="0">
                <a:solidFill>
                  <a:schemeClr val="tx1"/>
                </a:solidFill>
              </a:rPr>
              <a:t> fossils are more common in </a:t>
            </a:r>
            <a:r>
              <a:rPr lang="en-US" sz="2400" b="1" dirty="0">
                <a:solidFill>
                  <a:srgbClr val="FF0000"/>
                </a:solidFill>
              </a:rPr>
              <a:t>shallow</a:t>
            </a:r>
            <a:r>
              <a:rPr lang="en-US" sz="2400" dirty="0">
                <a:solidFill>
                  <a:schemeClr val="tx1"/>
                </a:solidFill>
              </a:rPr>
              <a:t> water.</a:t>
            </a:r>
          </a:p>
        </p:txBody>
      </p:sp>
      <p:pic>
        <p:nvPicPr>
          <p:cNvPr id="18434" name="Picture 2" descr="Fossil sna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9658" y="3094038"/>
            <a:ext cx="1714500" cy="1905000"/>
          </a:xfrm>
          <a:prstGeom prst="rect">
            <a:avLst/>
          </a:prstGeom>
          <a:noFill/>
        </p:spPr>
      </p:pic>
      <p:pic>
        <p:nvPicPr>
          <p:cNvPr id="18440" name="Picture 8" descr="http://ts1.mm.bing.net/th?id=H.4971992710381584&amp;w=232&amp;h=176&amp;c=7&amp;rs=1&amp;url=http%3a%2f%2fwww.flickr.com%2fphotos%2fadamantine%2f1804254673%2f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7571" y="1646238"/>
            <a:ext cx="2209800" cy="1676400"/>
          </a:xfrm>
          <a:prstGeom prst="rect">
            <a:avLst/>
          </a:prstGeom>
          <a:noFill/>
        </p:spPr>
      </p:pic>
      <p:pic>
        <p:nvPicPr>
          <p:cNvPr id="7" name="Picture 6" descr="Fossil fern lea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96265" y="4770438"/>
            <a:ext cx="17145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Fossil sea urch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8149" y="4230650"/>
            <a:ext cx="1714500" cy="1905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2232"/>
            <a:ext cx="8913813" cy="1418824"/>
          </a:xfrm>
        </p:spPr>
        <p:txBody>
          <a:bodyPr>
            <a:noAutofit/>
          </a:bodyPr>
          <a:lstStyle/>
          <a:p>
            <a:r>
              <a:rPr lang="en-US" sz="4800" b="1" dirty="0"/>
              <a:t>LIVING RELATIVES AND ADAPTATIONS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409" y="1866538"/>
            <a:ext cx="5854086" cy="472822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chemeClr val="tx1"/>
                </a:solidFill>
              </a:rPr>
              <a:t>Structure: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Corals</a:t>
            </a:r>
            <a:r>
              <a:rPr lang="en-US" sz="2800" dirty="0">
                <a:solidFill>
                  <a:schemeClr val="tx1"/>
                </a:solidFill>
              </a:rPr>
              <a:t> are typically grow in </a:t>
            </a:r>
            <a:r>
              <a:rPr lang="en-US" sz="2800" b="1" dirty="0">
                <a:solidFill>
                  <a:srgbClr val="FF0000"/>
                </a:solidFill>
              </a:rPr>
              <a:t>shallow</a:t>
            </a:r>
            <a:r>
              <a:rPr lang="en-US" sz="2800" dirty="0">
                <a:solidFill>
                  <a:schemeClr val="tx1"/>
                </a:solidFill>
              </a:rPr>
              <a:t> water.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chemeClr val="tx1"/>
                </a:solidFill>
              </a:rPr>
              <a:t>Adaptations: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Algae or seaweed </a:t>
            </a:r>
            <a:r>
              <a:rPr lang="en-US" sz="2800" dirty="0">
                <a:solidFill>
                  <a:schemeClr val="tx1"/>
                </a:solidFill>
              </a:rPr>
              <a:t>would be found in </a:t>
            </a:r>
            <a:r>
              <a:rPr lang="en-US" sz="2800" b="1" dirty="0">
                <a:solidFill>
                  <a:srgbClr val="FF0000"/>
                </a:solidFill>
              </a:rPr>
              <a:t>shallow</a:t>
            </a:r>
            <a:r>
              <a:rPr lang="en-US" sz="2800" dirty="0">
                <a:solidFill>
                  <a:schemeClr val="tx1"/>
                </a:solidFill>
              </a:rPr>
              <a:t> water rocks, because they are </a:t>
            </a:r>
            <a:r>
              <a:rPr lang="en-US" sz="2800" b="1" dirty="0">
                <a:solidFill>
                  <a:srgbClr val="FF0000"/>
                </a:solidFill>
              </a:rPr>
              <a:t>photosynthetic</a:t>
            </a:r>
            <a:r>
              <a:rPr lang="en-US" sz="2800" dirty="0">
                <a:solidFill>
                  <a:schemeClr val="tx1"/>
                </a:solidFill>
              </a:rPr>
              <a:t> and need sunlight to grow.</a:t>
            </a:r>
          </a:p>
          <a:p>
            <a:endParaRPr lang="en-US" dirty="0"/>
          </a:p>
        </p:txBody>
      </p:sp>
      <p:pic>
        <p:nvPicPr>
          <p:cNvPr id="6" name="Picture 10" descr="http://ts1.mm.bing.net/th?id=H.5046634966418068&amp;w=185&amp;h=164&amp;c=7&amp;rs=1&amp;url=http%3a%2f%2fwww.fossilscapes.com%2fcoral%2fcoral4.htm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74936" y="2027821"/>
            <a:ext cx="1980926" cy="17560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416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1185"/>
            <a:ext cx="8913813" cy="914400"/>
          </a:xfrm>
        </p:spPr>
        <p:txBody>
          <a:bodyPr>
            <a:normAutofit/>
          </a:bodyPr>
          <a:lstStyle/>
          <a:p>
            <a:r>
              <a:rPr lang="en-US" sz="4800" b="1" dirty="0"/>
              <a:t>CLUES FROM PLANTS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214" y="1713544"/>
            <a:ext cx="8422825" cy="487057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dirty="0">
                <a:solidFill>
                  <a:schemeClr val="tx1"/>
                </a:solidFill>
              </a:rPr>
              <a:t>Usually found on land.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0000"/>
                </a:solidFill>
              </a:rPr>
              <a:t>Pollen</a:t>
            </a:r>
            <a:r>
              <a:rPr lang="en-US" sz="2800" b="1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lnSpc>
                <a:spcPct val="11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Abundance – lots? Little?</a:t>
            </a:r>
          </a:p>
          <a:p>
            <a:pPr marL="457200" indent="-457200">
              <a:lnSpc>
                <a:spcPct val="11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Ratio of pollen types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chemeClr val="tx1"/>
                </a:solidFill>
              </a:rPr>
              <a:t>Similar structures and adaptations:</a:t>
            </a:r>
          </a:p>
          <a:p>
            <a:pPr marL="457200" indent="-457200"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Wet</a:t>
            </a:r>
            <a:r>
              <a:rPr lang="en-US" sz="2800" dirty="0">
                <a:solidFill>
                  <a:schemeClr val="tx1"/>
                </a:solidFill>
              </a:rPr>
              <a:t> regions – </a:t>
            </a:r>
            <a:r>
              <a:rPr lang="en-US" sz="2800" b="1" dirty="0">
                <a:solidFill>
                  <a:srgbClr val="FF0000"/>
                </a:solidFill>
              </a:rPr>
              <a:t>large</a:t>
            </a:r>
            <a:r>
              <a:rPr lang="en-US" sz="2800" dirty="0">
                <a:solidFill>
                  <a:schemeClr val="tx1"/>
                </a:solidFill>
              </a:rPr>
              <a:t> leaves</a:t>
            </a:r>
          </a:p>
          <a:p>
            <a:pPr marL="457200" indent="-457200"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Dry</a:t>
            </a:r>
            <a:r>
              <a:rPr lang="en-US" sz="2800" dirty="0">
                <a:solidFill>
                  <a:schemeClr val="tx1"/>
                </a:solidFill>
              </a:rPr>
              <a:t> areas – </a:t>
            </a:r>
            <a:r>
              <a:rPr lang="en-US" sz="2800" b="1" dirty="0">
                <a:solidFill>
                  <a:srgbClr val="FF0000"/>
                </a:solidFill>
              </a:rPr>
              <a:t>small</a:t>
            </a:r>
            <a:r>
              <a:rPr lang="en-US" sz="2800" dirty="0">
                <a:solidFill>
                  <a:schemeClr val="tx1"/>
                </a:solidFill>
              </a:rPr>
              <a:t> leaves</a:t>
            </a:r>
          </a:p>
          <a:p>
            <a:endParaRPr lang="en-US" dirty="0"/>
          </a:p>
        </p:txBody>
      </p:sp>
      <p:pic>
        <p:nvPicPr>
          <p:cNvPr id="5" name="Picture 5" descr="http://ts1.mm.bing.net/th?id=H.4874192033221588&amp;w=196&amp;h=174&amp;c=7&amp;rs=1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4895" y="1713544"/>
            <a:ext cx="2695144" cy="23926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CLUES FROM PLANTS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214" y="1713544"/>
            <a:ext cx="8546599" cy="487057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chemeClr val="tx1"/>
                </a:solidFill>
              </a:rPr>
              <a:t>Similar structures and adaptations:</a:t>
            </a:r>
          </a:p>
          <a:p>
            <a:pPr marL="457200" indent="-457200">
              <a:lnSpc>
                <a:spcPct val="11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Pine needles - shape and coating </a:t>
            </a:r>
            <a:r>
              <a:rPr lang="en-US" sz="2800" b="1" dirty="0">
                <a:solidFill>
                  <a:srgbClr val="FF0000"/>
                </a:solidFill>
              </a:rPr>
              <a:t>reduces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evaporation</a:t>
            </a:r>
            <a:r>
              <a:rPr lang="en-US" sz="2800" dirty="0">
                <a:solidFill>
                  <a:schemeClr val="tx1"/>
                </a:solidFill>
              </a:rPr>
              <a:t>. </a:t>
            </a:r>
          </a:p>
          <a:p>
            <a:pPr marL="457200" indent="-457200"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Thick</a:t>
            </a:r>
            <a:r>
              <a:rPr lang="en-US" sz="2800" dirty="0">
                <a:solidFill>
                  <a:schemeClr val="tx1"/>
                </a:solidFill>
              </a:rPr>
              <a:t> coating on leaves (cuticle) </a:t>
            </a:r>
            <a:r>
              <a:rPr lang="en-US" sz="2800" b="1" dirty="0">
                <a:solidFill>
                  <a:srgbClr val="FF0000"/>
                </a:solidFill>
              </a:rPr>
              <a:t>protects</a:t>
            </a:r>
            <a:r>
              <a:rPr lang="en-US" sz="2800" dirty="0">
                <a:solidFill>
                  <a:schemeClr val="tx1"/>
                </a:solidFill>
              </a:rPr>
              <a:t> against water loss .</a:t>
            </a:r>
          </a:p>
          <a:p>
            <a:pPr marL="457200" indent="-457200">
              <a:lnSpc>
                <a:spcPct val="11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Plants in very </a:t>
            </a:r>
            <a:r>
              <a:rPr lang="en-US" sz="2800" b="1" dirty="0">
                <a:solidFill>
                  <a:srgbClr val="FF0000"/>
                </a:solidFill>
              </a:rPr>
              <a:t>windy</a:t>
            </a:r>
            <a:r>
              <a:rPr lang="en-US" sz="2800" dirty="0">
                <a:solidFill>
                  <a:schemeClr val="tx1"/>
                </a:solidFill>
              </a:rPr>
              <a:t> conditions have </a:t>
            </a:r>
            <a:r>
              <a:rPr lang="en-US" sz="2800" dirty="0" smtClean="0">
                <a:solidFill>
                  <a:schemeClr val="tx1"/>
                </a:solidFill>
              </a:rPr>
              <a:t>a </a:t>
            </a:r>
            <a:r>
              <a:rPr lang="en-US" sz="2800" b="1" dirty="0" smtClean="0">
                <a:solidFill>
                  <a:srgbClr val="FF0000"/>
                </a:solidFill>
              </a:rPr>
              <a:t>high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density</a:t>
            </a:r>
            <a:r>
              <a:rPr lang="en-US" sz="2800" dirty="0">
                <a:solidFill>
                  <a:schemeClr val="tx1"/>
                </a:solidFill>
              </a:rPr>
              <a:t> of pores (stomata), but are pores are </a:t>
            </a:r>
            <a:r>
              <a:rPr lang="en-US" sz="2800" b="1" dirty="0">
                <a:solidFill>
                  <a:srgbClr val="FF0000"/>
                </a:solidFill>
              </a:rPr>
              <a:t>small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  <a:p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8340" y="5060118"/>
            <a:ext cx="41338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421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237" y="274638"/>
            <a:ext cx="8587902" cy="947715"/>
          </a:xfrm>
        </p:spPr>
        <p:txBody>
          <a:bodyPr>
            <a:noAutofit/>
          </a:bodyPr>
          <a:lstStyle/>
          <a:p>
            <a:r>
              <a:rPr lang="en-US" sz="4800" b="1" dirty="0"/>
              <a:t>LEAF MARGIN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236" y="1222353"/>
            <a:ext cx="8762777" cy="563564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dirty="0">
                <a:solidFill>
                  <a:schemeClr val="tx1"/>
                </a:solidFill>
              </a:rPr>
              <a:t>A way of telling average temperature by looking at the shape of leaves:</a:t>
            </a:r>
          </a:p>
          <a:p>
            <a:pPr marL="457200" indent="-457200"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Warm</a:t>
            </a:r>
            <a:r>
              <a:rPr lang="en-US" sz="2800" dirty="0">
                <a:solidFill>
                  <a:schemeClr val="tx1"/>
                </a:solidFill>
              </a:rPr>
              <a:t> tropical areas have a higher PERCENT of  plants with </a:t>
            </a:r>
            <a:r>
              <a:rPr lang="en-US" sz="2800" b="1" dirty="0">
                <a:solidFill>
                  <a:srgbClr val="FF0000"/>
                </a:solidFill>
              </a:rPr>
              <a:t>smooth</a:t>
            </a:r>
            <a:r>
              <a:rPr lang="en-US" sz="2800" dirty="0">
                <a:solidFill>
                  <a:schemeClr val="tx1"/>
                </a:solidFill>
              </a:rPr>
              <a:t> edges.</a:t>
            </a:r>
          </a:p>
          <a:p>
            <a:pPr marL="457200" indent="-457200"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Cooler</a:t>
            </a:r>
            <a:r>
              <a:rPr lang="en-US" sz="2800" dirty="0">
                <a:solidFill>
                  <a:schemeClr val="tx1"/>
                </a:solidFill>
              </a:rPr>
              <a:t> environments have a higher PERCENT of plants with leaves with more </a:t>
            </a:r>
            <a:r>
              <a:rPr lang="en-US" sz="2800" b="1" dirty="0">
                <a:solidFill>
                  <a:srgbClr val="FF0000"/>
                </a:solidFill>
              </a:rPr>
              <a:t>toothed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edges.</a:t>
            </a:r>
          </a:p>
        </p:txBody>
      </p:sp>
      <p:pic>
        <p:nvPicPr>
          <p:cNvPr id="2050" name="Picture 2" descr="Figure 1 — Fossil plants from the Pliocence of Germany. (A) Oak leaf. (B) Birch leaf. (C) Lime tree leaf. Credit: L. Seyfullah.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42879" y="4207532"/>
            <a:ext cx="3815055" cy="25052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929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237" y="274638"/>
            <a:ext cx="8587902" cy="947715"/>
          </a:xfrm>
        </p:spPr>
        <p:txBody>
          <a:bodyPr>
            <a:noAutofit/>
          </a:bodyPr>
          <a:lstStyle/>
          <a:p>
            <a:r>
              <a:rPr lang="en-US" sz="4800" b="1" dirty="0"/>
              <a:t>LEAF MARGIN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237" y="1222353"/>
            <a:ext cx="5237911" cy="563564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i="1" dirty="0">
                <a:solidFill>
                  <a:schemeClr val="tx1"/>
                </a:solidFill>
              </a:rPr>
              <a:t>Why?</a:t>
            </a:r>
          </a:p>
          <a:p>
            <a:pPr marL="457200" indent="-457200">
              <a:lnSpc>
                <a:spcPct val="11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Toothed edges </a:t>
            </a:r>
            <a:r>
              <a:rPr lang="en-US" sz="2400" dirty="0">
                <a:solidFill>
                  <a:schemeClr val="tx1"/>
                </a:solidFill>
              </a:rPr>
              <a:t>(margins) increases </a:t>
            </a:r>
            <a:r>
              <a:rPr lang="en-US" sz="2400" b="1" dirty="0">
                <a:solidFill>
                  <a:srgbClr val="FF0000"/>
                </a:solidFill>
              </a:rPr>
              <a:t>surface area</a:t>
            </a:r>
            <a:r>
              <a:rPr lang="en-US" sz="2400" dirty="0">
                <a:solidFill>
                  <a:schemeClr val="tx1"/>
                </a:solidFill>
              </a:rPr>
              <a:t>, allows for more transpiration  and greater photosynthesis. </a:t>
            </a:r>
          </a:p>
          <a:p>
            <a:pPr marL="914400" lvl="1" indent="-565150">
              <a:lnSpc>
                <a:spcPct val="11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Colder</a:t>
            </a:r>
            <a:r>
              <a:rPr lang="en-US" sz="2400" dirty="0">
                <a:solidFill>
                  <a:schemeClr val="tx1"/>
                </a:solidFill>
              </a:rPr>
              <a:t> climates have </a:t>
            </a:r>
            <a:r>
              <a:rPr lang="en-US" sz="2400" b="1" dirty="0">
                <a:solidFill>
                  <a:srgbClr val="FF0000"/>
                </a:solidFill>
              </a:rPr>
              <a:t>shorter growing </a:t>
            </a:r>
            <a:r>
              <a:rPr lang="en-US" sz="2400" dirty="0">
                <a:solidFill>
                  <a:schemeClr val="tx1"/>
                </a:solidFill>
              </a:rPr>
              <a:t>seasons – need greater ability.</a:t>
            </a:r>
          </a:p>
          <a:p>
            <a:pPr marL="914400" lvl="1" indent="-565150">
              <a:lnSpc>
                <a:spcPct val="11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Warmer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climates – same structures lead to </a:t>
            </a:r>
            <a:r>
              <a:rPr lang="en-US" sz="2400" b="1" dirty="0">
                <a:solidFill>
                  <a:srgbClr val="FF0000"/>
                </a:solidFill>
              </a:rPr>
              <a:t>dehydration</a:t>
            </a:r>
            <a:r>
              <a:rPr lang="en-US" sz="2400" dirty="0">
                <a:solidFill>
                  <a:schemeClr val="tx1"/>
                </a:solidFill>
              </a:rPr>
              <a:t>, need less ability.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6210" y="2638439"/>
            <a:ext cx="3815055" cy="2900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COMPARISON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3165" y="2234199"/>
            <a:ext cx="3247917" cy="2392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062" y="2234199"/>
            <a:ext cx="3189277" cy="2380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642822" y="5137710"/>
            <a:ext cx="5953731" cy="830997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Greater percentage of smooth leaves = warmer temperatures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8690"/>
            <a:ext cx="3505200" cy="43226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If 25% of all fossil leaves found in an area are smooth and 75% are toothed, the past climate was most likely about: </a:t>
            </a:r>
          </a:p>
          <a:p>
            <a:pPr marL="457200" indent="-457200"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5°C</a:t>
            </a:r>
          </a:p>
          <a:p>
            <a:pPr marL="457200" indent="-457200"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10°C</a:t>
            </a:r>
          </a:p>
          <a:p>
            <a:pPr marL="457200" indent="-457200"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15°C</a:t>
            </a:r>
          </a:p>
          <a:p>
            <a:pPr marL="457200" indent="-457200"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20°C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988" y="2478519"/>
            <a:ext cx="4869825" cy="3947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61257" y="4109776"/>
            <a:ext cx="1728317" cy="5928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36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84459"/>
            <a:ext cx="6885709" cy="1773381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Leaf Margin Analysis – Site A &amp; B</a:t>
            </a:r>
          </a:p>
          <a:p>
            <a:r>
              <a:rPr lang="en-US" sz="2400" dirty="0"/>
              <a:t>Determine average temperature for each site</a:t>
            </a:r>
          </a:p>
          <a:p>
            <a:r>
              <a:rPr lang="en-US" sz="2400" dirty="0"/>
              <a:t>Compare results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3071" y="1581056"/>
            <a:ext cx="6804747" cy="196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4917500"/>
            <a:ext cx="50292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ception">
  <a:themeElements>
    <a:clrScheme name="Custom 1">
      <a:dk1>
        <a:sysClr val="windowText" lastClr="000000"/>
      </a:dk1>
      <a:lt1>
        <a:sysClr val="window" lastClr="FFFFFF"/>
      </a:lt1>
      <a:dk2>
        <a:srgbClr val="000000"/>
      </a:dk2>
      <a:lt2>
        <a:srgbClr val="CDD4D7"/>
      </a:lt2>
      <a:accent1>
        <a:srgbClr val="1D86CD"/>
      </a:accent1>
      <a:accent2>
        <a:srgbClr val="732E9A"/>
      </a:accent2>
      <a:accent3>
        <a:srgbClr val="B50B1B"/>
      </a:accent3>
      <a:accent4>
        <a:srgbClr val="E8950E"/>
      </a:accent4>
      <a:accent5>
        <a:srgbClr val="55992B"/>
      </a:accent5>
      <a:accent6>
        <a:srgbClr val="2C9C89"/>
      </a:accent6>
      <a:hlink>
        <a:srgbClr val="EC4D4D"/>
      </a:hlink>
      <a:folHlink>
        <a:srgbClr val="F8CE8A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305</TotalTime>
  <Words>495</Words>
  <Application>Microsoft Office PowerPoint</Application>
  <PresentationFormat>On-screen Show (4:3)</PresentationFormat>
  <Paragraphs>70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Perception</vt:lpstr>
      <vt:lpstr>DO NOW</vt:lpstr>
      <vt:lpstr>REVIEW</vt:lpstr>
      <vt:lpstr>FOSSILS AND PAST ENVIRONMENTS</vt:lpstr>
      <vt:lpstr>FOSSILS AND THEIR ENVIRONMENTS</vt:lpstr>
      <vt:lpstr>FOSSILS AND THEIR ENVIRONMENTS</vt:lpstr>
      <vt:lpstr>LIVING RELATIVES AND ADAPTATIONS</vt:lpstr>
      <vt:lpstr>LIVING RELATIVES AND ADAPTATIONS</vt:lpstr>
      <vt:lpstr>CLUES FROM PLANTS</vt:lpstr>
      <vt:lpstr>CLUES FROM PLANTS</vt:lpstr>
      <vt:lpstr>LEAF MARGIN ANALYSIS</vt:lpstr>
      <vt:lpstr>LEAF MARGIN ANALYSIS</vt:lpstr>
      <vt:lpstr>COMPARISON</vt:lpstr>
      <vt:lpstr>REVIEW</vt:lpstr>
      <vt:lpstr>Activity: 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Paleoclimatology</dc:title>
  <dc:creator>Donna Governor</dc:creator>
  <cp:lastModifiedBy>JCBOE</cp:lastModifiedBy>
  <cp:revision>40</cp:revision>
  <dcterms:created xsi:type="dcterms:W3CDTF">2013-09-25T10:52:09Z</dcterms:created>
  <dcterms:modified xsi:type="dcterms:W3CDTF">2017-01-04T18:08:57Z</dcterms:modified>
</cp:coreProperties>
</file>