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3" r:id="rId2"/>
    <p:sldId id="258" r:id="rId3"/>
    <p:sldId id="256" r:id="rId4"/>
    <p:sldId id="257" r:id="rId5"/>
    <p:sldId id="264" r:id="rId6"/>
    <p:sldId id="265" r:id="rId7"/>
    <p:sldId id="259" r:id="rId8"/>
    <p:sldId id="260" r:id="rId9"/>
    <p:sldId id="263" r:id="rId10"/>
    <p:sldId id="261" r:id="rId11"/>
    <p:sldId id="262" r:id="rId12"/>
    <p:sldId id="266" r:id="rId13"/>
    <p:sldId id="274" r:id="rId14"/>
    <p:sldId id="267" r:id="rId15"/>
    <p:sldId id="268" r:id="rId16"/>
    <p:sldId id="269" r:id="rId17"/>
    <p:sldId id="275" r:id="rId18"/>
    <p:sldId id="277" r:id="rId19"/>
    <p:sldId id="278" r:id="rId20"/>
    <p:sldId id="272" r:id="rId21"/>
    <p:sldId id="271" r:id="rId22"/>
    <p:sldId id="276" r:id="rId23"/>
    <p:sldId id="292" r:id="rId24"/>
    <p:sldId id="293" r:id="rId25"/>
    <p:sldId id="294" r:id="rId26"/>
    <p:sldId id="295" r:id="rId27"/>
    <p:sldId id="288" r:id="rId28"/>
    <p:sldId id="290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58" autoAdjust="0"/>
  </p:normalViewPr>
  <p:slideViewPr>
    <p:cSldViewPr snapToGrid="0" snapToObjects="1"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1844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31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886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5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085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3428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134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27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582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83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20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866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962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779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618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6E5DAD6-D376-FF43-8258-6FC1B5D6513A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86804FE-56D5-7A46-A39A-C1CD9AE557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0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mrdata.usgs.gov/sgmc/ga.html" TargetMode="Externa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youtube.com/watch?v=R5QFMXGlty8" TargetMode="Externa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mrdata.usgs.gov/sgmc/ga.html" TargetMode="Externa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Pick up notes and Review #</a:t>
            </a:r>
            <a:r>
              <a:rPr lang="en-US" sz="2800" dirty="0" smtClean="0"/>
              <a:t>11.</a:t>
            </a:r>
          </a:p>
          <a:p>
            <a:r>
              <a:rPr lang="en-US" sz="2800" dirty="0" smtClean="0"/>
              <a:t>Turn IN Review #10.</a:t>
            </a:r>
          </a:p>
          <a:p>
            <a:r>
              <a:rPr lang="en-US" sz="2800" dirty="0" smtClean="0"/>
              <a:t>Turn in “Examining a Cross Section” is you have completed it.</a:t>
            </a:r>
          </a:p>
        </p:txBody>
      </p:sp>
    </p:spTree>
    <p:extLst>
      <p:ext uri="{BB962C8B-B14F-4D97-AF65-F5344CB8AC3E}">
        <p14:creationId xmlns:p14="http://schemas.microsoft.com/office/powerpoint/2010/main" val="84403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36217"/>
            <a:ext cx="6798734" cy="1303867"/>
          </a:xfrm>
        </p:spPr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0154" y="4536704"/>
            <a:ext cx="7170354" cy="161287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List events A – F in the order in which they occurred, first to last.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Between which events did the faulting occur?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942" y="1653491"/>
            <a:ext cx="7093669" cy="253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8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905" y="1762998"/>
            <a:ext cx="5985159" cy="1150618"/>
          </a:xfrm>
        </p:spPr>
        <p:txBody>
          <a:bodyPr/>
          <a:lstStyle/>
          <a:p>
            <a:r>
              <a:rPr lang="en-US" b="1" dirty="0"/>
              <a:t>GEOLOGIC MAPS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4715" y="3259226"/>
            <a:ext cx="5145931" cy="1986794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SES4d:  </a:t>
            </a:r>
            <a:r>
              <a:rPr lang="en-US" dirty="0"/>
              <a:t>Explain how sedimentary rock units are correlated within and across regions by a variety of methods (e.g., geologic map relationships, etc.).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5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6851" y="564205"/>
            <a:ext cx="7500026" cy="1655000"/>
          </a:xfrm>
        </p:spPr>
        <p:txBody>
          <a:bodyPr>
            <a:normAutofit/>
          </a:bodyPr>
          <a:lstStyle/>
          <a:p>
            <a:r>
              <a:rPr lang="en-US" sz="4400" b="1" dirty="0"/>
              <a:t>WHAT ARE GEOLOGIC MAPS?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176866" y="2487167"/>
            <a:ext cx="4581908" cy="37093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Geologic maps: </a:t>
            </a:r>
          </a:p>
          <a:p>
            <a:pPr>
              <a:buFont typeface="Wingdings" charset="2"/>
              <a:buChar char="§"/>
            </a:pPr>
            <a:r>
              <a:rPr lang="en-US" sz="2800" dirty="0"/>
              <a:t>Provide </a:t>
            </a:r>
            <a:r>
              <a:rPr lang="en-US" sz="2800" b="1" dirty="0">
                <a:solidFill>
                  <a:srgbClr val="FF0000"/>
                </a:solidFill>
              </a:rPr>
              <a:t>information</a:t>
            </a:r>
            <a:r>
              <a:rPr lang="en-US" sz="2800" dirty="0"/>
              <a:t> about the </a:t>
            </a:r>
            <a:r>
              <a:rPr lang="en-US" sz="2800" b="1" dirty="0">
                <a:solidFill>
                  <a:srgbClr val="FF0000"/>
                </a:solidFill>
              </a:rPr>
              <a:t>rocks</a:t>
            </a:r>
            <a:r>
              <a:rPr lang="en-US" sz="2800" dirty="0"/>
              <a:t> that are </a:t>
            </a:r>
            <a:r>
              <a:rPr lang="en-US" sz="2800" b="1" dirty="0">
                <a:solidFill>
                  <a:srgbClr val="FF0000"/>
                </a:solidFill>
              </a:rPr>
              <a:t>on or near </a:t>
            </a:r>
            <a:r>
              <a:rPr lang="en-US" sz="2800" dirty="0"/>
              <a:t>the earth’s </a:t>
            </a:r>
            <a:r>
              <a:rPr lang="en-US" sz="2800" b="1" dirty="0">
                <a:solidFill>
                  <a:srgbClr val="FF0000"/>
                </a:solidFill>
              </a:rPr>
              <a:t>surface</a:t>
            </a:r>
            <a:r>
              <a:rPr lang="en-US" sz="2800" dirty="0"/>
              <a:t>.</a:t>
            </a:r>
          </a:p>
          <a:p>
            <a:pPr>
              <a:buFont typeface="Wingdings" charset="2"/>
              <a:buChar char="§"/>
            </a:pPr>
            <a:r>
              <a:rPr lang="en-US" sz="2800" dirty="0"/>
              <a:t>Help to </a:t>
            </a:r>
            <a:r>
              <a:rPr lang="en-US" sz="2800" b="1" dirty="0">
                <a:solidFill>
                  <a:srgbClr val="FF0000"/>
                </a:solidFill>
              </a:rPr>
              <a:t>explain</a:t>
            </a:r>
            <a:r>
              <a:rPr lang="en-US" sz="2800" dirty="0"/>
              <a:t> the series of </a:t>
            </a:r>
            <a:r>
              <a:rPr lang="en-US" sz="2800" b="1" dirty="0">
                <a:solidFill>
                  <a:srgbClr val="FF0000"/>
                </a:solidFill>
              </a:rPr>
              <a:t>geologic events</a:t>
            </a:r>
            <a:r>
              <a:rPr lang="en-US" sz="2800" dirty="0"/>
              <a:t>.</a:t>
            </a:r>
          </a:p>
          <a:p>
            <a:pPr>
              <a:buFont typeface="Wingdings" charset="2"/>
              <a:buChar char="§"/>
            </a:pPr>
            <a:r>
              <a:rPr lang="en-US" sz="2800" dirty="0"/>
              <a:t>Used to </a:t>
            </a:r>
            <a:r>
              <a:rPr lang="en-US" sz="2800" b="1" dirty="0">
                <a:solidFill>
                  <a:srgbClr val="FF0000"/>
                </a:solidFill>
              </a:rPr>
              <a:t>understand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interpret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geologic history</a:t>
            </a:r>
            <a:r>
              <a:rPr lang="en-US" sz="2800" dirty="0"/>
              <a:t>.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1304" y="2487994"/>
            <a:ext cx="1834952" cy="3446462"/>
          </a:xfrm>
        </p:spPr>
      </p:pic>
    </p:spTree>
    <p:extLst>
      <p:ext uri="{BB962C8B-B14F-4D97-AF65-F5344CB8AC3E}">
        <p14:creationId xmlns:p14="http://schemas.microsoft.com/office/powerpoint/2010/main" val="84840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orient="vert"/>
          </p:nvPr>
        </p:nvSpPr>
        <p:spPr>
          <a:xfrm rot="16200000">
            <a:off x="3614430" y="-2496476"/>
            <a:ext cx="1847044" cy="7889133"/>
          </a:xfrm>
        </p:spPr>
        <p:txBody>
          <a:bodyPr>
            <a:normAutofit/>
          </a:bodyPr>
          <a:lstStyle/>
          <a:p>
            <a:r>
              <a:rPr lang="en-US" b="1" dirty="0"/>
              <a:t>Maps That Show the Top Layer of Geologic Columns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823" y="2232904"/>
            <a:ext cx="59944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5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orient="vert"/>
          </p:nvPr>
        </p:nvSpPr>
        <p:spPr>
          <a:xfrm rot="16200000">
            <a:off x="3638751" y="-2490110"/>
            <a:ext cx="1847044" cy="7743215"/>
          </a:xfrm>
        </p:spPr>
        <p:txBody>
          <a:bodyPr>
            <a:normAutofit/>
          </a:bodyPr>
          <a:lstStyle/>
          <a:p>
            <a:r>
              <a:rPr lang="en-US" sz="4800" b="1" dirty="0"/>
              <a:t>2-D VIEW OF A 3-D SURFACE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263" y="2195486"/>
            <a:ext cx="5730584" cy="456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5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623508"/>
            <a:ext cx="6798734" cy="1303867"/>
          </a:xfrm>
        </p:spPr>
        <p:txBody>
          <a:bodyPr>
            <a:normAutofit/>
          </a:bodyPr>
          <a:lstStyle/>
          <a:p>
            <a:r>
              <a:rPr lang="en-US" sz="4800" b="1" dirty="0"/>
              <a:t>WHO USES THEM?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8213" y="1936799"/>
            <a:ext cx="5564221" cy="5382297"/>
          </a:xfrm>
        </p:spPr>
        <p:txBody>
          <a:bodyPr numCol="2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Used by: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Geologists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Engineers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Planners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Mineral Industry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Construction Companies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County 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Local Governments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/>
          </a:p>
          <a:p>
            <a:pPr marL="0" indent="0">
              <a:spcBef>
                <a:spcPts val="0"/>
              </a:spcBef>
              <a:buNone/>
            </a:pPr>
            <a:endParaRPr lang="en-US" b="1" dirty="0"/>
          </a:p>
          <a:p>
            <a:pPr marL="0" indent="0">
              <a:spcBef>
                <a:spcPts val="0"/>
              </a:spcBef>
              <a:buNone/>
            </a:pPr>
            <a:endParaRPr lang="en-US" b="1" dirty="0"/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Land owners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Used for: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Mineral Resources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Water supply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Construction siting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Utility routing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en-US" b="1" dirty="0"/>
              <a:t>Waste disposal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6988" y="2606709"/>
            <a:ext cx="1769353" cy="3338401"/>
          </a:xfrm>
        </p:spPr>
      </p:pic>
    </p:spTree>
    <p:extLst>
      <p:ext uri="{BB962C8B-B14F-4D97-AF65-F5344CB8AC3E}">
        <p14:creationId xmlns:p14="http://schemas.microsoft.com/office/powerpoint/2010/main" val="267116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tical Title 4"/>
          <p:cNvSpPr>
            <a:spLocks noGrp="1"/>
          </p:cNvSpPr>
          <p:nvPr>
            <p:ph type="title" orient="vert"/>
          </p:nvPr>
        </p:nvSpPr>
        <p:spPr>
          <a:xfrm rot="16200000">
            <a:off x="3747945" y="-2971747"/>
            <a:ext cx="1618930" cy="7889136"/>
          </a:xfrm>
        </p:spPr>
        <p:txBody>
          <a:bodyPr>
            <a:normAutofit/>
          </a:bodyPr>
          <a:lstStyle/>
          <a:p>
            <a:r>
              <a:rPr lang="en-US" sz="4400" b="1" dirty="0"/>
              <a:t>WHAT DO YOU SEE?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767" y="1451395"/>
            <a:ext cx="6761644" cy="477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0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tical Title 4"/>
          <p:cNvSpPr>
            <a:spLocks noGrp="1"/>
          </p:cNvSpPr>
          <p:nvPr>
            <p:ph type="title" orient="vert"/>
          </p:nvPr>
        </p:nvSpPr>
        <p:spPr>
          <a:xfrm rot="16200000">
            <a:off x="3743083" y="-2892698"/>
            <a:ext cx="1618930" cy="7723763"/>
          </a:xfrm>
        </p:spPr>
        <p:txBody>
          <a:bodyPr>
            <a:normAutofit/>
          </a:bodyPr>
          <a:lstStyle/>
          <a:p>
            <a:r>
              <a:rPr lang="en-US" b="1" dirty="0"/>
              <a:t>WHAT DO YOU SEE?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3043" y="1351314"/>
            <a:ext cx="4860658" cy="543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2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932014" y="-2760619"/>
            <a:ext cx="1182698" cy="7782132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WHAT THE COLORS MEAN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7217" y="1721797"/>
            <a:ext cx="5894936" cy="37708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6775" y="5654844"/>
            <a:ext cx="705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Colors often show </a:t>
            </a:r>
            <a:r>
              <a:rPr lang="en-US" sz="2400" b="1" dirty="0">
                <a:solidFill>
                  <a:srgbClr val="FF0000"/>
                </a:solidFill>
              </a:rPr>
              <a:t>rock type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FF0000"/>
                </a:solidFill>
              </a:rPr>
              <a:t>geologic time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348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820903" y="-2322841"/>
            <a:ext cx="1618930" cy="6322980"/>
          </a:xfrm>
        </p:spPr>
        <p:txBody>
          <a:bodyPr>
            <a:normAutofit/>
          </a:bodyPr>
          <a:lstStyle/>
          <a:p>
            <a:r>
              <a:rPr lang="en-US" sz="5400" b="1" dirty="0"/>
              <a:t>MAP SYMBOLS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6851" y="1870275"/>
            <a:ext cx="25097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Symbols often show </a:t>
            </a:r>
            <a:r>
              <a:rPr lang="en-US" sz="2800" b="1" dirty="0">
                <a:solidFill>
                  <a:srgbClr val="FF0000"/>
                </a:solidFill>
              </a:rPr>
              <a:t>faults, folds and inclines.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75740" y="1285197"/>
            <a:ext cx="4762500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684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679849" y="-2479271"/>
            <a:ext cx="1618930" cy="6955277"/>
          </a:xfrm>
        </p:spPr>
        <p:txBody>
          <a:bodyPr>
            <a:normAutofit/>
          </a:bodyPr>
          <a:lstStyle/>
          <a:p>
            <a:r>
              <a:rPr lang="en-US" sz="4800" b="1" dirty="0"/>
              <a:t>STRIKE AND DIP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307" y="1546697"/>
            <a:ext cx="73443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/>
              <a:t>Strike and </a:t>
            </a:r>
            <a:r>
              <a:rPr lang="en-US" sz="2400" dirty="0"/>
              <a:t>d</a:t>
            </a:r>
            <a:r>
              <a:rPr lang="en-US" sz="2400" dirty="0" smtClean="0"/>
              <a:t>ip </a:t>
            </a:r>
            <a:r>
              <a:rPr lang="en-US" sz="2400" dirty="0"/>
              <a:t>symbols show the </a:t>
            </a:r>
            <a:r>
              <a:rPr lang="en-US" sz="2400" b="1" dirty="0">
                <a:solidFill>
                  <a:srgbClr val="FF0000"/>
                </a:solidFill>
              </a:rPr>
              <a:t>orientation of rocks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FF0000"/>
                </a:solidFill>
              </a:rPr>
              <a:t>fault planes</a:t>
            </a:r>
            <a:r>
              <a:rPr lang="en-US" sz="2400" dirty="0"/>
              <a:t>.  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strike</a:t>
            </a:r>
            <a:r>
              <a:rPr lang="en-US" sz="2400" dirty="0"/>
              <a:t>, the long line, shows the </a:t>
            </a:r>
            <a:r>
              <a:rPr lang="en-US" sz="2400" b="1" dirty="0">
                <a:solidFill>
                  <a:srgbClr val="FF0000"/>
                </a:solidFill>
              </a:rPr>
              <a:t>direction</a:t>
            </a:r>
            <a:r>
              <a:rPr lang="en-US" sz="2400" dirty="0"/>
              <a:t> the </a:t>
            </a:r>
            <a:r>
              <a:rPr lang="en-US" sz="2400" b="1" dirty="0" smtClean="0">
                <a:solidFill>
                  <a:srgbClr val="FF0000"/>
                </a:solidFill>
              </a:rPr>
              <a:t>rocks</a:t>
            </a:r>
            <a:r>
              <a:rPr lang="en-US" sz="2400" dirty="0" smtClean="0"/>
              <a:t> </a:t>
            </a:r>
            <a:r>
              <a:rPr lang="en-US" sz="2400" b="1" dirty="0">
                <a:solidFill>
                  <a:srgbClr val="FF0000"/>
                </a:solidFill>
              </a:rPr>
              <a:t>point</a:t>
            </a:r>
            <a:r>
              <a:rPr lang="en-US" sz="2400" dirty="0"/>
              <a:t>.  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dip</a:t>
            </a:r>
            <a:r>
              <a:rPr lang="en-US" sz="2400" dirty="0"/>
              <a:t>, designated by the short line and number, indicates the </a:t>
            </a:r>
            <a:r>
              <a:rPr lang="en-US" sz="2400" b="1" dirty="0">
                <a:solidFill>
                  <a:srgbClr val="FF0000"/>
                </a:solidFill>
              </a:rPr>
              <a:t>direction and angle </a:t>
            </a:r>
            <a:r>
              <a:rPr lang="en-US" sz="2400" dirty="0"/>
              <a:t>that the </a:t>
            </a:r>
            <a:r>
              <a:rPr lang="en-US" sz="2400" b="1" dirty="0">
                <a:solidFill>
                  <a:srgbClr val="FF0000"/>
                </a:solidFill>
              </a:rPr>
              <a:t>rocks</a:t>
            </a:r>
            <a:r>
              <a:rPr lang="en-US" sz="2400" dirty="0"/>
              <a:t> are </a:t>
            </a:r>
            <a:r>
              <a:rPr lang="en-US" sz="2400" b="1" dirty="0">
                <a:solidFill>
                  <a:srgbClr val="FF0000"/>
                </a:solidFill>
              </a:rPr>
              <a:t>tilted</a:t>
            </a:r>
            <a:r>
              <a:rPr lang="en-US" sz="2400" dirty="0"/>
              <a:t> (90 degrees would mean that the rocks are completely vertical).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913" y="4396903"/>
            <a:ext cx="3964776" cy="218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67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679849" y="-2479271"/>
            <a:ext cx="1618930" cy="6955277"/>
          </a:xfrm>
        </p:spPr>
        <p:txBody>
          <a:bodyPr>
            <a:normAutofit/>
          </a:bodyPr>
          <a:lstStyle/>
          <a:p>
            <a:r>
              <a:rPr lang="en-US" sz="4800" b="1" dirty="0"/>
              <a:t>STRIKE AND DIP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36291" y="1546697"/>
            <a:ext cx="70543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/>
              <a:t>Another way of remembering strike and </a:t>
            </a:r>
            <a:r>
              <a:rPr lang="en-US" sz="2800" dirty="0"/>
              <a:t>d</a:t>
            </a:r>
            <a:r>
              <a:rPr lang="en-US" sz="2800" dirty="0" smtClean="0"/>
              <a:t>ip </a:t>
            </a:r>
            <a:r>
              <a:rPr lang="en-US" sz="2800" dirty="0"/>
              <a:t>is to think of the roof of a house.  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“</a:t>
            </a:r>
            <a:r>
              <a:rPr lang="en-US" sz="2800" b="1" dirty="0">
                <a:solidFill>
                  <a:srgbClr val="FF0000"/>
                </a:solidFill>
              </a:rPr>
              <a:t>Strike</a:t>
            </a:r>
            <a:r>
              <a:rPr lang="en-US" sz="2800" dirty="0"/>
              <a:t>” is the </a:t>
            </a:r>
            <a:r>
              <a:rPr lang="en-US" sz="2800" b="1" dirty="0">
                <a:solidFill>
                  <a:srgbClr val="FF0000"/>
                </a:solidFill>
              </a:rPr>
              <a:t>direction the ridge </a:t>
            </a:r>
            <a:r>
              <a:rPr lang="en-US" sz="2800" dirty="0"/>
              <a:t>of the house points, while “</a:t>
            </a:r>
            <a:r>
              <a:rPr lang="en-US" sz="2800" b="1" dirty="0">
                <a:solidFill>
                  <a:srgbClr val="FF0000"/>
                </a:solidFill>
              </a:rPr>
              <a:t>dip</a:t>
            </a:r>
            <a:r>
              <a:rPr lang="en-US" sz="2800" dirty="0"/>
              <a:t>” measures the </a:t>
            </a:r>
            <a:r>
              <a:rPr lang="en-US" sz="2800" b="1" dirty="0">
                <a:solidFill>
                  <a:srgbClr val="FF0000"/>
                </a:solidFill>
              </a:rPr>
              <a:t>slope of the roof.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854" y="3665093"/>
            <a:ext cx="3819525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2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632922" y="-1350216"/>
            <a:ext cx="1618930" cy="4968995"/>
          </a:xfrm>
        </p:spPr>
        <p:txBody>
          <a:bodyPr>
            <a:normAutofit/>
          </a:bodyPr>
          <a:lstStyle/>
          <a:p>
            <a:r>
              <a:rPr lang="en-US" sz="5400" b="1" dirty="0"/>
              <a:t>GEORGIA</a:t>
            </a: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320" y="1710283"/>
            <a:ext cx="4688668" cy="47806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6756" y="2277130"/>
            <a:ext cx="23228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2"/>
              </a:rPr>
              <a:t>Explore the USGS Geologic Map of Georgia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203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812490" y="-2774651"/>
            <a:ext cx="1618930" cy="8168606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COMPLICATED?  </a:t>
            </a:r>
            <a:br>
              <a:rPr lang="en-US" sz="4800" b="1" dirty="0"/>
            </a:br>
            <a:r>
              <a:rPr lang="en-US" sz="4800" b="1" dirty="0"/>
              <a:t>LET’S SIMPLIFY IT!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7673" y="2324911"/>
            <a:ext cx="6941209" cy="430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829879" y="-2628381"/>
            <a:ext cx="1435608" cy="7830768"/>
          </a:xfrm>
        </p:spPr>
        <p:txBody>
          <a:bodyPr>
            <a:normAutofit/>
          </a:bodyPr>
          <a:lstStyle/>
          <a:p>
            <a:r>
              <a:rPr lang="en-US" b="1" dirty="0"/>
              <a:t>GEOLOGIC STRUCTURES:</a:t>
            </a:r>
            <a:br>
              <a:rPr lang="en-US" b="1" dirty="0"/>
            </a:br>
            <a:r>
              <a:rPr lang="en-US" b="1" dirty="0"/>
              <a:t>HOW CAN YOU TELL?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099396" y="1934022"/>
            <a:ext cx="749270" cy="2444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hlinkClick r:id="rId2"/>
              </a:rPr>
              <a:t>VIDEO LINK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254" y="2004808"/>
            <a:ext cx="4554763" cy="458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3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2901" y="593789"/>
            <a:ext cx="8378460" cy="1707284"/>
          </a:xfrm>
        </p:spPr>
        <p:txBody>
          <a:bodyPr>
            <a:normAutofit/>
          </a:bodyPr>
          <a:lstStyle/>
          <a:p>
            <a:r>
              <a:rPr lang="en-US" sz="4400" b="1" dirty="0"/>
              <a:t>GEOLOGIC STRUCTURES:</a:t>
            </a:r>
            <a:br>
              <a:rPr lang="en-US" sz="4400" b="1" dirty="0"/>
            </a:br>
            <a:r>
              <a:rPr lang="en-US" sz="4400" b="1" dirty="0"/>
              <a:t>HOW CAN YOU TELL</a:t>
            </a:r>
            <a:endParaRPr lang="en-US" sz="44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53627" y="2490135"/>
            <a:ext cx="5124660" cy="3719746"/>
          </a:xfrm>
        </p:spPr>
        <p:txBody>
          <a:bodyPr>
            <a:normAutofit/>
          </a:bodyPr>
          <a:lstStyle/>
          <a:p>
            <a:r>
              <a:rPr lang="en-US" sz="2800" b="1" dirty="0"/>
              <a:t>Syncline</a:t>
            </a:r>
            <a:r>
              <a:rPr lang="en-US" sz="2800" dirty="0"/>
              <a:t>: a </a:t>
            </a:r>
            <a:r>
              <a:rPr lang="en-US" sz="2800" b="1" dirty="0">
                <a:solidFill>
                  <a:srgbClr val="FF0000"/>
                </a:solidFill>
              </a:rPr>
              <a:t>fold</a:t>
            </a:r>
            <a:r>
              <a:rPr lang="en-US" sz="2800" dirty="0"/>
              <a:t> of rock layers that </a:t>
            </a:r>
            <a:r>
              <a:rPr lang="en-US" sz="2800" b="1" dirty="0">
                <a:solidFill>
                  <a:srgbClr val="FF0000"/>
                </a:solidFill>
              </a:rPr>
              <a:t>slopes upward </a:t>
            </a:r>
            <a:r>
              <a:rPr lang="en-US" sz="2800" dirty="0"/>
              <a:t>on both sides of a common low point;</a:t>
            </a:r>
          </a:p>
          <a:p>
            <a:r>
              <a:rPr lang="en-US" sz="2800" dirty="0"/>
              <a:t>if it is circular, it is called a </a:t>
            </a:r>
            <a:r>
              <a:rPr lang="en-US" sz="2800" b="1" dirty="0">
                <a:solidFill>
                  <a:srgbClr val="FF0000"/>
                </a:solidFill>
              </a:rPr>
              <a:t>basin</a:t>
            </a:r>
            <a:r>
              <a:rPr lang="en-US" sz="2800" dirty="0"/>
              <a:t>.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Younger</a:t>
            </a:r>
            <a:r>
              <a:rPr lang="en-US" sz="2800" dirty="0"/>
              <a:t> rock in </a:t>
            </a:r>
            <a:r>
              <a:rPr lang="en-US" sz="2800" b="1" dirty="0">
                <a:solidFill>
                  <a:srgbClr val="FF0000"/>
                </a:solidFill>
              </a:rPr>
              <a:t>middle</a:t>
            </a:r>
            <a:r>
              <a:rPr lang="en-US" sz="2800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235" y="4796593"/>
            <a:ext cx="3591360" cy="19460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4271" y="2361363"/>
            <a:ext cx="2586163" cy="211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2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42624" y="593789"/>
            <a:ext cx="8107811" cy="1767574"/>
          </a:xfrm>
        </p:spPr>
        <p:txBody>
          <a:bodyPr>
            <a:normAutofit/>
          </a:bodyPr>
          <a:lstStyle/>
          <a:p>
            <a:r>
              <a:rPr lang="en-US" sz="4400" b="1" dirty="0"/>
              <a:t>GEOLOGIC STRUCTURES:</a:t>
            </a:r>
            <a:br>
              <a:rPr lang="en-US" sz="4400" b="1" dirty="0"/>
            </a:br>
            <a:r>
              <a:rPr lang="en-US" sz="4400" b="1" dirty="0"/>
              <a:t>HOW CAN YOU TELL</a:t>
            </a:r>
            <a:endParaRPr lang="en-US" sz="44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53627" y="2490135"/>
            <a:ext cx="5124660" cy="3719746"/>
          </a:xfrm>
        </p:spPr>
        <p:txBody>
          <a:bodyPr>
            <a:normAutofit/>
          </a:bodyPr>
          <a:lstStyle/>
          <a:p>
            <a:r>
              <a:rPr lang="en-US" sz="2800" b="1" dirty="0"/>
              <a:t>Anticline</a:t>
            </a:r>
            <a:r>
              <a:rPr lang="en-US" sz="2800" dirty="0"/>
              <a:t>: a formation of stratified rock </a:t>
            </a:r>
            <a:r>
              <a:rPr lang="en-US" sz="2800" b="1" dirty="0">
                <a:solidFill>
                  <a:srgbClr val="FF0000"/>
                </a:solidFill>
              </a:rPr>
              <a:t>raised up</a:t>
            </a:r>
            <a:r>
              <a:rPr lang="en-US" sz="2800" dirty="0"/>
              <a:t>, by folding into a </a:t>
            </a:r>
            <a:r>
              <a:rPr lang="en-US" sz="2800" b="1" dirty="0">
                <a:solidFill>
                  <a:srgbClr val="FF0000"/>
                </a:solidFill>
              </a:rPr>
              <a:t>broad arch </a:t>
            </a:r>
            <a:r>
              <a:rPr lang="en-US" sz="2800" dirty="0"/>
              <a:t>so the layers </a:t>
            </a:r>
            <a:r>
              <a:rPr lang="en-US" sz="2800" b="1" dirty="0">
                <a:solidFill>
                  <a:srgbClr val="FF0000"/>
                </a:solidFill>
              </a:rPr>
              <a:t>slope down </a:t>
            </a:r>
            <a:r>
              <a:rPr lang="en-US" sz="2800" dirty="0"/>
              <a:t>on both sides of a common crest; </a:t>
            </a:r>
          </a:p>
          <a:p>
            <a:r>
              <a:rPr lang="en-US" sz="2800" dirty="0"/>
              <a:t>if it is circular, it forms a </a:t>
            </a:r>
            <a:r>
              <a:rPr lang="en-US" sz="2800" b="1" dirty="0">
                <a:solidFill>
                  <a:srgbClr val="FF0000"/>
                </a:solidFill>
              </a:rPr>
              <a:t>dome</a:t>
            </a:r>
            <a:r>
              <a:rPr lang="en-US" sz="2800" dirty="0"/>
              <a:t>.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Older</a:t>
            </a:r>
            <a:r>
              <a:rPr lang="en-US" sz="2800" dirty="0"/>
              <a:t> rock in the </a:t>
            </a:r>
            <a:r>
              <a:rPr lang="en-US" sz="2800" b="1" dirty="0">
                <a:solidFill>
                  <a:srgbClr val="FF0000"/>
                </a:solidFill>
              </a:rPr>
              <a:t>middle</a:t>
            </a:r>
            <a:r>
              <a:rPr lang="en-US" sz="2800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09" y="4796335"/>
            <a:ext cx="3317536" cy="15423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307" y="2490135"/>
            <a:ext cx="2521478" cy="211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552659"/>
            <a:ext cx="6798734" cy="1666545"/>
          </a:xfrm>
        </p:spPr>
        <p:txBody>
          <a:bodyPr>
            <a:normAutofit/>
          </a:bodyPr>
          <a:lstStyle/>
          <a:p>
            <a:r>
              <a:rPr lang="en-US" b="1" dirty="0"/>
              <a:t>GEOLOGIC STRUCTURES:</a:t>
            </a:r>
            <a:br>
              <a:rPr lang="en-US" b="1" dirty="0"/>
            </a:br>
            <a:r>
              <a:rPr lang="en-US" b="1" dirty="0"/>
              <a:t>HOW CAN YOU TELL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4946" y="3202791"/>
            <a:ext cx="3868973" cy="2243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814" y="2823587"/>
            <a:ext cx="3495655" cy="262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60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829875" y="-3034702"/>
            <a:ext cx="1435608" cy="8064231"/>
          </a:xfrm>
        </p:spPr>
        <p:txBody>
          <a:bodyPr>
            <a:normAutofit/>
          </a:bodyPr>
          <a:lstStyle/>
          <a:p>
            <a:r>
              <a:rPr lang="en-US" b="1" dirty="0"/>
              <a:t>WHAT DOES THE MAP SHOW?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3353" y="1547670"/>
            <a:ext cx="5631347" cy="5239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3347055" y="-1456948"/>
            <a:ext cx="1618930" cy="4968995"/>
          </a:xfrm>
        </p:spPr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1429575" y="1020772"/>
            <a:ext cx="4915509" cy="5805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The Geologic Map of Georgia shows older rock in the middle section surrounded by younger rock on both sides.  This is evidence of:</a:t>
            </a:r>
          </a:p>
          <a:p>
            <a:pPr marL="514350" indent="-514350">
              <a:buAutoNum type="alphaUcPeriod"/>
            </a:pPr>
            <a:r>
              <a:rPr lang="en-US" sz="2800" dirty="0"/>
              <a:t>A Dome</a:t>
            </a:r>
          </a:p>
          <a:p>
            <a:pPr marL="514350" indent="-514350">
              <a:buAutoNum type="alphaUcPeriod"/>
            </a:pPr>
            <a:r>
              <a:rPr lang="en-US" sz="2800" dirty="0"/>
              <a:t>Uplifting</a:t>
            </a:r>
          </a:p>
          <a:p>
            <a:pPr marL="514350" indent="-514350">
              <a:buAutoNum type="alphaUcPeriod"/>
            </a:pPr>
            <a:r>
              <a:rPr lang="en-US" sz="2800" dirty="0"/>
              <a:t>Subsidence</a:t>
            </a:r>
          </a:p>
          <a:p>
            <a:pPr marL="514350" indent="-514350">
              <a:buAutoNum type="alphaUcPeriod"/>
            </a:pPr>
            <a:r>
              <a:rPr lang="en-US" sz="2800" dirty="0"/>
              <a:t>A Basin</a:t>
            </a:r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3013" y="2849456"/>
            <a:ext cx="4065127" cy="36415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9574" y="3900791"/>
            <a:ext cx="2704290" cy="6517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4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 DO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Reading a Geologic Map – with your lab partner.  Turn in </a:t>
            </a:r>
            <a:r>
              <a:rPr lang="en-US" b="1" dirty="0"/>
              <a:t>ONE</a:t>
            </a:r>
            <a:r>
              <a:rPr lang="en-US" dirty="0"/>
              <a:t> copy.</a:t>
            </a:r>
          </a:p>
          <a:p>
            <a:r>
              <a:rPr lang="en-US" dirty="0"/>
              <a:t>Work on Review #11.</a:t>
            </a:r>
          </a:p>
          <a:p>
            <a:endParaRPr lang="en-US" dirty="0"/>
          </a:p>
          <a:p>
            <a:r>
              <a:rPr lang="en-US" dirty="0"/>
              <a:t>Complete How do they Stack Up lab.</a:t>
            </a:r>
          </a:p>
          <a:p>
            <a:r>
              <a:rPr lang="en-US" dirty="0"/>
              <a:t>Complete Unconformities practice handout.</a:t>
            </a:r>
          </a:p>
        </p:txBody>
      </p:sp>
    </p:spTree>
    <p:extLst>
      <p:ext uri="{BB962C8B-B14F-4D97-AF65-F5344CB8AC3E}">
        <p14:creationId xmlns:p14="http://schemas.microsoft.com/office/powerpoint/2010/main" val="288045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78" y="817582"/>
            <a:ext cx="3701255" cy="1025286"/>
          </a:xfrm>
        </p:spPr>
        <p:txBody>
          <a:bodyPr>
            <a:noAutofit/>
          </a:bodyPr>
          <a:lstStyle/>
          <a:p>
            <a:r>
              <a:rPr lang="en-US" sz="3600" b="1" dirty="0"/>
              <a:t>READING </a:t>
            </a:r>
            <a:br>
              <a:rPr lang="en-US" sz="3600" b="1" dirty="0"/>
            </a:br>
            <a:r>
              <a:rPr lang="en-US" sz="3600" b="1" dirty="0"/>
              <a:t>MORE ROCKS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914400" y="2411693"/>
            <a:ext cx="2912012" cy="319082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Which is the oldest rock layer? </a:t>
            </a:r>
          </a:p>
          <a:p>
            <a:r>
              <a:rPr lang="en-US" dirty="0"/>
              <a:t>How can you tell?</a:t>
            </a:r>
          </a:p>
          <a:p>
            <a:r>
              <a:rPr lang="en-US" dirty="0"/>
              <a:t>How do you know it is a dome in the center and not a basin?</a:t>
            </a:r>
          </a:p>
          <a:p>
            <a:endParaRPr 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071106"/>
              </p:ext>
            </p:extLst>
          </p:nvPr>
        </p:nvGraphicFramePr>
        <p:xfrm>
          <a:off x="3967084" y="1028596"/>
          <a:ext cx="4449863" cy="4943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Bitmap Image" r:id="rId3" imgW="5485714" imgH="5380952" progId="PBrush">
                  <p:embed/>
                </p:oleObj>
              </mc:Choice>
              <mc:Fallback>
                <p:oleObj name="Bitmap Image" r:id="rId3" imgW="5485714" imgH="538095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7084" y="1028596"/>
                        <a:ext cx="4449863" cy="49432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25415" y="5787225"/>
            <a:ext cx="4463722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i="1" dirty="0"/>
              <a:t>TEST QUESTIONS COME FROM HERE!</a:t>
            </a:r>
          </a:p>
        </p:txBody>
      </p:sp>
    </p:spTree>
    <p:extLst>
      <p:ext uri="{BB962C8B-B14F-4D97-AF65-F5344CB8AC3E}">
        <p14:creationId xmlns:p14="http://schemas.microsoft.com/office/powerpoint/2010/main" val="244230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830" y="654975"/>
            <a:ext cx="4542970" cy="1025286"/>
          </a:xfrm>
        </p:spPr>
        <p:txBody>
          <a:bodyPr>
            <a:noAutofit/>
          </a:bodyPr>
          <a:lstStyle/>
          <a:p>
            <a:r>
              <a:rPr lang="en-US" sz="3600" b="1" dirty="0"/>
              <a:t>WHAT DID THEY TELL YOU?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914399" y="1900924"/>
            <a:ext cx="3770142" cy="433284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/>
              <a:t>Which is the oldest rock layer:  </a:t>
            </a:r>
            <a:r>
              <a:rPr lang="en-US" dirty="0"/>
              <a:t>The limestone</a:t>
            </a:r>
          </a:p>
          <a:p>
            <a:r>
              <a:rPr lang="en-US" b="1" dirty="0"/>
              <a:t>How can you tell:  </a:t>
            </a:r>
            <a:r>
              <a:rPr lang="en-US" dirty="0"/>
              <a:t>the cross section shows it on the bottom</a:t>
            </a:r>
          </a:p>
          <a:p>
            <a:r>
              <a:rPr lang="en-US" b="1" dirty="0"/>
              <a:t>How do you know it is a dome in the center and not a basin:  </a:t>
            </a:r>
            <a:r>
              <a:rPr lang="en-US" dirty="0"/>
              <a:t>younger rock on both sides, older in the middle</a:t>
            </a:r>
          </a:p>
          <a:p>
            <a:endParaRPr 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4684541" y="1167618"/>
          <a:ext cx="3591733" cy="4621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Bitmap Image" r:id="rId3" imgW="5485714" imgH="5380952" progId="PBrush">
                  <p:embed/>
                </p:oleObj>
              </mc:Choice>
              <mc:Fallback>
                <p:oleObj name="Bitmap Image" r:id="rId3" imgW="5485714" imgH="538095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4541" y="1167618"/>
                        <a:ext cx="3591733" cy="46213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12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78" y="817582"/>
            <a:ext cx="3701255" cy="1025286"/>
          </a:xfrm>
        </p:spPr>
        <p:txBody>
          <a:bodyPr>
            <a:noAutofit/>
          </a:bodyPr>
          <a:lstStyle/>
          <a:p>
            <a:r>
              <a:rPr lang="en-US" sz="3600" b="1" dirty="0"/>
              <a:t>READING </a:t>
            </a:r>
            <a:br>
              <a:rPr lang="en-US" sz="3600" b="1" dirty="0"/>
            </a:br>
            <a:r>
              <a:rPr lang="en-US" sz="3600" b="1" dirty="0"/>
              <a:t>MORE ROCKS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914399" y="2397173"/>
            <a:ext cx="3497943" cy="3850484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dirty="0"/>
              <a:t>Why do you think there are two different sandstones shown? How would you know the difference? </a:t>
            </a:r>
          </a:p>
          <a:p>
            <a:r>
              <a:rPr lang="en-US" dirty="0"/>
              <a:t>What would the presence of fossils tell you in each layer?</a:t>
            </a:r>
          </a:p>
          <a:p>
            <a:r>
              <a:rPr lang="en-US" dirty="0"/>
              <a:t>Why are the layers sloped?</a:t>
            </a:r>
          </a:p>
          <a:p>
            <a:r>
              <a:rPr lang="en-US" dirty="0"/>
              <a:t>How were they originally deposited?</a:t>
            </a:r>
          </a:p>
          <a:p>
            <a:endParaRPr 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915768"/>
              </p:ext>
            </p:extLst>
          </p:nvPr>
        </p:nvGraphicFramePr>
        <p:xfrm>
          <a:off x="4572000" y="1028596"/>
          <a:ext cx="4449863" cy="4943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Bitmap Image" r:id="rId3" imgW="5485714" imgH="5380952" progId="PBrush">
                  <p:embed/>
                </p:oleObj>
              </mc:Choice>
              <mc:Fallback>
                <p:oleObj name="Bitmap Image" r:id="rId3" imgW="5485714" imgH="538095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028596"/>
                        <a:ext cx="4449863" cy="49432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454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54975"/>
            <a:ext cx="4162027" cy="1025286"/>
          </a:xfrm>
        </p:spPr>
        <p:txBody>
          <a:bodyPr>
            <a:noAutofit/>
          </a:bodyPr>
          <a:lstStyle/>
          <a:p>
            <a:r>
              <a:rPr lang="en-US" sz="3600" b="1" dirty="0"/>
              <a:t>WHAT DID THEY TELL YOU?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914399" y="1842868"/>
            <a:ext cx="4296230" cy="4332849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Why do you think there are two different sandstones shown: </a:t>
            </a:r>
            <a:r>
              <a:rPr lang="en-US" dirty="0"/>
              <a:t>different parent rock, different fossils – may be from different geologic periods</a:t>
            </a:r>
          </a:p>
          <a:p>
            <a:r>
              <a:rPr lang="en-US" b="1" dirty="0"/>
              <a:t>How would you know the difference:  </a:t>
            </a:r>
            <a:r>
              <a:rPr lang="en-US" dirty="0"/>
              <a:t>fossils</a:t>
            </a:r>
          </a:p>
          <a:p>
            <a:r>
              <a:rPr lang="en-US" b="1" dirty="0"/>
              <a:t>What would the presence of fossils tell you in each layer:  </a:t>
            </a:r>
            <a:r>
              <a:rPr lang="en-US" dirty="0"/>
              <a:t>more about the climate</a:t>
            </a:r>
          </a:p>
          <a:p>
            <a:r>
              <a:rPr lang="en-US" b="1" dirty="0"/>
              <a:t>Why are the layers sloped:  </a:t>
            </a:r>
            <a:r>
              <a:rPr lang="en-US" dirty="0"/>
              <a:t>Uplifting</a:t>
            </a:r>
          </a:p>
          <a:p>
            <a:r>
              <a:rPr lang="en-US" b="1" dirty="0"/>
              <a:t>How were they originally deposited:  </a:t>
            </a:r>
            <a:r>
              <a:rPr lang="en-US" dirty="0"/>
              <a:t>Horizontally – Law of Original Horizontality</a:t>
            </a:r>
          </a:p>
          <a:p>
            <a:endParaRPr 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30616"/>
              </p:ext>
            </p:extLst>
          </p:nvPr>
        </p:nvGraphicFramePr>
        <p:xfrm>
          <a:off x="5424769" y="1341789"/>
          <a:ext cx="3591733" cy="4621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Bitmap Image" r:id="rId3" imgW="5485714" imgH="5380952" progId="PBrush">
                  <p:embed/>
                </p:oleObj>
              </mc:Choice>
              <mc:Fallback>
                <p:oleObj name="Bitmap Image" r:id="rId3" imgW="5485714" imgH="538095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4769" y="1341789"/>
                        <a:ext cx="3591733" cy="46213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507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978" y="817582"/>
            <a:ext cx="3403824" cy="102528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Reading </a:t>
            </a:r>
            <a:br>
              <a:rPr lang="en-US" b="1" dirty="0" smtClean="0"/>
            </a:br>
            <a:r>
              <a:rPr lang="en-US" b="1" dirty="0" smtClean="0"/>
              <a:t>Some Rocks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914400" y="2438399"/>
            <a:ext cx="2912012" cy="35334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Which is the oldest rock layer? </a:t>
            </a:r>
          </a:p>
          <a:p>
            <a:r>
              <a:rPr lang="en-US" dirty="0" smtClean="0"/>
              <a:t>How can you tell?</a:t>
            </a:r>
          </a:p>
          <a:p>
            <a:r>
              <a:rPr lang="en-US" dirty="0" smtClean="0"/>
              <a:t>How do you know it is a dome in the center and not a basin?</a:t>
            </a:r>
          </a:p>
          <a:p>
            <a:endParaRPr 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3826412" y="1028596"/>
          <a:ext cx="4449863" cy="4943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Bitmap Image" r:id="rId3" imgW="5485714" imgH="5380952" progId="PBrush">
                  <p:embed/>
                </p:oleObj>
              </mc:Choice>
              <mc:Fallback>
                <p:oleObj name="Bitmap Image" r:id="rId3" imgW="5485714" imgH="538095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6412" y="1028596"/>
                        <a:ext cx="4449863" cy="49432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25415" y="5787225"/>
            <a:ext cx="4463722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i="1" dirty="0" smtClean="0"/>
              <a:t>TEST QUESTIONS COME FROM HERE!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25786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978" y="817582"/>
            <a:ext cx="3403824" cy="102528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Reading </a:t>
            </a:r>
            <a:br>
              <a:rPr lang="en-US" b="1" dirty="0" smtClean="0"/>
            </a:br>
            <a:r>
              <a:rPr lang="en-US" b="1" dirty="0" smtClean="0"/>
              <a:t>Some Rocks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914400" y="2394857"/>
            <a:ext cx="2912012" cy="38608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Why do you think there are two different sandstones shown? How would you know the difference? </a:t>
            </a:r>
          </a:p>
          <a:p>
            <a:r>
              <a:rPr lang="en-US" dirty="0" smtClean="0"/>
              <a:t>What would the presence of fossils tell you in each layer?</a:t>
            </a:r>
          </a:p>
          <a:p>
            <a:r>
              <a:rPr lang="en-US" dirty="0" smtClean="0"/>
              <a:t>Why are the layers sloped?</a:t>
            </a:r>
          </a:p>
          <a:p>
            <a:r>
              <a:rPr lang="en-US" dirty="0" smtClean="0"/>
              <a:t>How were they originally deposited?</a:t>
            </a:r>
          </a:p>
          <a:p>
            <a:endParaRPr 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3826412" y="1028596"/>
          <a:ext cx="4449863" cy="4943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Bitmap Image" r:id="rId3" imgW="5485714" imgH="5380952" progId="PBrush">
                  <p:embed/>
                </p:oleObj>
              </mc:Choice>
              <mc:Fallback>
                <p:oleObj name="Bitmap Image" r:id="rId3" imgW="5485714" imgH="538095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6412" y="1028596"/>
                        <a:ext cx="4449863" cy="49432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01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281</TotalTime>
  <Words>774</Words>
  <Application>Microsoft Office PowerPoint</Application>
  <PresentationFormat>On-screen Show (4:3)</PresentationFormat>
  <Paragraphs>106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Organic</vt:lpstr>
      <vt:lpstr>Bitmap Image</vt:lpstr>
      <vt:lpstr>DO NOW</vt:lpstr>
      <vt:lpstr>REVIEW</vt:lpstr>
      <vt:lpstr>GEOLOGIC MAPS</vt:lpstr>
      <vt:lpstr>WHAT ARE GEOLOGIC MAPS?</vt:lpstr>
      <vt:lpstr>Maps That Show the Top Layer of Geologic Columns</vt:lpstr>
      <vt:lpstr>2-D VIEW OF A 3-D SURFACE</vt:lpstr>
      <vt:lpstr>WHO USES THEM?</vt:lpstr>
      <vt:lpstr>WHAT DO YOU SEE?</vt:lpstr>
      <vt:lpstr>WHAT DO YOU SEE?</vt:lpstr>
      <vt:lpstr>WHAT THE COLORS MEAN</vt:lpstr>
      <vt:lpstr>MAP SYMBOLS</vt:lpstr>
      <vt:lpstr>STRIKE AND DIP</vt:lpstr>
      <vt:lpstr>STRIKE AND DIP</vt:lpstr>
      <vt:lpstr>GEORGIA</vt:lpstr>
      <vt:lpstr>COMPLICATED?   LET’S SIMPLIFY IT!</vt:lpstr>
      <vt:lpstr>GEOLOGIC STRUCTURES: HOW CAN YOU TELL?</vt:lpstr>
      <vt:lpstr>GEOLOGIC STRUCTURES: HOW CAN YOU TELL</vt:lpstr>
      <vt:lpstr>GEOLOGIC STRUCTURES: HOW CAN YOU TELL</vt:lpstr>
      <vt:lpstr>GEOLOGIC STRUCTURES: HOW CAN YOU TELL</vt:lpstr>
      <vt:lpstr>WHAT DOES THE MAP SHOW? </vt:lpstr>
      <vt:lpstr>REVIEW</vt:lpstr>
      <vt:lpstr>TO DO</vt:lpstr>
      <vt:lpstr>READING  MORE ROCKS</vt:lpstr>
      <vt:lpstr>WHAT DID THEY TELL YOU?</vt:lpstr>
      <vt:lpstr>READING  MORE ROCKS</vt:lpstr>
      <vt:lpstr>WHAT DID THEY TELL YOU?</vt:lpstr>
      <vt:lpstr>Reading  Some Rocks</vt:lpstr>
      <vt:lpstr>Reading  Some Rocks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</dc:title>
  <dc:subject/>
  <dc:creator>Donna Governor</dc:creator>
  <cp:keywords/>
  <dc:description/>
  <cp:lastModifiedBy>JCBOE</cp:lastModifiedBy>
  <cp:revision>33</cp:revision>
  <dcterms:created xsi:type="dcterms:W3CDTF">2015-01-26T00:42:30Z</dcterms:created>
  <dcterms:modified xsi:type="dcterms:W3CDTF">2017-02-01T18:12:51Z</dcterms:modified>
  <cp:category/>
</cp:coreProperties>
</file>