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92" r:id="rId3"/>
    <p:sldId id="293" r:id="rId4"/>
    <p:sldId id="295" r:id="rId5"/>
    <p:sldId id="296" r:id="rId6"/>
    <p:sldId id="297" r:id="rId7"/>
    <p:sldId id="347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786" autoAdjust="0"/>
    <p:restoredTop sz="94637" autoAdjust="0"/>
  </p:normalViewPr>
  <p:slideViewPr>
    <p:cSldViewPr>
      <p:cViewPr varScale="1">
        <p:scale>
          <a:sx n="101" d="100"/>
          <a:sy n="101" d="100"/>
        </p:scale>
        <p:origin x="117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C3684D-5E73-43D6-8D26-0AE2A4B8714F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81A0A9-7410-48C8-B7B4-10F11B9E2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5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95C50-CB25-4381-A881-EF01AB102363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735E2-5BD6-4369-A41C-6A8FA1C6B4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632D7B-5F6E-4885-B66B-A0F9D9D92467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E5186A-00F3-4806-B8F0-46EC4A953A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5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8C94B-1AC2-44D9-BC7E-51FA5CBE3AB0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E282-6453-4F1E-B1B8-624424DCB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3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693660-8AA6-435C-8554-BCADBF13FA9E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8C2DFF-50A2-4D49-B8A5-A3E85B8DC5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64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AF991-9F89-4BBD-9FBB-A9827038C503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72313-93E5-4653-859E-765DC5D86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19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9E80BC-4A47-4A48-92BA-F8B98EBF99BB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FCE0AC-9869-4569-A2FC-A7C14144A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0A464B-5913-4B30-9774-34F9641A9B5C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66C11C-54A7-4AB0-89E4-05DED2ACF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0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E5435D-E114-4FE7-8184-B6618100E9B4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FBD3EB-DD8E-496C-87C3-3B3F034B0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7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82D5F-992E-4E31-82BD-FA21728870B6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AD3D7-BAE8-4607-AD3B-CFA103F8F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00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862BB-0589-43E2-85C9-75E6DB1100AC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E865-1DCD-487F-BBBE-2ED48557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2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1E3D2F2-6B28-4EF6-A940-313B1586CF59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3DEF5CB-509D-43B9-9142-CEA644487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797" r:id="rId2"/>
    <p:sldLayoutId id="2147483803" r:id="rId3"/>
    <p:sldLayoutId id="2147483798" r:id="rId4"/>
    <p:sldLayoutId id="2147483804" r:id="rId5"/>
    <p:sldLayoutId id="2147483799" r:id="rId6"/>
    <p:sldLayoutId id="2147483805" r:id="rId7"/>
    <p:sldLayoutId id="2147483806" r:id="rId8"/>
    <p:sldLayoutId id="2147483807" r:id="rId9"/>
    <p:sldLayoutId id="2147483800" r:id="rId10"/>
    <p:sldLayoutId id="21474838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DO NOW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sz="3600" dirty="0"/>
              <a:t>Turn in your blue Big Chill sheet.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3600" dirty="0"/>
              <a:t>Is your project on the back desk?  Is your name on it?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3600" dirty="0"/>
              <a:t>No blue sheet?  Get a white one and fill it out.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3600" dirty="0"/>
              <a:t>Get out your handout and notes from yesterday.</a:t>
            </a:r>
          </a:p>
          <a:p>
            <a:pPr eaLnBrk="1" hangingPunct="1">
              <a:buFont typeface="Wingdings" pitchFamily="2" charset="2"/>
              <a:buChar char="Ø"/>
            </a:pP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505200" y="2819400"/>
            <a:ext cx="3352800" cy="1447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IDEAL GAS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1787" y="1434866"/>
            <a:ext cx="7499350" cy="4800600"/>
          </a:xfrm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Ideal Gas Equation:		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="1" dirty="0"/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="1" dirty="0"/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4400" b="1" dirty="0">
                <a:solidFill>
                  <a:srgbClr val="FF0000"/>
                </a:solidFill>
              </a:rPr>
              <a:t>PV = </a:t>
            </a:r>
            <a:r>
              <a:rPr lang="en-US" sz="4400" b="1" dirty="0" err="1">
                <a:solidFill>
                  <a:srgbClr val="FF0000"/>
                </a:solidFill>
              </a:rPr>
              <a:t>nRT</a:t>
            </a:r>
            <a:endParaRPr lang="en-US" sz="4400" b="1" dirty="0">
              <a:solidFill>
                <a:srgbClr val="FF0000"/>
              </a:solidFill>
            </a:endParaRP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="1" dirty="0"/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“R” is the </a:t>
            </a:r>
            <a:r>
              <a:rPr lang="en-US" b="1" dirty="0">
                <a:solidFill>
                  <a:srgbClr val="FF0000"/>
                </a:solidFill>
              </a:rPr>
              <a:t>universal gas constant</a:t>
            </a:r>
            <a:r>
              <a:rPr lang="en-US" dirty="0"/>
              <a:t>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2">
                    <a:satMod val="130000"/>
                  </a:schemeClr>
                </a:solidFill>
              </a:rPr>
              <a:t>UNIVERSAL GAS CONSTANTS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2017713"/>
            <a:ext cx="4356100" cy="4800600"/>
          </a:xfrm>
        </p:spPr>
        <p:txBody>
          <a:bodyPr>
            <a:normAutofit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R  = 0.0821  </a:t>
            </a:r>
            <a:r>
              <a:rPr lang="en-US" u="sng" dirty="0"/>
              <a:t>L• </a:t>
            </a:r>
            <a:r>
              <a:rPr lang="en-US" u="sng" dirty="0" err="1"/>
              <a:t>atm</a:t>
            </a:r>
            <a:r>
              <a:rPr lang="en-US" u="sng" dirty="0"/>
              <a:t>  </a:t>
            </a:r>
            <a:r>
              <a:rPr lang="en-US" dirty="0"/>
              <a:t>   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  </a:t>
            </a:r>
            <a:r>
              <a:rPr lang="en-US" dirty="0" err="1"/>
              <a:t>mol</a:t>
            </a:r>
            <a:r>
              <a:rPr lang="en-US" dirty="0"/>
              <a:t> • K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R  = 62.4  </a:t>
            </a:r>
            <a:r>
              <a:rPr lang="en-US" u="sng" dirty="0" err="1"/>
              <a:t>L•mm</a:t>
            </a:r>
            <a:r>
              <a:rPr lang="en-US" u="sng" dirty="0"/>
              <a:t> Hg</a:t>
            </a:r>
            <a:r>
              <a:rPr lang="en-US" dirty="0"/>
              <a:t>     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 </a:t>
            </a:r>
            <a:r>
              <a:rPr lang="en-US" dirty="0" err="1"/>
              <a:t>mol</a:t>
            </a:r>
            <a:r>
              <a:rPr lang="en-US" dirty="0"/>
              <a:t>  • K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R  = 62.4  </a:t>
            </a:r>
            <a:r>
              <a:rPr lang="en-US" u="sng" dirty="0"/>
              <a:t>L  •   </a:t>
            </a:r>
            <a:r>
              <a:rPr lang="en-US" u="sng" dirty="0" err="1"/>
              <a:t>torr</a:t>
            </a:r>
            <a:r>
              <a:rPr lang="en-US" dirty="0"/>
              <a:t>   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</a:t>
            </a:r>
            <a:r>
              <a:rPr lang="en-US" dirty="0" err="1"/>
              <a:t>mol</a:t>
            </a:r>
            <a:r>
              <a:rPr lang="en-US" dirty="0"/>
              <a:t>  • K	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R  = 8.31  </a:t>
            </a:r>
            <a:r>
              <a:rPr lang="en-US" u="sng" dirty="0"/>
              <a:t>L  •  </a:t>
            </a:r>
            <a:r>
              <a:rPr lang="en-US" u="sng" dirty="0" err="1"/>
              <a:t>kPa</a:t>
            </a:r>
            <a:endParaRPr lang="en-US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   	        </a:t>
            </a:r>
            <a:r>
              <a:rPr lang="en-US" dirty="0" err="1"/>
              <a:t>mol</a:t>
            </a:r>
            <a:r>
              <a:rPr lang="en-US" dirty="0"/>
              <a:t>  • K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7400" y="2663825"/>
            <a:ext cx="2895600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7030A0"/>
                </a:solidFill>
                <a:latin typeface="+mn-lt"/>
                <a:cs typeface="+mn-cs"/>
              </a:rPr>
              <a:t>Why are there four constants?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IDEAL GAS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Remember:</a:t>
            </a:r>
            <a:endParaRPr lang="en-US" dirty="0"/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Always change the temperature to </a:t>
            </a:r>
            <a:r>
              <a:rPr lang="en-US" b="1" dirty="0">
                <a:solidFill>
                  <a:srgbClr val="FF0000"/>
                </a:solidFill>
              </a:rPr>
              <a:t>KELVINS</a:t>
            </a:r>
            <a:r>
              <a:rPr lang="en-US" dirty="0"/>
              <a:t> and convert volume to </a:t>
            </a:r>
            <a:r>
              <a:rPr lang="en-US" b="1" dirty="0">
                <a:solidFill>
                  <a:srgbClr val="FF0000"/>
                </a:solidFill>
              </a:rPr>
              <a:t>LITERS.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Check the units of pressure to make sure they are consistent with the “R” constant given or convert the pressure to the gas constant (“R”) you want to use.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IDEAL GAS LAW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963" indent="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700" b="1" dirty="0"/>
              <a:t>PRACTICE:</a:t>
            </a:r>
            <a:endParaRPr lang="en-US" sz="2700" dirty="0"/>
          </a:p>
          <a:p>
            <a:pPr marL="80963" indent="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700" dirty="0"/>
              <a:t>How many moles of a gas at 100.0°C does it take to fill a 1.00L flask to a pressure of 1.50atm?</a:t>
            </a:r>
          </a:p>
          <a:p>
            <a:pPr marL="80963" indent="0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700" dirty="0"/>
          </a:p>
          <a:p>
            <a:pPr marL="80963" indent="0" eaLnBrk="1" hangingPunct="1">
              <a:lnSpc>
                <a:spcPct val="80000"/>
              </a:lnSpc>
              <a:buNone/>
            </a:pPr>
            <a:r>
              <a:rPr lang="en-US" sz="2700" dirty="0"/>
              <a:t>V = 		</a:t>
            </a:r>
            <a:r>
              <a:rPr lang="en-US" sz="2700" b="1" dirty="0"/>
              <a:t>PV = </a:t>
            </a:r>
            <a:r>
              <a:rPr lang="en-US" sz="2700" b="1" dirty="0" err="1"/>
              <a:t>nRT</a:t>
            </a:r>
            <a:r>
              <a:rPr lang="en-US" sz="2700" b="1" dirty="0"/>
              <a:t> </a:t>
            </a:r>
            <a:endParaRPr lang="en-US" sz="2700" dirty="0"/>
          </a:p>
          <a:p>
            <a:pPr marL="80963" indent="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700" dirty="0"/>
              <a:t>T = 		</a:t>
            </a:r>
          </a:p>
          <a:p>
            <a:pPr marL="80963" indent="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700" dirty="0"/>
              <a:t>P = 	</a:t>
            </a:r>
          </a:p>
          <a:p>
            <a:pPr marL="80963" indent="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700" dirty="0"/>
              <a:t>R = </a:t>
            </a:r>
          </a:p>
          <a:p>
            <a:pPr marL="80963" indent="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700" dirty="0"/>
              <a:t>n = 			                 </a:t>
            </a:r>
          </a:p>
          <a:p>
            <a:pPr marL="80963" indent="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700" dirty="0"/>
              <a:t>	        </a:t>
            </a:r>
          </a:p>
          <a:p>
            <a:pPr marL="80963" indent="0" eaLnBrk="1" hangingPunct="1">
              <a:lnSpc>
                <a:spcPct val="80000"/>
              </a:lnSpc>
            </a:pP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IDEAL GAS LAW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963" indent="0" eaLnBrk="1" hangingPunct="1">
              <a:buFont typeface="Wingdings 2" pitchFamily="18" charset="2"/>
              <a:buNone/>
            </a:pPr>
            <a:r>
              <a:rPr lang="en-US" sz="3000" b="1" dirty="0"/>
              <a:t>PRACTICE:</a:t>
            </a:r>
            <a:endParaRPr lang="en-US" sz="3000" dirty="0"/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sz="3000" dirty="0"/>
              <a:t>What is the volume occupied by 9.45mol of C</a:t>
            </a:r>
            <a:r>
              <a:rPr lang="en-US" sz="3000" baseline="-25000" dirty="0"/>
              <a:t>2</a:t>
            </a:r>
            <a:r>
              <a:rPr lang="en-US" sz="3000" dirty="0"/>
              <a:t>H</a:t>
            </a:r>
            <a:r>
              <a:rPr lang="en-US" sz="3000" baseline="-25000" dirty="0"/>
              <a:t>2</a:t>
            </a:r>
            <a:r>
              <a:rPr lang="en-US" sz="3000" dirty="0"/>
              <a:t> at STP? 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sz="3000" dirty="0"/>
              <a:t>				PV = </a:t>
            </a:r>
            <a:r>
              <a:rPr lang="en-US" sz="3000" dirty="0" err="1"/>
              <a:t>nRT</a:t>
            </a:r>
            <a:endParaRPr lang="en-US" sz="3000" dirty="0"/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sz="3000" dirty="0"/>
              <a:t>P = 			</a:t>
            </a:r>
          </a:p>
          <a:p>
            <a:pPr marL="80963" indent="0" eaLnBrk="1" hangingPunct="1">
              <a:buNone/>
            </a:pPr>
            <a:r>
              <a:rPr lang="en-US" sz="3000" dirty="0"/>
              <a:t>R = </a:t>
            </a:r>
          </a:p>
          <a:p>
            <a:pPr marL="80963" indent="0" eaLnBrk="1" hangingPunct="1">
              <a:buNone/>
            </a:pPr>
            <a:r>
              <a:rPr lang="en-US" sz="3000" dirty="0"/>
              <a:t>V = 						 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sz="3000" dirty="0"/>
              <a:t>N = 			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sz="3000" dirty="0"/>
              <a:t>T =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Playing with Cans and Balloons lab due Monday.</a:t>
            </a:r>
          </a:p>
          <a:p>
            <a:r>
              <a:rPr lang="en-US" dirty="0"/>
              <a:t>Handout due Monday.</a:t>
            </a:r>
          </a:p>
        </p:txBody>
      </p:sp>
    </p:spTree>
    <p:extLst>
      <p:ext uri="{BB962C8B-B14F-4D97-AF65-F5344CB8AC3E}">
        <p14:creationId xmlns:p14="http://schemas.microsoft.com/office/powerpoint/2010/main" val="23993230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7646</TotalTime>
  <Words>181</Words>
  <Application>Microsoft Office PowerPoint</Application>
  <PresentationFormat>On-screen Show (4:3)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Gill Sans MT</vt:lpstr>
      <vt:lpstr>Verdana</vt:lpstr>
      <vt:lpstr>Wingdings</vt:lpstr>
      <vt:lpstr>Wingdings 2</vt:lpstr>
      <vt:lpstr>Solstice</vt:lpstr>
      <vt:lpstr>DO NOW</vt:lpstr>
      <vt:lpstr>IDEAL GAS LAW</vt:lpstr>
      <vt:lpstr>UNIVERSAL GAS CONSTANTS</vt:lpstr>
      <vt:lpstr>IDEAL GAS LAW</vt:lpstr>
      <vt:lpstr>IDEAL GAS LAW</vt:lpstr>
      <vt:lpstr>IDEAL GAS LAW</vt:lpstr>
      <vt:lpstr>HOMEWORK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Nancy Brim</dc:creator>
  <cp:lastModifiedBy>Nancy Brim</cp:lastModifiedBy>
  <cp:revision>114</cp:revision>
  <dcterms:created xsi:type="dcterms:W3CDTF">2011-02-08T17:22:11Z</dcterms:created>
  <dcterms:modified xsi:type="dcterms:W3CDTF">2017-02-25T04:43:45Z</dcterms:modified>
</cp:coreProperties>
</file>