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44" r:id="rId2"/>
    <p:sldId id="275" r:id="rId3"/>
    <p:sldId id="294" r:id="rId4"/>
    <p:sldId id="277" r:id="rId5"/>
    <p:sldId id="278" r:id="rId6"/>
    <p:sldId id="279" r:id="rId7"/>
    <p:sldId id="282" r:id="rId8"/>
    <p:sldId id="283" r:id="rId9"/>
    <p:sldId id="284" r:id="rId10"/>
    <p:sldId id="285" r:id="rId11"/>
    <p:sldId id="286" r:id="rId12"/>
    <p:sldId id="327" r:id="rId13"/>
    <p:sldId id="349" r:id="rId14"/>
    <p:sldId id="293" r:id="rId15"/>
    <p:sldId id="356" r:id="rId16"/>
    <p:sldId id="345"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41" autoAdjust="0"/>
    <p:restoredTop sz="94660"/>
  </p:normalViewPr>
  <p:slideViewPr>
    <p:cSldViewPr>
      <p:cViewPr varScale="1">
        <p:scale>
          <a:sx n="70" d="100"/>
          <a:sy n="70" d="100"/>
        </p:scale>
        <p:origin x="-1410"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8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oup 1"/>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smtClean="0">
                <a:solidFill>
                  <a:srgbClr val="FFFFFF"/>
                </a:solidFill>
              </a:defRPr>
            </a:lvl1pPr>
            <a:extLst/>
          </a:lstStyle>
          <a:p>
            <a:pPr>
              <a:defRPr/>
            </a:pPr>
            <a:fld id="{18C7B1BE-27DB-4846-B48D-C60CD8261F06}" type="datetimeFigureOut">
              <a:rPr lang="en-US"/>
              <a:pPr>
                <a:defRPr/>
              </a:pPr>
              <a:t>1/23/2017</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smtClean="0">
                <a:solidFill>
                  <a:srgbClr val="FFFFFF"/>
                </a:solidFill>
              </a:defRPr>
            </a:lvl1pPr>
            <a:extLst/>
          </a:lstStyle>
          <a:p>
            <a:pPr>
              <a:defRPr/>
            </a:pPr>
            <a:fld id="{1F231BBC-40DD-43BD-8B83-7FEE25EB346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7758EC10-3A78-4900-9465-6187748FDD70}" type="datetimeFigureOut">
              <a:rPr lang="en-US"/>
              <a:pPr>
                <a:defRPr/>
              </a:pPr>
              <a:t>1/23/2017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FBC015B-6501-49F4-A9E1-D1623160F3E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20A8773F-0185-49FA-BCA9-7AA96311309F}" type="datetimeFigureOut">
              <a:rPr lang="en-US"/>
              <a:pPr>
                <a:defRPr/>
              </a:pPr>
              <a:t>1/23/2017</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8D5A1244-A4BF-44AB-8EC0-51CE473D403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4BDF8AF4-D6CF-4BC1-B331-6E225F4722AB}" type="datetimeFigureOut">
              <a:rPr lang="en-US"/>
              <a:pPr>
                <a:defRPr/>
              </a:pPr>
              <a:t>1/23/2017</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CF094BB-DB89-413B-B96A-C934896465A1}"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3C1E0559-B99D-4F56-A26D-95F537164938}" type="datetimeFigureOut">
              <a:rPr lang="en-US"/>
              <a:pPr>
                <a:defRPr/>
              </a:pPr>
              <a:t>1/23/2017</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CC555F61-AAEB-4921-A384-FCEFD0A4669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2591A657-5AC6-4E6C-AEB3-45D871DEBC67}" type="datetimeFigureOut">
              <a:rPr lang="en-US"/>
              <a:pPr>
                <a:defRPr/>
              </a:pPr>
              <a:t>1/23/2017</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CD95F907-52DA-4466-879A-70BFC71D329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B50B62C-AB50-4811-AE10-DD7389F6A58F}" type="datetimeFigureOut">
              <a:rPr lang="en-US"/>
              <a:pPr>
                <a:defRPr/>
              </a:pPr>
              <a:t>1/23/2017</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87A1B9D-8295-4616-BC5D-97599365BB2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A9B43687-585A-46B9-AA77-213AC77A2B8E}" type="datetimeFigureOut">
              <a:rPr lang="en-US"/>
              <a:pPr>
                <a:defRPr/>
              </a:pPr>
              <a:t>1/23/2017</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7F1297A8-494E-478E-9FBE-8D9D093CB0B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pPr>
              <a:defRPr/>
            </a:pPr>
            <a:fld id="{E250B238-3871-4AD8-9020-0A4FC563CD09}" type="datetimeFigureOut">
              <a:rPr lang="en-US"/>
              <a:pPr>
                <a:defRPr/>
              </a:pPr>
              <a:t>1/23/2017</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smtClean="0">
                <a:solidFill>
                  <a:schemeClr val="tx1"/>
                </a:solidFill>
              </a:defRPr>
            </a:lvl1pPr>
            <a:extLst/>
          </a:lstStyle>
          <a:p>
            <a:pPr>
              <a:defRPr/>
            </a:pPr>
            <a:fld id="{0E6D881F-6E3B-492C-A655-E7A590E21B61}"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577B1D1-B94B-4BCE-846D-3656970846C3}" type="datetimeFigureOut">
              <a:rPr lang="en-US"/>
              <a:pPr>
                <a:defRPr/>
              </a:pPr>
              <a:t>1/23/2017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B31A284-82AE-4169-B4C7-BBAD689C572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CB39327-D306-48CD-8831-4A0D63515E41}" type="datetimeFigureOut">
              <a:rPr lang="en-US"/>
              <a:pPr>
                <a:defRPr/>
              </a:pPr>
              <a:t>1/23/2017</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BEB2EAA-6173-4AF1-996E-41B2334D5A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defRPr>
            </a:lvl1pPr>
            <a:extLst/>
          </a:lstStyle>
          <a:p>
            <a:pPr>
              <a:defRPr/>
            </a:pPr>
            <a:fld id="{44EDE507-DFC0-4DB8-BA75-433F72A25539}" type="datetimeFigureOut">
              <a:rPr lang="en-US"/>
              <a:pPr>
                <a:defRPr/>
              </a:pPr>
              <a:t>1/23/2017</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defRPr>
            </a:lvl1pPr>
            <a:extLst/>
          </a:lstStyle>
          <a:p>
            <a:pPr>
              <a:defRPr/>
            </a:pPr>
            <a:fld id="{4BB77156-34F0-4401-9450-9381FA86380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68" r:id="rId2"/>
    <p:sldLayoutId id="2147483673" r:id="rId3"/>
    <p:sldLayoutId id="2147483674" r:id="rId4"/>
    <p:sldLayoutId id="2147483675" r:id="rId5"/>
    <p:sldLayoutId id="2147483676" r:id="rId6"/>
    <p:sldLayoutId id="2147483669" r:id="rId7"/>
    <p:sldLayoutId id="2147483677" r:id="rId8"/>
    <p:sldLayoutId id="2147483678" r:id="rId9"/>
    <p:sldLayoutId id="2147483670" r:id="rId10"/>
    <p:sldLayoutId id="2147483671"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382000" cy="4525962"/>
          </a:xfrm>
        </p:spPr>
        <p:txBody>
          <a:bodyPr/>
          <a:lstStyle/>
          <a:p>
            <a:r>
              <a:rPr lang="en-US" sz="3200" dirty="0" smtClean="0"/>
              <a:t>Turn in Stoichiometry </a:t>
            </a:r>
            <a:r>
              <a:rPr lang="en-US" sz="3200" dirty="0" smtClean="0"/>
              <a:t>Practice, Part One </a:t>
            </a:r>
            <a:r>
              <a:rPr lang="en-US" sz="3200" dirty="0" smtClean="0"/>
              <a:t>handout.</a:t>
            </a:r>
          </a:p>
          <a:p>
            <a:r>
              <a:rPr lang="en-US" sz="3200" dirty="0" smtClean="0"/>
              <a:t>Pick up </a:t>
            </a:r>
            <a:r>
              <a:rPr lang="en-US" sz="3200" dirty="0" smtClean="0"/>
              <a:t>Notes</a:t>
            </a:r>
            <a:r>
              <a:rPr lang="en-US" sz="3200" dirty="0" smtClean="0"/>
              <a:t>.</a:t>
            </a:r>
            <a:endParaRPr lang="en-US" sz="3200" dirty="0" smtClean="0"/>
          </a:p>
          <a:p>
            <a:r>
              <a:rPr lang="en-US" sz="3200" dirty="0" smtClean="0"/>
              <a:t>Get out </a:t>
            </a:r>
            <a:r>
              <a:rPr lang="en-US" sz="3200" dirty="0" smtClean="0"/>
              <a:t>periodic table </a:t>
            </a:r>
            <a:r>
              <a:rPr lang="en-US" sz="3200" dirty="0" smtClean="0"/>
              <a:t>and a calculator.</a:t>
            </a:r>
            <a:endParaRPr lang="en-US" sz="3200" dirty="0"/>
          </a:p>
        </p:txBody>
      </p:sp>
      <p:sp>
        <p:nvSpPr>
          <p:cNvPr id="3" name="Title 2"/>
          <p:cNvSpPr>
            <a:spLocks noGrp="1"/>
          </p:cNvSpPr>
          <p:nvPr>
            <p:ph type="title"/>
          </p:nvPr>
        </p:nvSpPr>
        <p:spPr/>
        <p:txBody>
          <a:bodyPr>
            <a:normAutofit/>
          </a:bodyPr>
          <a:lstStyle/>
          <a:p>
            <a:r>
              <a:rPr lang="en-US" sz="4800" dirty="0" smtClean="0"/>
              <a:t>DO NOW</a:t>
            </a:r>
            <a:endParaRPr lang="en-US" sz="4800" dirty="0"/>
          </a:p>
        </p:txBody>
      </p:sp>
    </p:spTree>
    <p:extLst>
      <p:ext uri="{BB962C8B-B14F-4D97-AF65-F5344CB8AC3E}">
        <p14:creationId xmlns:p14="http://schemas.microsoft.com/office/powerpoint/2010/main" val="1640088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66928" indent="-457200" fontAlgn="auto">
              <a:spcAft>
                <a:spcPts val="0"/>
              </a:spcAft>
              <a:buFont typeface="Wingdings" panose="05000000000000000000" pitchFamily="2" charset="2"/>
              <a:buChar char="ü"/>
              <a:defRPr/>
            </a:pPr>
            <a:r>
              <a:rPr lang="en-US" dirty="0" smtClean="0"/>
              <a:t>Rarely are reactants in a chemical reaction present in the </a:t>
            </a:r>
            <a:r>
              <a:rPr lang="en-US" b="1" dirty="0" smtClean="0">
                <a:solidFill>
                  <a:srgbClr val="FF0000"/>
                </a:solidFill>
              </a:rPr>
              <a:t>EXACT</a:t>
            </a:r>
            <a:r>
              <a:rPr lang="en-US" dirty="0" smtClean="0">
                <a:solidFill>
                  <a:srgbClr val="FF0000"/>
                </a:solidFill>
              </a:rPr>
              <a:t> </a:t>
            </a:r>
            <a:r>
              <a:rPr lang="en-US" dirty="0" smtClean="0"/>
              <a:t>ratios specified by the balanced equation.  </a:t>
            </a:r>
          </a:p>
          <a:p>
            <a:pPr marL="566928" indent="-457200" fontAlgn="auto">
              <a:spcAft>
                <a:spcPts val="0"/>
              </a:spcAft>
              <a:buFont typeface="Wingdings" panose="05000000000000000000" pitchFamily="2" charset="2"/>
              <a:buChar char="ü"/>
              <a:defRPr/>
            </a:pPr>
            <a:r>
              <a:rPr lang="en-US" dirty="0" smtClean="0"/>
              <a:t>Usually one or more are in </a:t>
            </a:r>
            <a:r>
              <a:rPr lang="en-US" b="1" dirty="0" smtClean="0">
                <a:solidFill>
                  <a:srgbClr val="FF0000"/>
                </a:solidFill>
              </a:rPr>
              <a:t>excess</a:t>
            </a:r>
            <a:r>
              <a:rPr lang="en-US" dirty="0" smtClean="0">
                <a:solidFill>
                  <a:srgbClr val="FF0000"/>
                </a:solidFill>
              </a:rPr>
              <a:t> </a:t>
            </a:r>
            <a:r>
              <a:rPr lang="en-US" dirty="0" smtClean="0"/>
              <a:t>while one is </a:t>
            </a:r>
            <a:r>
              <a:rPr lang="en-US" b="1" dirty="0" smtClean="0">
                <a:solidFill>
                  <a:srgbClr val="FF0000"/>
                </a:solidFill>
              </a:rPr>
              <a:t>limited</a:t>
            </a:r>
            <a:r>
              <a:rPr lang="en-US" dirty="0" smtClean="0"/>
              <a:t>.  </a:t>
            </a:r>
          </a:p>
          <a:p>
            <a:pPr marL="566928" indent="-457200" fontAlgn="auto">
              <a:spcAft>
                <a:spcPts val="0"/>
              </a:spcAft>
              <a:buFont typeface="Wingdings" panose="05000000000000000000" pitchFamily="2" charset="2"/>
              <a:buChar char="ü"/>
              <a:defRPr/>
            </a:pPr>
            <a:r>
              <a:rPr lang="en-US" dirty="0" smtClean="0"/>
              <a:t>The substance that is completely </a:t>
            </a:r>
            <a:r>
              <a:rPr lang="en-US" b="1" dirty="0" smtClean="0">
                <a:solidFill>
                  <a:srgbClr val="FF0000"/>
                </a:solidFill>
              </a:rPr>
              <a:t>consumed</a:t>
            </a:r>
            <a:r>
              <a:rPr lang="en-US" dirty="0" smtClean="0">
                <a:solidFill>
                  <a:srgbClr val="FF0000"/>
                </a:solidFill>
              </a:rPr>
              <a:t> </a:t>
            </a:r>
            <a:r>
              <a:rPr lang="en-US" dirty="0" smtClean="0"/>
              <a:t>in </a:t>
            </a:r>
            <a:r>
              <a:rPr lang="en-US" dirty="0" smtClean="0"/>
              <a:t>a reaction is the </a:t>
            </a:r>
            <a:r>
              <a:rPr lang="en-US" b="1" dirty="0" smtClean="0">
                <a:solidFill>
                  <a:srgbClr val="FF0000"/>
                </a:solidFill>
              </a:rPr>
              <a:t>limiting reactant</a:t>
            </a:r>
            <a:r>
              <a:rPr lang="en-US" dirty="0" smtClean="0"/>
              <a:t>.  </a:t>
            </a:r>
            <a:r>
              <a:rPr lang="en-US" dirty="0" smtClean="0"/>
              <a:t>The </a:t>
            </a:r>
            <a:r>
              <a:rPr lang="en-US" dirty="0" smtClean="0"/>
              <a:t>reaction cannot continue without more of it.  </a:t>
            </a:r>
          </a:p>
          <a:p>
            <a:pPr marL="566928" indent="-457200" fontAlgn="auto">
              <a:spcAft>
                <a:spcPts val="0"/>
              </a:spcAft>
              <a:buFont typeface="Wingdings" panose="05000000000000000000" pitchFamily="2" charset="2"/>
              <a:buChar char="ü"/>
              <a:defRPr/>
            </a:pPr>
            <a:r>
              <a:rPr lang="en-US" b="1" dirty="0" smtClean="0">
                <a:solidFill>
                  <a:srgbClr val="FF0000"/>
                </a:solidFill>
              </a:rPr>
              <a:t>Excess</a:t>
            </a:r>
            <a:r>
              <a:rPr lang="en-US" dirty="0" smtClean="0">
                <a:solidFill>
                  <a:srgbClr val="FF0000"/>
                </a:solidFill>
              </a:rPr>
              <a:t> </a:t>
            </a:r>
            <a:r>
              <a:rPr lang="en-US" dirty="0" smtClean="0"/>
              <a:t>reactants are the reactants that are </a:t>
            </a:r>
            <a:r>
              <a:rPr lang="en-US" b="1" dirty="0" smtClean="0">
                <a:solidFill>
                  <a:srgbClr val="FF0000"/>
                </a:solidFill>
              </a:rPr>
              <a:t>left over</a:t>
            </a:r>
            <a:r>
              <a:rPr lang="en-US" dirty="0" smtClean="0"/>
              <a:t>, in excess.</a:t>
            </a:r>
          </a:p>
          <a:p>
            <a:pPr marL="365760" indent="-256032" fontAlgn="auto">
              <a:spcAft>
                <a:spcPts val="0"/>
              </a:spcAft>
              <a:buFont typeface="Wingdings 3"/>
              <a:buChar char=""/>
              <a:defRPr/>
            </a:pPr>
            <a:endParaRPr lang="en-US" dirty="0"/>
          </a:p>
        </p:txBody>
      </p:sp>
      <p:sp>
        <p:nvSpPr>
          <p:cNvPr id="3" name="Title 2"/>
          <p:cNvSpPr>
            <a:spLocks noGrp="1"/>
          </p:cNvSpPr>
          <p:nvPr>
            <p:ph type="title"/>
          </p:nvPr>
        </p:nvSpPr>
        <p:spPr/>
        <p:txBody>
          <a:bodyPr>
            <a:normAutofit/>
          </a:bodyPr>
          <a:lstStyle/>
          <a:p>
            <a:pPr fontAlgn="auto">
              <a:spcAft>
                <a:spcPts val="0"/>
              </a:spcAft>
              <a:defRPr/>
            </a:pPr>
            <a:r>
              <a:rPr lang="en-US" sz="4800" dirty="0" smtClean="0"/>
              <a:t>LIMITING </a:t>
            </a:r>
            <a:r>
              <a:rPr lang="en-US" sz="4800" dirty="0" smtClean="0"/>
              <a:t>REACTANT</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bwMode="auto">
          <a:noFill/>
        </p:spPr>
        <p:txBody>
          <a:bodyPr wrap="square" lIns="91440" tIns="45720" rIns="91440" bIns="45720" numCol="1" anchorCtr="0" compatLnSpc="1">
            <a:prstTxWarp prst="textNoShape">
              <a:avLst/>
            </a:prstTxWarp>
            <a:normAutofit/>
          </a:bodyPr>
          <a:lstStyle/>
          <a:p>
            <a:r>
              <a:rPr lang="en-US" sz="4800" dirty="0"/>
              <a:t>LIMITING REACTANT</a:t>
            </a:r>
            <a:endParaRPr lang="en-US" sz="4400" b="0" dirty="0" smtClean="0">
              <a:effectLst/>
            </a:endParaRPr>
          </a:p>
        </p:txBody>
      </p:sp>
      <p:sp>
        <p:nvSpPr>
          <p:cNvPr id="58371" name="Rectangle 3"/>
          <p:cNvSpPr>
            <a:spLocks noGrp="1"/>
          </p:cNvSpPr>
          <p:nvPr>
            <p:ph type="body" idx="1"/>
          </p:nvPr>
        </p:nvSpPr>
        <p:spPr/>
        <p:txBody>
          <a:bodyPr/>
          <a:lstStyle/>
          <a:p>
            <a:pPr>
              <a:buFont typeface="Wingdings 3" pitchFamily="18" charset="2"/>
              <a:buNone/>
            </a:pPr>
            <a:endParaRPr lang="en-US" dirty="0" smtClean="0"/>
          </a:p>
          <a:p>
            <a:pPr>
              <a:buFont typeface="Wingdings 3" pitchFamily="18" charset="2"/>
              <a:buNone/>
            </a:pPr>
            <a:r>
              <a:rPr lang="en-US" dirty="0" smtClean="0"/>
              <a:t>VIDEO</a:t>
            </a:r>
          </a:p>
          <a:p>
            <a:pPr>
              <a:buFont typeface="Wingdings 3" pitchFamily="18" charset="2"/>
              <a:buNone/>
            </a:pPr>
            <a:endParaRPr lang="en-US" dirty="0"/>
          </a:p>
          <a:p>
            <a:pPr>
              <a:buFont typeface="Wingdings 3" pitchFamily="18" charset="2"/>
              <a:buNone/>
            </a:pPr>
            <a:r>
              <a:rPr lang="en-US" smtClean="0"/>
              <a:t>DEMO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Content Placeholder 1"/>
          <p:cNvSpPr>
            <a:spLocks noGrp="1"/>
          </p:cNvSpPr>
          <p:nvPr>
            <p:ph idx="1"/>
          </p:nvPr>
        </p:nvSpPr>
        <p:spPr/>
        <p:txBody>
          <a:bodyPr/>
          <a:lstStyle/>
          <a:p>
            <a:pPr>
              <a:buFont typeface="Wingdings 3" pitchFamily="18" charset="2"/>
              <a:buNone/>
            </a:pPr>
            <a:r>
              <a:rPr lang="en-US" sz="2800" dirty="0" smtClean="0"/>
              <a:t>Example:	Recipe for Chocolate Chip Cookies – yields 4 dozen cookies</a:t>
            </a:r>
          </a:p>
          <a:p>
            <a:pPr>
              <a:buFont typeface="Wingdings 3" pitchFamily="18" charset="2"/>
              <a:buNone/>
            </a:pPr>
            <a:endParaRPr lang="en-US" sz="2800" dirty="0" smtClean="0"/>
          </a:p>
          <a:p>
            <a:pPr>
              <a:buFont typeface="Wingdings 3" pitchFamily="18" charset="2"/>
              <a:buNone/>
            </a:pPr>
            <a:r>
              <a:rPr lang="en-US" sz="2600" dirty="0" smtClean="0"/>
              <a:t>2.25C flour	1 C butter		2 eggs</a:t>
            </a:r>
          </a:p>
          <a:p>
            <a:pPr>
              <a:buFont typeface="Wingdings 3" pitchFamily="18" charset="2"/>
              <a:buNone/>
            </a:pPr>
            <a:r>
              <a:rPr lang="fr-FR" sz="2600" dirty="0" smtClean="0"/>
              <a:t>1t </a:t>
            </a:r>
            <a:r>
              <a:rPr lang="fr-FR" sz="2600" dirty="0" err="1" smtClean="0"/>
              <a:t>salt</a:t>
            </a:r>
            <a:r>
              <a:rPr lang="fr-FR" sz="2600" dirty="0" smtClean="0"/>
              <a:t>		1 C </a:t>
            </a:r>
            <a:r>
              <a:rPr lang="fr-FR" sz="2600" dirty="0" err="1" smtClean="0"/>
              <a:t>sugar</a:t>
            </a:r>
            <a:r>
              <a:rPr lang="fr-FR" sz="2600" dirty="0" smtClean="0"/>
              <a:t>		2 t </a:t>
            </a:r>
            <a:r>
              <a:rPr lang="fr-FR" sz="2600" dirty="0" err="1" smtClean="0"/>
              <a:t>vanilla</a:t>
            </a:r>
            <a:endParaRPr lang="en-US" sz="2600" dirty="0" smtClean="0"/>
          </a:p>
          <a:p>
            <a:pPr>
              <a:buFont typeface="Wingdings 3" pitchFamily="18" charset="2"/>
              <a:buNone/>
            </a:pPr>
            <a:r>
              <a:rPr lang="en-US" sz="2600" dirty="0" smtClean="0"/>
              <a:t>1t baking soda			0.5 C brown sugar</a:t>
            </a:r>
          </a:p>
          <a:p>
            <a:pPr>
              <a:buFont typeface="Wingdings 3" pitchFamily="18" charset="2"/>
              <a:buNone/>
            </a:pPr>
            <a:r>
              <a:rPr lang="en-US" sz="2600" dirty="0" smtClean="0"/>
              <a:t>3 oz. chocolate chips</a:t>
            </a:r>
          </a:p>
          <a:p>
            <a:pPr>
              <a:buFont typeface="Wingdings 3" pitchFamily="18" charset="2"/>
              <a:buNone/>
            </a:pPr>
            <a:r>
              <a:rPr lang="en-US" sz="2800" dirty="0" smtClean="0"/>
              <a:t> </a:t>
            </a:r>
          </a:p>
          <a:p>
            <a:endParaRPr lang="en-US" dirty="0" smtClean="0"/>
          </a:p>
        </p:txBody>
      </p:sp>
      <p:sp>
        <p:nvSpPr>
          <p:cNvPr id="3" name="Title 2"/>
          <p:cNvSpPr>
            <a:spLocks noGrp="1"/>
          </p:cNvSpPr>
          <p:nvPr>
            <p:ph type="title"/>
          </p:nvPr>
        </p:nvSpPr>
        <p:spPr/>
        <p:txBody>
          <a:bodyPr>
            <a:normAutofit/>
          </a:bodyPr>
          <a:lstStyle/>
          <a:p>
            <a:pPr fontAlgn="auto">
              <a:spcAft>
                <a:spcPts val="0"/>
              </a:spcAft>
              <a:defRPr/>
            </a:pPr>
            <a:r>
              <a:rPr lang="en-US" sz="4800" dirty="0" smtClean="0"/>
              <a:t>LIMITING REACTANT</a:t>
            </a:r>
            <a:endParaRPr lang="en-US" sz="4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ontent Placeholder 1"/>
          <p:cNvSpPr>
            <a:spLocks noGrp="1"/>
          </p:cNvSpPr>
          <p:nvPr>
            <p:ph idx="1"/>
          </p:nvPr>
        </p:nvSpPr>
        <p:spPr/>
        <p:txBody>
          <a:bodyPr/>
          <a:lstStyle/>
          <a:p>
            <a:r>
              <a:rPr lang="en-US" sz="2400" dirty="0" smtClean="0"/>
              <a:t>If you have the </a:t>
            </a:r>
            <a:r>
              <a:rPr lang="en-US" sz="2400" dirty="0" smtClean="0"/>
              <a:t>amounts listed below, </a:t>
            </a:r>
            <a:r>
              <a:rPr lang="en-US" sz="2400" dirty="0" smtClean="0"/>
              <a:t>what is the limiting reactant? </a:t>
            </a:r>
          </a:p>
          <a:p>
            <a:endParaRPr lang="en-US" sz="2400" dirty="0" smtClean="0"/>
          </a:p>
          <a:p>
            <a:pPr>
              <a:buFont typeface="Wingdings 3" pitchFamily="18" charset="2"/>
              <a:buNone/>
            </a:pPr>
            <a:r>
              <a:rPr lang="fr-FR" sz="2400" dirty="0" smtClean="0"/>
              <a:t>10 C </a:t>
            </a:r>
            <a:r>
              <a:rPr lang="fr-FR" sz="2400" dirty="0" err="1" smtClean="0"/>
              <a:t>flour</a:t>
            </a:r>
            <a:r>
              <a:rPr lang="fr-FR" sz="2400" dirty="0" smtClean="0"/>
              <a:t>		4 C butter		12 </a:t>
            </a:r>
            <a:r>
              <a:rPr lang="fr-FR" sz="2400" dirty="0" err="1" smtClean="0"/>
              <a:t>eggs</a:t>
            </a:r>
            <a:endParaRPr lang="en-US" sz="2400" dirty="0" smtClean="0"/>
          </a:p>
          <a:p>
            <a:pPr>
              <a:buFont typeface="Wingdings 3" pitchFamily="18" charset="2"/>
              <a:buNone/>
            </a:pPr>
            <a:r>
              <a:rPr lang="fr-FR" sz="2400" dirty="0" smtClean="0"/>
              <a:t>4t </a:t>
            </a:r>
            <a:r>
              <a:rPr lang="fr-FR" sz="2400" dirty="0" err="1" smtClean="0"/>
              <a:t>salt</a:t>
            </a:r>
            <a:r>
              <a:rPr lang="fr-FR" sz="2400" dirty="0" smtClean="0"/>
              <a:t>		4 C </a:t>
            </a:r>
            <a:r>
              <a:rPr lang="fr-FR" sz="2400" dirty="0" err="1" smtClean="0"/>
              <a:t>sugar</a:t>
            </a:r>
            <a:r>
              <a:rPr lang="fr-FR" sz="2400" dirty="0" smtClean="0"/>
              <a:t>		8 t </a:t>
            </a:r>
            <a:r>
              <a:rPr lang="fr-FR" sz="2400" dirty="0" err="1" smtClean="0"/>
              <a:t>vanilla</a:t>
            </a:r>
            <a:endParaRPr lang="en-US" sz="2400" dirty="0" smtClean="0"/>
          </a:p>
          <a:p>
            <a:pPr>
              <a:buFont typeface="Wingdings 3" pitchFamily="18" charset="2"/>
              <a:buNone/>
            </a:pPr>
            <a:r>
              <a:rPr lang="en-US" sz="2400" dirty="0" smtClean="0"/>
              <a:t>4t baking soda	4 C brown sugar	</a:t>
            </a:r>
          </a:p>
          <a:p>
            <a:pPr>
              <a:buFont typeface="Wingdings 3" pitchFamily="18" charset="2"/>
              <a:buNone/>
            </a:pPr>
            <a:r>
              <a:rPr lang="en-US" sz="2400" dirty="0" smtClean="0"/>
              <a:t>10 oz. chocolate chips</a:t>
            </a:r>
          </a:p>
          <a:p>
            <a:pPr>
              <a:buFont typeface="Wingdings 3" pitchFamily="18" charset="2"/>
              <a:buNone/>
            </a:pPr>
            <a:r>
              <a:rPr lang="en-US" sz="2400" dirty="0" smtClean="0"/>
              <a:t> </a:t>
            </a:r>
          </a:p>
          <a:p>
            <a:pPr>
              <a:buFont typeface="Wingdings 3" pitchFamily="18" charset="2"/>
              <a:buNone/>
            </a:pPr>
            <a:r>
              <a:rPr lang="en-US" sz="2400" dirty="0" smtClean="0"/>
              <a:t>How many cookies could you make with </a:t>
            </a:r>
            <a:r>
              <a:rPr lang="en-US" sz="2400" dirty="0" smtClean="0"/>
              <a:t>these amounts</a:t>
            </a:r>
            <a:r>
              <a:rPr lang="en-US" sz="2400" dirty="0" smtClean="0"/>
              <a:t>?	</a:t>
            </a:r>
          </a:p>
          <a:p>
            <a:endParaRPr lang="en-US" sz="2400" dirty="0" smtClean="0"/>
          </a:p>
          <a:p>
            <a:endParaRPr lang="en-US" dirty="0" smtClean="0"/>
          </a:p>
        </p:txBody>
      </p:sp>
      <p:sp>
        <p:nvSpPr>
          <p:cNvPr id="3" name="Title 2"/>
          <p:cNvSpPr>
            <a:spLocks noGrp="1"/>
          </p:cNvSpPr>
          <p:nvPr>
            <p:ph type="title"/>
          </p:nvPr>
        </p:nvSpPr>
        <p:spPr/>
        <p:txBody>
          <a:bodyPr>
            <a:normAutofit/>
          </a:bodyPr>
          <a:lstStyle/>
          <a:p>
            <a:pPr fontAlgn="auto">
              <a:spcAft>
                <a:spcPts val="0"/>
              </a:spcAft>
              <a:defRPr/>
            </a:pPr>
            <a:r>
              <a:rPr lang="en-US" sz="4800" dirty="0" smtClean="0"/>
              <a:t>LIMITING REACTANT</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5">
                                            <p:txEl>
                                              <p:pRg st="7" end="7"/>
                                            </p:txEl>
                                          </p:spTgt>
                                        </p:tgtEl>
                                        <p:attrNameLst>
                                          <p:attrName>style.visibility</p:attrName>
                                        </p:attrNameLst>
                                      </p:cBhvr>
                                      <p:to>
                                        <p:strVal val="visible"/>
                                      </p:to>
                                    </p:set>
                                    <p:anim calcmode="lin" valueType="num">
                                      <p:cBhvr additive="base">
                                        <p:cTn id="7" dur="500" fill="hold"/>
                                        <p:tgtEl>
                                          <p:spTgt spid="36865">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525962"/>
          </a:xfrm>
        </p:spPr>
        <p:txBody>
          <a:bodyPr>
            <a:normAutofit lnSpcReduction="10000"/>
          </a:bodyPr>
          <a:lstStyle/>
          <a:p>
            <a:pPr marL="566928" indent="-457200" fontAlgn="auto">
              <a:spcAft>
                <a:spcPts val="0"/>
              </a:spcAft>
              <a:buFont typeface="Wingdings" panose="05000000000000000000" pitchFamily="2" charset="2"/>
              <a:buChar char="ü"/>
              <a:defRPr/>
            </a:pPr>
            <a:r>
              <a:rPr lang="en-US" dirty="0" smtClean="0"/>
              <a:t>Treat </a:t>
            </a:r>
            <a:r>
              <a:rPr lang="en-US" dirty="0" smtClean="0"/>
              <a:t>these problems as mass to mass problems and then compare the answers to determine the limiting reactant.  </a:t>
            </a:r>
            <a:endParaRPr lang="en-US" dirty="0" smtClean="0"/>
          </a:p>
          <a:p>
            <a:pPr marL="566928" indent="-457200" fontAlgn="auto">
              <a:spcAft>
                <a:spcPts val="0"/>
              </a:spcAft>
              <a:buFont typeface="Wingdings" panose="05000000000000000000" pitchFamily="2" charset="2"/>
              <a:buChar char="ü"/>
              <a:defRPr/>
            </a:pPr>
            <a:r>
              <a:rPr lang="en-US" dirty="0" smtClean="0"/>
              <a:t>The </a:t>
            </a:r>
            <a:r>
              <a:rPr lang="en-US" dirty="0" smtClean="0"/>
              <a:t>limiting reactant will be the one that converted to the </a:t>
            </a:r>
            <a:r>
              <a:rPr lang="en-US" b="1" dirty="0" smtClean="0">
                <a:solidFill>
                  <a:srgbClr val="FF0000"/>
                </a:solidFill>
              </a:rPr>
              <a:t>LESSER </a:t>
            </a:r>
            <a:r>
              <a:rPr lang="en-US" dirty="0" smtClean="0"/>
              <a:t>amount</a:t>
            </a:r>
            <a:r>
              <a:rPr lang="en-US" dirty="0" smtClean="0"/>
              <a:t>.</a:t>
            </a:r>
          </a:p>
          <a:p>
            <a:pPr marL="365760" indent="-256032" fontAlgn="auto">
              <a:spcAft>
                <a:spcPts val="0"/>
              </a:spcAft>
              <a:buFont typeface="Wingdings 3"/>
              <a:buNone/>
              <a:defRPr/>
            </a:pPr>
            <a:r>
              <a:rPr lang="en-US" dirty="0" smtClean="0"/>
              <a:t> </a:t>
            </a:r>
          </a:p>
          <a:p>
            <a:pPr marL="365760" indent="-256032" fontAlgn="auto">
              <a:spcAft>
                <a:spcPts val="0"/>
              </a:spcAft>
              <a:buFont typeface="Wingdings 3"/>
              <a:buNone/>
              <a:defRPr/>
            </a:pPr>
            <a:r>
              <a:rPr lang="en-US" dirty="0" smtClean="0"/>
              <a:t>Example:  How many grams of CO</a:t>
            </a:r>
            <a:r>
              <a:rPr lang="en-US" baseline="-25000" dirty="0" smtClean="0"/>
              <a:t>2</a:t>
            </a:r>
            <a:r>
              <a:rPr lang="en-US" dirty="0" smtClean="0"/>
              <a:t> are formed if 10.0 grams of C are burned in 20.0 g of O</a:t>
            </a:r>
            <a:r>
              <a:rPr lang="en-US" baseline="-25000" dirty="0" smtClean="0"/>
              <a:t>2</a:t>
            </a:r>
            <a:r>
              <a:rPr lang="en-US" dirty="0" smtClean="0"/>
              <a:t>.</a:t>
            </a:r>
          </a:p>
          <a:p>
            <a:pPr marL="365760" indent="-256032" fontAlgn="auto">
              <a:spcAft>
                <a:spcPts val="0"/>
              </a:spcAft>
              <a:buFont typeface="Wingdings 3"/>
              <a:buNone/>
              <a:defRPr/>
            </a:pPr>
            <a:endParaRPr lang="en-US" dirty="0" smtClean="0"/>
          </a:p>
          <a:p>
            <a:pPr marL="365760" indent="-256032" algn="ctr" fontAlgn="auto">
              <a:spcAft>
                <a:spcPts val="0"/>
              </a:spcAft>
              <a:buFont typeface="Wingdings 3"/>
              <a:buNone/>
              <a:defRPr/>
            </a:pPr>
            <a:r>
              <a:rPr lang="en-US" dirty="0" smtClean="0"/>
              <a:t>C    +    O</a:t>
            </a:r>
            <a:r>
              <a:rPr lang="en-US" baseline="-25000" dirty="0" smtClean="0"/>
              <a:t>2</a:t>
            </a:r>
            <a:r>
              <a:rPr lang="en-US" dirty="0" smtClean="0"/>
              <a:t>     </a:t>
            </a:r>
            <a:r>
              <a:rPr lang="en-US" dirty="0" smtClean="0">
                <a:sym typeface="Wingdings"/>
              </a:rPr>
              <a:t></a:t>
            </a:r>
            <a:r>
              <a:rPr lang="en-US" dirty="0" smtClean="0"/>
              <a:t>     CO</a:t>
            </a:r>
            <a:r>
              <a:rPr lang="en-US" baseline="-25000" dirty="0" smtClean="0"/>
              <a:t>2</a:t>
            </a:r>
            <a:endParaRPr lang="en-US" dirty="0" smtClean="0"/>
          </a:p>
          <a:p>
            <a:pPr marL="365760" indent="-256032" algn="ctr" fontAlgn="auto">
              <a:spcAft>
                <a:spcPts val="0"/>
              </a:spcAft>
              <a:buFont typeface="Wingdings 3"/>
              <a:buNone/>
              <a:defRPr/>
            </a:pPr>
            <a:r>
              <a:rPr lang="en-US" i="1" dirty="0" smtClean="0"/>
              <a:t>1 mole C  +  1 mole O</a:t>
            </a:r>
            <a:r>
              <a:rPr lang="en-US" i="1" baseline="-25000" dirty="0" smtClean="0"/>
              <a:t>2</a:t>
            </a:r>
            <a:r>
              <a:rPr lang="en-US" i="1" dirty="0" smtClean="0"/>
              <a:t>  </a:t>
            </a:r>
            <a:r>
              <a:rPr lang="en-US" i="1" dirty="0" smtClean="0">
                <a:sym typeface="Wingdings"/>
              </a:rPr>
              <a:t></a:t>
            </a:r>
            <a:r>
              <a:rPr lang="en-US" i="1" dirty="0" smtClean="0"/>
              <a:t>  1 mole CO</a:t>
            </a:r>
            <a:r>
              <a:rPr lang="en-US" i="1" baseline="-25000" dirty="0" smtClean="0"/>
              <a:t>2</a:t>
            </a:r>
            <a:endParaRPr lang="en-US" dirty="0" smtClean="0"/>
          </a:p>
          <a:p>
            <a:pPr marL="365760" indent="-256032" fontAlgn="auto">
              <a:spcAft>
                <a:spcPts val="0"/>
              </a:spcAft>
              <a:buFont typeface="Wingdings 3"/>
              <a:buChar char=""/>
              <a:defRPr/>
            </a:pPr>
            <a:endParaRPr lang="en-US" dirty="0"/>
          </a:p>
        </p:txBody>
      </p:sp>
      <p:sp>
        <p:nvSpPr>
          <p:cNvPr id="3" name="Title 2"/>
          <p:cNvSpPr>
            <a:spLocks noGrp="1"/>
          </p:cNvSpPr>
          <p:nvPr>
            <p:ph type="title"/>
          </p:nvPr>
        </p:nvSpPr>
        <p:spPr/>
        <p:txBody>
          <a:bodyPr>
            <a:noAutofit/>
          </a:bodyPr>
          <a:lstStyle/>
          <a:p>
            <a:pPr fontAlgn="auto">
              <a:spcAft>
                <a:spcPts val="0"/>
              </a:spcAft>
              <a:defRPr/>
            </a:pPr>
            <a:r>
              <a:rPr lang="en-US" sz="4800" dirty="0" smtClean="0"/>
              <a:t>HOW TO DETERMINE THE LIMITING REACTANT</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1"/>
          <p:cNvSpPr>
            <a:spLocks noGrp="1"/>
          </p:cNvSpPr>
          <p:nvPr>
            <p:ph idx="1"/>
          </p:nvPr>
        </p:nvSpPr>
        <p:spPr>
          <a:xfrm>
            <a:off x="381000" y="1981200"/>
            <a:ext cx="8229600" cy="4525962"/>
          </a:xfrm>
        </p:spPr>
        <p:txBody>
          <a:bodyPr/>
          <a:lstStyle/>
          <a:p>
            <a:pPr>
              <a:buFont typeface="Wingdings 3" pitchFamily="18" charset="2"/>
              <a:buNone/>
            </a:pPr>
            <a:r>
              <a:rPr lang="en-US" dirty="0" smtClean="0"/>
              <a:t>Do the math just like you did with the mass to mass problems.  </a:t>
            </a:r>
          </a:p>
          <a:p>
            <a:pPr>
              <a:buFont typeface="Wingdings 3" pitchFamily="18" charset="2"/>
              <a:buNone/>
            </a:pPr>
            <a:endParaRPr lang="en-US" dirty="0" smtClean="0"/>
          </a:p>
          <a:p>
            <a:pPr>
              <a:buFont typeface="Wingdings 3" pitchFamily="18" charset="2"/>
              <a:buNone/>
            </a:pPr>
            <a:r>
              <a:rPr lang="en-US" dirty="0" smtClean="0"/>
              <a:t>Only this time you are doing </a:t>
            </a:r>
            <a:r>
              <a:rPr lang="en-US" b="1" dirty="0" smtClean="0">
                <a:solidFill>
                  <a:srgbClr val="FF0000"/>
                </a:solidFill>
              </a:rPr>
              <a:t>two</a:t>
            </a:r>
            <a:r>
              <a:rPr lang="en-US" dirty="0" smtClean="0"/>
              <a:t>.  </a:t>
            </a:r>
          </a:p>
          <a:p>
            <a:pPr>
              <a:buFont typeface="Wingdings 3" pitchFamily="18" charset="2"/>
              <a:buNone/>
            </a:pPr>
            <a:endParaRPr lang="en-US" dirty="0" smtClean="0"/>
          </a:p>
          <a:p>
            <a:pPr>
              <a:buFont typeface="Wingdings 3" pitchFamily="18" charset="2"/>
              <a:buNone/>
            </a:pPr>
            <a:r>
              <a:rPr lang="en-US" dirty="0" smtClean="0"/>
              <a:t>One for 10.0 g of carbon and one for 20.0 g of O</a:t>
            </a:r>
            <a:r>
              <a:rPr lang="en-US" baseline="-25000" dirty="0" smtClean="0"/>
              <a:t>2</a:t>
            </a:r>
            <a:r>
              <a:rPr lang="en-US" dirty="0" smtClean="0"/>
              <a:t>.</a:t>
            </a:r>
          </a:p>
          <a:p>
            <a:endParaRPr lang="en-US" dirty="0" smtClean="0"/>
          </a:p>
        </p:txBody>
      </p:sp>
      <p:sp>
        <p:nvSpPr>
          <p:cNvPr id="3" name="Title 2"/>
          <p:cNvSpPr>
            <a:spLocks noGrp="1"/>
          </p:cNvSpPr>
          <p:nvPr>
            <p:ph type="title"/>
          </p:nvPr>
        </p:nvSpPr>
        <p:spPr/>
        <p:txBody>
          <a:bodyPr>
            <a:noAutofit/>
          </a:bodyPr>
          <a:lstStyle/>
          <a:p>
            <a:pPr fontAlgn="auto">
              <a:spcAft>
                <a:spcPts val="0"/>
              </a:spcAft>
              <a:defRPr/>
            </a:pPr>
            <a:r>
              <a:rPr lang="en-US" sz="4800" dirty="0" smtClean="0"/>
              <a:t>HOW TO DETERMINE THE LIMITING REACTANT</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3">
                                            <p:txEl>
                                              <p:pRg st="0" end="0"/>
                                            </p:txEl>
                                          </p:spTgt>
                                        </p:tgtEl>
                                        <p:attrNameLst>
                                          <p:attrName>style.visibility</p:attrName>
                                        </p:attrNameLst>
                                      </p:cBhvr>
                                      <p:to>
                                        <p:strVal val="visible"/>
                                      </p:to>
                                    </p:set>
                                    <p:anim calcmode="lin" valueType="num">
                                      <p:cBhvr additive="base">
                                        <p:cTn id="7" dur="500" fill="hold"/>
                                        <p:tgtEl>
                                          <p:spTgt spid="389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913">
                                            <p:txEl>
                                              <p:pRg st="2" end="2"/>
                                            </p:txEl>
                                          </p:spTgt>
                                        </p:tgtEl>
                                        <p:attrNameLst>
                                          <p:attrName>style.visibility</p:attrName>
                                        </p:attrNameLst>
                                      </p:cBhvr>
                                      <p:to>
                                        <p:strVal val="visible"/>
                                      </p:to>
                                    </p:set>
                                    <p:anim calcmode="lin" valueType="num">
                                      <p:cBhvr additive="base">
                                        <p:cTn id="13" dur="500" fill="hold"/>
                                        <p:tgtEl>
                                          <p:spTgt spid="3891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9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913">
                                            <p:txEl>
                                              <p:pRg st="4" end="4"/>
                                            </p:txEl>
                                          </p:spTgt>
                                        </p:tgtEl>
                                        <p:attrNameLst>
                                          <p:attrName>style.visibility</p:attrName>
                                        </p:attrNameLst>
                                      </p:cBhvr>
                                      <p:to>
                                        <p:strVal val="visible"/>
                                      </p:to>
                                    </p:set>
                                    <p:anim calcmode="lin" valueType="num">
                                      <p:cBhvr additive="base">
                                        <p:cTn id="19" dur="500" fill="hold"/>
                                        <p:tgtEl>
                                          <p:spTgt spid="3891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91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1"/>
          <p:cNvSpPr>
            <a:spLocks noGrp="1"/>
          </p:cNvSpPr>
          <p:nvPr>
            <p:ph idx="1"/>
          </p:nvPr>
        </p:nvSpPr>
        <p:spPr>
          <a:xfrm>
            <a:off x="457200" y="1752600"/>
            <a:ext cx="8229600" cy="4254500"/>
          </a:xfrm>
        </p:spPr>
        <p:txBody>
          <a:bodyPr/>
          <a:lstStyle/>
          <a:p>
            <a:pPr>
              <a:buFont typeface="Wingdings 3" pitchFamily="18" charset="2"/>
              <a:buNone/>
            </a:pPr>
            <a:r>
              <a:rPr lang="en-US" u="sng" dirty="0" smtClean="0"/>
              <a:t>10.0 g C   1 mole C	1 mole CO</a:t>
            </a:r>
            <a:r>
              <a:rPr lang="en-US" u="sng" baseline="-25000" dirty="0" smtClean="0"/>
              <a:t>2</a:t>
            </a:r>
            <a:r>
              <a:rPr lang="en-US" u="sng" dirty="0" smtClean="0"/>
              <a:t>   44.01 g CO</a:t>
            </a:r>
            <a:r>
              <a:rPr lang="en-US" u="sng" baseline="-25000" dirty="0" smtClean="0"/>
              <a:t>2</a:t>
            </a:r>
            <a:endParaRPr lang="en-US" dirty="0" smtClean="0"/>
          </a:p>
          <a:p>
            <a:pPr>
              <a:buFont typeface="Wingdings 3" pitchFamily="18" charset="2"/>
              <a:buNone/>
            </a:pPr>
            <a:r>
              <a:rPr lang="en-US" dirty="0" smtClean="0"/>
              <a:t>		        12.01 g C    1 mole C      1 mole CO</a:t>
            </a:r>
            <a:r>
              <a:rPr lang="en-US" baseline="-25000" dirty="0" smtClean="0"/>
              <a:t>2</a:t>
            </a:r>
            <a:endParaRPr lang="en-US" dirty="0" smtClean="0"/>
          </a:p>
          <a:p>
            <a:pPr>
              <a:buFont typeface="Wingdings 3" pitchFamily="18" charset="2"/>
              <a:buNone/>
            </a:pPr>
            <a:endParaRPr lang="en-US" dirty="0" smtClean="0"/>
          </a:p>
          <a:p>
            <a:pPr>
              <a:buFont typeface="Wingdings 3" pitchFamily="18" charset="2"/>
              <a:buNone/>
            </a:pPr>
            <a:r>
              <a:rPr lang="en-US" dirty="0" smtClean="0"/>
              <a:t>=  </a:t>
            </a:r>
            <a:r>
              <a:rPr lang="en-US" dirty="0" smtClean="0"/>
              <a:t>__________g </a:t>
            </a:r>
            <a:r>
              <a:rPr lang="en-US" dirty="0" smtClean="0"/>
              <a:t>CO</a:t>
            </a:r>
            <a:r>
              <a:rPr lang="en-US" baseline="-25000" dirty="0" smtClean="0"/>
              <a:t>2</a:t>
            </a:r>
          </a:p>
          <a:p>
            <a:pPr>
              <a:buFont typeface="Wingdings 3" pitchFamily="18" charset="2"/>
              <a:buNone/>
            </a:pPr>
            <a:endParaRPr lang="en-US" baseline="-25000" dirty="0" smtClean="0"/>
          </a:p>
          <a:p>
            <a:pPr>
              <a:buFont typeface="Wingdings 3" pitchFamily="18" charset="2"/>
              <a:buNone/>
            </a:pPr>
            <a:r>
              <a:rPr lang="en-US" u="sng" dirty="0" smtClean="0"/>
              <a:t>20.0 g O</a:t>
            </a:r>
            <a:r>
              <a:rPr lang="en-US" u="sng" baseline="-25000" dirty="0" smtClean="0"/>
              <a:t>2</a:t>
            </a:r>
            <a:r>
              <a:rPr lang="en-US" u="sng" dirty="0" smtClean="0"/>
              <a:t>  1 mole O</a:t>
            </a:r>
            <a:r>
              <a:rPr lang="en-US" u="sng" baseline="-25000" dirty="0" smtClean="0"/>
              <a:t>2</a:t>
            </a:r>
            <a:r>
              <a:rPr lang="en-US" u="sng" dirty="0" smtClean="0"/>
              <a:t>  1 mole CO</a:t>
            </a:r>
            <a:r>
              <a:rPr lang="en-US" u="sng" baseline="-25000" dirty="0" smtClean="0"/>
              <a:t>2</a:t>
            </a:r>
            <a:r>
              <a:rPr lang="en-US" u="sng" dirty="0" smtClean="0"/>
              <a:t>   44.01g CO</a:t>
            </a:r>
            <a:r>
              <a:rPr lang="en-US" u="sng" baseline="-25000" dirty="0" smtClean="0"/>
              <a:t>2</a:t>
            </a:r>
            <a:endParaRPr lang="en-US" dirty="0" smtClean="0"/>
          </a:p>
          <a:p>
            <a:pPr>
              <a:buFont typeface="Wingdings 3" pitchFamily="18" charset="2"/>
              <a:buNone/>
            </a:pPr>
            <a:r>
              <a:rPr lang="en-US" dirty="0" smtClean="0"/>
              <a:t>		         32.00g O</a:t>
            </a:r>
            <a:r>
              <a:rPr lang="en-US" baseline="-25000" dirty="0" smtClean="0"/>
              <a:t>2</a:t>
            </a:r>
            <a:r>
              <a:rPr lang="en-US" dirty="0" smtClean="0"/>
              <a:t>  1 mole O</a:t>
            </a:r>
            <a:r>
              <a:rPr lang="en-US" baseline="-25000" dirty="0" smtClean="0"/>
              <a:t>2</a:t>
            </a:r>
            <a:r>
              <a:rPr lang="en-US" dirty="0" smtClean="0"/>
              <a:t>     1 mole CO</a:t>
            </a:r>
            <a:r>
              <a:rPr lang="en-US" baseline="-25000" dirty="0" smtClean="0"/>
              <a:t>2</a:t>
            </a:r>
            <a:endParaRPr lang="en-US" dirty="0" smtClean="0"/>
          </a:p>
          <a:p>
            <a:pPr>
              <a:buFont typeface="Wingdings 3" pitchFamily="18" charset="2"/>
              <a:buNone/>
            </a:pPr>
            <a:endParaRPr lang="en-US" dirty="0" smtClean="0"/>
          </a:p>
          <a:p>
            <a:pPr>
              <a:buFont typeface="Wingdings 3" pitchFamily="18" charset="2"/>
              <a:buNone/>
            </a:pPr>
            <a:r>
              <a:rPr lang="en-US" dirty="0" smtClean="0"/>
              <a:t>=  </a:t>
            </a:r>
            <a:r>
              <a:rPr lang="en-US" dirty="0" smtClean="0"/>
              <a:t>__________gCO</a:t>
            </a:r>
            <a:r>
              <a:rPr lang="en-US" baseline="-25000" dirty="0" smtClean="0"/>
              <a:t>2</a:t>
            </a:r>
            <a:endParaRPr lang="en-US" dirty="0" smtClean="0"/>
          </a:p>
        </p:txBody>
      </p:sp>
      <p:sp>
        <p:nvSpPr>
          <p:cNvPr id="3" name="Title 2"/>
          <p:cNvSpPr>
            <a:spLocks noGrp="1"/>
          </p:cNvSpPr>
          <p:nvPr>
            <p:ph type="title"/>
          </p:nvPr>
        </p:nvSpPr>
        <p:spPr/>
        <p:txBody>
          <a:bodyPr>
            <a:noAutofit/>
          </a:bodyPr>
          <a:lstStyle/>
          <a:p>
            <a:pPr fontAlgn="auto">
              <a:spcAft>
                <a:spcPts val="0"/>
              </a:spcAft>
              <a:defRPr/>
            </a:pPr>
            <a:r>
              <a:rPr lang="en-US" sz="4800" dirty="0" smtClean="0"/>
              <a:t>HOW TO DETERMINE THE LIMITING REACTANT</a:t>
            </a:r>
            <a:endParaRPr lang="en-US" sz="4800" dirty="0"/>
          </a:p>
        </p:txBody>
      </p:sp>
      <p:cxnSp>
        <p:nvCxnSpPr>
          <p:cNvPr id="5" name="Straight Connector 4"/>
          <p:cNvCxnSpPr/>
          <p:nvPr/>
        </p:nvCxnSpPr>
        <p:spPr>
          <a:xfrm rot="5400000">
            <a:off x="1790700" y="2171700"/>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5400000">
            <a:off x="1943100" y="4305300"/>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rot="5400000">
            <a:off x="5905500" y="2171700"/>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rot="5400000">
            <a:off x="3675228" y="2182504"/>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a:off x="5981700" y="4457700"/>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rot="5400000">
            <a:off x="3848100" y="4381500"/>
            <a:ext cx="838200"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37">
                                            <p:txEl>
                                              <p:pRg st="0" end="0"/>
                                            </p:txEl>
                                          </p:spTgt>
                                        </p:tgtEl>
                                        <p:attrNameLst>
                                          <p:attrName>style.visibility</p:attrName>
                                        </p:attrNameLst>
                                      </p:cBhvr>
                                      <p:to>
                                        <p:strVal val="visible"/>
                                      </p:to>
                                    </p:set>
                                    <p:anim calcmode="lin" valueType="num">
                                      <p:cBhvr additive="base">
                                        <p:cTn id="7" dur="500" fill="hold"/>
                                        <p:tgtEl>
                                          <p:spTgt spid="399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3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937">
                                            <p:txEl>
                                              <p:pRg st="1" end="1"/>
                                            </p:txEl>
                                          </p:spTgt>
                                        </p:tgtEl>
                                        <p:attrNameLst>
                                          <p:attrName>style.visibility</p:attrName>
                                        </p:attrNameLst>
                                      </p:cBhvr>
                                      <p:to>
                                        <p:strVal val="visible"/>
                                      </p:to>
                                    </p:set>
                                    <p:anim calcmode="lin" valueType="num">
                                      <p:cBhvr additive="base">
                                        <p:cTn id="11" dur="500" fill="hold"/>
                                        <p:tgtEl>
                                          <p:spTgt spid="3993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993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9937">
                                            <p:txEl>
                                              <p:pRg st="3" end="3"/>
                                            </p:txEl>
                                          </p:spTgt>
                                        </p:tgtEl>
                                        <p:attrNameLst>
                                          <p:attrName>style.visibility</p:attrName>
                                        </p:attrNameLst>
                                      </p:cBhvr>
                                      <p:to>
                                        <p:strVal val="visible"/>
                                      </p:to>
                                    </p:set>
                                    <p:anim calcmode="lin" valueType="num">
                                      <p:cBhvr additive="base">
                                        <p:cTn id="31" dur="500" fill="hold"/>
                                        <p:tgtEl>
                                          <p:spTgt spid="3993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993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9937">
                                            <p:txEl>
                                              <p:pRg st="5" end="5"/>
                                            </p:txEl>
                                          </p:spTgt>
                                        </p:tgtEl>
                                        <p:attrNameLst>
                                          <p:attrName>style.visibility</p:attrName>
                                        </p:attrNameLst>
                                      </p:cBhvr>
                                      <p:to>
                                        <p:strVal val="visible"/>
                                      </p:to>
                                    </p:set>
                                    <p:anim calcmode="lin" valueType="num">
                                      <p:cBhvr additive="base">
                                        <p:cTn id="37" dur="500" fill="hold"/>
                                        <p:tgtEl>
                                          <p:spTgt spid="3993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937">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9937">
                                            <p:txEl>
                                              <p:pRg st="6" end="6"/>
                                            </p:txEl>
                                          </p:spTgt>
                                        </p:tgtEl>
                                        <p:attrNameLst>
                                          <p:attrName>style.visibility</p:attrName>
                                        </p:attrNameLst>
                                      </p:cBhvr>
                                      <p:to>
                                        <p:strVal val="visible"/>
                                      </p:to>
                                    </p:set>
                                    <p:anim calcmode="lin" valueType="num">
                                      <p:cBhvr additive="base">
                                        <p:cTn id="41" dur="500" fill="hold"/>
                                        <p:tgtEl>
                                          <p:spTgt spid="39937">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993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9937">
                                            <p:txEl>
                                              <p:pRg st="8" end="8"/>
                                            </p:txEl>
                                          </p:spTgt>
                                        </p:tgtEl>
                                        <p:attrNameLst>
                                          <p:attrName>style.visibility</p:attrName>
                                        </p:attrNameLst>
                                      </p:cBhvr>
                                      <p:to>
                                        <p:strVal val="visible"/>
                                      </p:to>
                                    </p:set>
                                    <p:anim calcmode="lin" valueType="num">
                                      <p:cBhvr additive="base">
                                        <p:cTn id="61" dur="500" fill="hold"/>
                                        <p:tgtEl>
                                          <p:spTgt spid="39937">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993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1"/>
          <p:cNvSpPr>
            <a:spLocks noGrp="1"/>
          </p:cNvSpPr>
          <p:nvPr>
            <p:ph idx="1"/>
          </p:nvPr>
        </p:nvSpPr>
        <p:spPr/>
        <p:txBody>
          <a:bodyPr/>
          <a:lstStyle/>
          <a:p>
            <a:pPr>
              <a:buFont typeface="Wingdings 3" pitchFamily="18" charset="2"/>
              <a:buNone/>
            </a:pPr>
            <a:endParaRPr lang="en-US" dirty="0" smtClean="0"/>
          </a:p>
          <a:p>
            <a:pPr algn="ctr">
              <a:buFont typeface="Wingdings 3" pitchFamily="18" charset="2"/>
              <a:buNone/>
            </a:pPr>
            <a:r>
              <a:rPr lang="en-US" dirty="0" smtClean="0"/>
              <a:t>10.0 g C    forms    36.6 g CO</a:t>
            </a:r>
            <a:r>
              <a:rPr lang="en-US" baseline="-25000" dirty="0" smtClean="0"/>
              <a:t>2	</a:t>
            </a:r>
          </a:p>
          <a:p>
            <a:pPr algn="ctr">
              <a:buFont typeface="Wingdings 3" pitchFamily="18" charset="2"/>
              <a:buNone/>
            </a:pPr>
            <a:r>
              <a:rPr lang="en-US" dirty="0" smtClean="0"/>
              <a:t>AND</a:t>
            </a:r>
            <a:r>
              <a:rPr lang="en-US" baseline="-25000" dirty="0" smtClean="0"/>
              <a:t>	</a:t>
            </a:r>
          </a:p>
          <a:p>
            <a:pPr algn="ctr">
              <a:buFont typeface="Wingdings 3" pitchFamily="18" charset="2"/>
              <a:buNone/>
            </a:pPr>
            <a:r>
              <a:rPr lang="en-US" dirty="0" smtClean="0"/>
              <a:t>20.0 g O</a:t>
            </a:r>
            <a:r>
              <a:rPr lang="en-US" baseline="-25000" dirty="0" smtClean="0"/>
              <a:t>2</a:t>
            </a:r>
            <a:r>
              <a:rPr lang="en-US" dirty="0" smtClean="0"/>
              <a:t>  forms    27.5 g CO</a:t>
            </a:r>
            <a:r>
              <a:rPr lang="en-US" baseline="-25000" dirty="0" smtClean="0"/>
              <a:t>2</a:t>
            </a:r>
            <a:endParaRPr lang="en-US" dirty="0" smtClean="0"/>
          </a:p>
          <a:p>
            <a:endParaRPr lang="en-US" dirty="0" smtClean="0"/>
          </a:p>
          <a:p>
            <a:pPr algn="ctr">
              <a:buFont typeface="Wingdings 3" pitchFamily="18" charset="2"/>
              <a:buNone/>
            </a:pPr>
            <a:r>
              <a:rPr lang="en-US" dirty="0" smtClean="0"/>
              <a:t>Carbon forms more product and is left over.</a:t>
            </a:r>
          </a:p>
          <a:p>
            <a:pPr algn="ctr">
              <a:buFont typeface="Wingdings 3" pitchFamily="18" charset="2"/>
              <a:buNone/>
            </a:pPr>
            <a:endParaRPr lang="en-US" dirty="0" smtClean="0"/>
          </a:p>
          <a:p>
            <a:pPr algn="ctr">
              <a:buFont typeface="Wingdings 3" pitchFamily="18" charset="2"/>
              <a:buNone/>
            </a:pPr>
            <a:r>
              <a:rPr lang="en-US" dirty="0" smtClean="0"/>
              <a:t>So, </a:t>
            </a:r>
            <a:r>
              <a:rPr lang="en-US" b="1" dirty="0" smtClean="0">
                <a:solidFill>
                  <a:srgbClr val="FF0000"/>
                </a:solidFill>
              </a:rPr>
              <a:t>oxygen</a:t>
            </a:r>
            <a:r>
              <a:rPr lang="en-US" dirty="0" smtClean="0">
                <a:solidFill>
                  <a:srgbClr val="FF0000"/>
                </a:solidFill>
              </a:rPr>
              <a:t> </a:t>
            </a:r>
            <a:r>
              <a:rPr lang="en-US" dirty="0" smtClean="0"/>
              <a:t>is the limiting reactant and </a:t>
            </a:r>
            <a:r>
              <a:rPr lang="en-US" b="1" dirty="0" smtClean="0">
                <a:solidFill>
                  <a:srgbClr val="FF0000"/>
                </a:solidFill>
              </a:rPr>
              <a:t>27.5</a:t>
            </a:r>
            <a:r>
              <a:rPr lang="en-US" dirty="0" smtClean="0"/>
              <a:t> g CO</a:t>
            </a:r>
            <a:r>
              <a:rPr lang="en-US" baseline="-25000" dirty="0" smtClean="0"/>
              <a:t>2</a:t>
            </a:r>
            <a:r>
              <a:rPr lang="en-US" dirty="0" smtClean="0"/>
              <a:t> is produced</a:t>
            </a:r>
          </a:p>
          <a:p>
            <a:endParaRPr lang="en-US" dirty="0" smtClean="0"/>
          </a:p>
        </p:txBody>
      </p:sp>
      <p:sp>
        <p:nvSpPr>
          <p:cNvPr id="3" name="Title 2"/>
          <p:cNvSpPr>
            <a:spLocks noGrp="1"/>
          </p:cNvSpPr>
          <p:nvPr>
            <p:ph type="title"/>
          </p:nvPr>
        </p:nvSpPr>
        <p:spPr/>
        <p:txBody>
          <a:bodyPr>
            <a:noAutofit/>
          </a:bodyPr>
          <a:lstStyle/>
          <a:p>
            <a:pPr fontAlgn="auto">
              <a:spcAft>
                <a:spcPts val="0"/>
              </a:spcAft>
              <a:defRPr/>
            </a:pPr>
            <a:r>
              <a:rPr lang="en-US" sz="4800" dirty="0" smtClean="0"/>
              <a:t>HOW TO DETERMINE THE LIMITING REACTANT</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61">
                                            <p:txEl>
                                              <p:pRg st="1" end="1"/>
                                            </p:txEl>
                                          </p:spTgt>
                                        </p:tgtEl>
                                        <p:attrNameLst>
                                          <p:attrName>style.visibility</p:attrName>
                                        </p:attrNameLst>
                                      </p:cBhvr>
                                      <p:to>
                                        <p:strVal val="visible"/>
                                      </p:to>
                                    </p:set>
                                    <p:anim calcmode="lin" valueType="num">
                                      <p:cBhvr additive="base">
                                        <p:cTn id="7" dur="500" fill="hold"/>
                                        <p:tgtEl>
                                          <p:spTgt spid="4096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61">
                                            <p:txEl>
                                              <p:pRg st="2" end="2"/>
                                            </p:txEl>
                                          </p:spTgt>
                                        </p:tgtEl>
                                        <p:attrNameLst>
                                          <p:attrName>style.visibility</p:attrName>
                                        </p:attrNameLst>
                                      </p:cBhvr>
                                      <p:to>
                                        <p:strVal val="visible"/>
                                      </p:to>
                                    </p:set>
                                    <p:anim calcmode="lin" valueType="num">
                                      <p:cBhvr additive="base">
                                        <p:cTn id="11" dur="500" fill="hold"/>
                                        <p:tgtEl>
                                          <p:spTgt spid="4096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6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0961">
                                            <p:txEl>
                                              <p:pRg st="3" end="3"/>
                                            </p:txEl>
                                          </p:spTgt>
                                        </p:tgtEl>
                                        <p:attrNameLst>
                                          <p:attrName>style.visibility</p:attrName>
                                        </p:attrNameLst>
                                      </p:cBhvr>
                                      <p:to>
                                        <p:strVal val="visible"/>
                                      </p:to>
                                    </p:set>
                                    <p:anim calcmode="lin" valueType="num">
                                      <p:cBhvr additive="base">
                                        <p:cTn id="15" dur="500" fill="hold"/>
                                        <p:tgtEl>
                                          <p:spTgt spid="4096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096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0961">
                                            <p:txEl>
                                              <p:pRg st="5" end="5"/>
                                            </p:txEl>
                                          </p:spTgt>
                                        </p:tgtEl>
                                        <p:attrNameLst>
                                          <p:attrName>style.visibility</p:attrName>
                                        </p:attrNameLst>
                                      </p:cBhvr>
                                      <p:to>
                                        <p:strVal val="visible"/>
                                      </p:to>
                                    </p:set>
                                    <p:anim calcmode="lin" valueType="num">
                                      <p:cBhvr additive="base">
                                        <p:cTn id="21" dur="500" fill="hold"/>
                                        <p:tgtEl>
                                          <p:spTgt spid="4096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096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0961">
                                            <p:txEl>
                                              <p:pRg st="7" end="7"/>
                                            </p:txEl>
                                          </p:spTgt>
                                        </p:tgtEl>
                                        <p:attrNameLst>
                                          <p:attrName>style.visibility</p:attrName>
                                        </p:attrNameLst>
                                      </p:cBhvr>
                                      <p:to>
                                        <p:strVal val="visible"/>
                                      </p:to>
                                    </p:set>
                                    <p:anim calcmode="lin" valueType="num">
                                      <p:cBhvr additive="base">
                                        <p:cTn id="27" dur="500" fill="hold"/>
                                        <p:tgtEl>
                                          <p:spTgt spid="40961">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96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Content Placeholder 1"/>
          <p:cNvSpPr>
            <a:spLocks noGrp="1"/>
          </p:cNvSpPr>
          <p:nvPr>
            <p:ph idx="1"/>
          </p:nvPr>
        </p:nvSpPr>
        <p:spPr/>
        <p:txBody>
          <a:bodyPr/>
          <a:lstStyle/>
          <a:p>
            <a:pPr marL="0" indent="0">
              <a:buFont typeface="Wingdings 3" pitchFamily="18" charset="2"/>
              <a:buNone/>
            </a:pPr>
            <a:r>
              <a:rPr lang="en-US" sz="2400" dirty="0" smtClean="0"/>
              <a:t>Nickel </a:t>
            </a:r>
            <a:r>
              <a:rPr lang="en-US" sz="2400" dirty="0" smtClean="0"/>
              <a:t>reacts with hydrochloric acid to produce nickel (II) chloride and hydrogen gas.  If 5.00g nickel and 2.50g hydrochloric acid react, determine the limiting reactant and the mass of nickel (II) chloride produced.</a:t>
            </a:r>
          </a:p>
          <a:p>
            <a:endParaRPr lang="en-US" dirty="0" smtClean="0"/>
          </a:p>
        </p:txBody>
      </p:sp>
      <p:sp>
        <p:nvSpPr>
          <p:cNvPr id="3" name="Title 2"/>
          <p:cNvSpPr>
            <a:spLocks noGrp="1"/>
          </p:cNvSpPr>
          <p:nvPr>
            <p:ph type="title"/>
          </p:nvPr>
        </p:nvSpPr>
        <p:spPr/>
        <p:txBody>
          <a:bodyPr>
            <a:normAutofit/>
          </a:bodyPr>
          <a:lstStyle/>
          <a:p>
            <a:pPr fontAlgn="auto">
              <a:spcAft>
                <a:spcPts val="0"/>
              </a:spcAft>
              <a:defRPr/>
            </a:pPr>
            <a:r>
              <a:rPr lang="en-US" sz="4800" dirty="0" smtClean="0"/>
              <a:t>PRACTICE</a:t>
            </a:r>
            <a:endParaRPr lang="en-US" sz="4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1"/>
          <p:cNvSpPr>
            <a:spLocks noGrp="1"/>
          </p:cNvSpPr>
          <p:nvPr>
            <p:ph idx="1"/>
          </p:nvPr>
        </p:nvSpPr>
        <p:spPr/>
        <p:txBody>
          <a:bodyPr/>
          <a:lstStyle/>
          <a:p>
            <a:pPr>
              <a:buFont typeface="Wingdings 3" pitchFamily="18" charset="2"/>
              <a:buNone/>
            </a:pPr>
            <a:r>
              <a:rPr lang="en-US" b="1" dirty="0" smtClean="0"/>
              <a:t>WYK:</a:t>
            </a:r>
            <a:endParaRPr lang="en-US" b="1" dirty="0" smtClean="0"/>
          </a:p>
          <a:p>
            <a:pPr>
              <a:buFont typeface="Wingdings 3" pitchFamily="18" charset="2"/>
              <a:buNone/>
            </a:pPr>
            <a:r>
              <a:rPr lang="en-US" dirty="0" smtClean="0"/>
              <a:t> </a:t>
            </a:r>
          </a:p>
          <a:p>
            <a:pPr>
              <a:buFont typeface="Wingdings 3" pitchFamily="18" charset="2"/>
              <a:buNone/>
            </a:pPr>
            <a:r>
              <a:rPr lang="en-US" b="1" dirty="0" smtClean="0"/>
              <a:t>EQN</a:t>
            </a:r>
            <a:r>
              <a:rPr lang="en-US" b="1" dirty="0" smtClean="0"/>
              <a:t>:</a:t>
            </a:r>
            <a:endParaRPr lang="en-US" dirty="0" smtClean="0"/>
          </a:p>
          <a:p>
            <a:pPr>
              <a:buFont typeface="Wingdings 3" pitchFamily="18" charset="2"/>
              <a:buNone/>
            </a:pPr>
            <a:endParaRPr lang="en-US" b="1" dirty="0" smtClean="0"/>
          </a:p>
          <a:p>
            <a:pPr>
              <a:buFont typeface="Wingdings 3" pitchFamily="18" charset="2"/>
              <a:buNone/>
            </a:pPr>
            <a:r>
              <a:rPr lang="en-US" b="1" dirty="0" smtClean="0"/>
              <a:t>SOLVE:</a:t>
            </a:r>
            <a:endParaRPr lang="en-US" dirty="0" smtClean="0"/>
          </a:p>
          <a:p>
            <a:endParaRPr lang="en-US" dirty="0" smtClean="0"/>
          </a:p>
        </p:txBody>
      </p:sp>
      <p:sp>
        <p:nvSpPr>
          <p:cNvPr id="3" name="Title 2"/>
          <p:cNvSpPr>
            <a:spLocks noGrp="1"/>
          </p:cNvSpPr>
          <p:nvPr>
            <p:ph type="title"/>
          </p:nvPr>
        </p:nvSpPr>
        <p:spPr/>
        <p:txBody>
          <a:bodyPr>
            <a:normAutofit/>
          </a:bodyPr>
          <a:lstStyle/>
          <a:p>
            <a:pPr fontAlgn="auto">
              <a:spcAft>
                <a:spcPts val="0"/>
              </a:spcAft>
              <a:defRPr/>
            </a:pPr>
            <a:r>
              <a:rPr lang="en-US" sz="4800" dirty="0" smtClean="0"/>
              <a:t>PRACTICE</a:t>
            </a:r>
            <a:endParaRPr lang="en-US" sz="4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138"/>
            <a:ext cx="8839200" cy="4525962"/>
          </a:xfrm>
        </p:spPr>
        <p:txBody>
          <a:bodyPr/>
          <a:lstStyle/>
          <a:p>
            <a:pPr marL="109537" indent="0" algn="ctr">
              <a:buNone/>
            </a:pPr>
            <a:r>
              <a:rPr lang="en-US" dirty="0" smtClean="0"/>
              <a:t>Ni  +  2HCl  </a:t>
            </a:r>
            <a:r>
              <a:rPr lang="en-US" dirty="0" smtClean="0">
                <a:sym typeface="Wingdings" panose="05000000000000000000" pitchFamily="2" charset="2"/>
              </a:rPr>
              <a:t>  NiCl</a:t>
            </a:r>
            <a:r>
              <a:rPr lang="en-US" baseline="-25000" dirty="0" smtClean="0">
                <a:sym typeface="Wingdings" panose="05000000000000000000" pitchFamily="2" charset="2"/>
              </a:rPr>
              <a:t>2</a:t>
            </a:r>
            <a:r>
              <a:rPr lang="en-US" dirty="0" smtClean="0">
                <a:sym typeface="Wingdings" panose="05000000000000000000" pitchFamily="2" charset="2"/>
              </a:rPr>
              <a:t>  +  H</a:t>
            </a:r>
            <a:r>
              <a:rPr lang="en-US" baseline="-25000" dirty="0" smtClean="0">
                <a:sym typeface="Wingdings" panose="05000000000000000000" pitchFamily="2" charset="2"/>
              </a:rPr>
              <a:t>2</a:t>
            </a:r>
          </a:p>
          <a:p>
            <a:pPr marL="109537" indent="0" algn="ctr">
              <a:buNone/>
            </a:pPr>
            <a:endParaRPr lang="en-US" dirty="0" smtClean="0"/>
          </a:p>
          <a:p>
            <a:pPr marL="109537" indent="0">
              <a:buNone/>
            </a:pPr>
            <a:r>
              <a:rPr lang="en-US" u="sng" dirty="0" smtClean="0"/>
              <a:t>5.00g Ni   1 </a:t>
            </a:r>
            <a:r>
              <a:rPr lang="en-US" u="sng" dirty="0" err="1" smtClean="0"/>
              <a:t>mol</a:t>
            </a:r>
            <a:r>
              <a:rPr lang="en-US" u="sng" dirty="0" smtClean="0"/>
              <a:t> Ni   1 </a:t>
            </a:r>
            <a:r>
              <a:rPr lang="en-US" u="sng" dirty="0" err="1" smtClean="0"/>
              <a:t>mol</a:t>
            </a:r>
            <a:r>
              <a:rPr lang="en-US" u="sng" dirty="0" smtClean="0"/>
              <a:t> NiCl</a:t>
            </a:r>
            <a:r>
              <a:rPr lang="en-US" u="sng" baseline="-25000" dirty="0" smtClean="0"/>
              <a:t>2</a:t>
            </a:r>
            <a:r>
              <a:rPr lang="en-US" u="sng" dirty="0" smtClean="0"/>
              <a:t> 129.59g NiCl</a:t>
            </a:r>
            <a:r>
              <a:rPr lang="en-US" u="sng" baseline="-25000" dirty="0" smtClean="0"/>
              <a:t>2</a:t>
            </a:r>
            <a:endParaRPr lang="en-US" u="sng" dirty="0" smtClean="0"/>
          </a:p>
          <a:p>
            <a:pPr marL="109537" indent="0">
              <a:buNone/>
            </a:pPr>
            <a:r>
              <a:rPr lang="en-US" dirty="0"/>
              <a:t>	 </a:t>
            </a:r>
            <a:r>
              <a:rPr lang="en-US" dirty="0" smtClean="0"/>
              <a:t>       58.69g Ni   1 mole Ni   1 </a:t>
            </a:r>
            <a:r>
              <a:rPr lang="en-US" dirty="0" err="1" smtClean="0"/>
              <a:t>mol</a:t>
            </a:r>
            <a:r>
              <a:rPr lang="en-US" dirty="0" smtClean="0"/>
              <a:t> NiCl</a:t>
            </a:r>
            <a:r>
              <a:rPr lang="en-US" baseline="-25000" dirty="0" smtClean="0"/>
              <a:t>2</a:t>
            </a:r>
            <a:endParaRPr lang="en-US" dirty="0" smtClean="0"/>
          </a:p>
          <a:p>
            <a:pPr marL="109537" indent="0">
              <a:buNone/>
            </a:pPr>
            <a:r>
              <a:rPr lang="en-US" dirty="0" smtClean="0"/>
              <a:t>=  11.04021128 = 11.0g NiCl</a:t>
            </a:r>
            <a:r>
              <a:rPr lang="en-US" baseline="-25000" dirty="0" smtClean="0"/>
              <a:t>2</a:t>
            </a:r>
          </a:p>
          <a:p>
            <a:pPr marL="109537" indent="0">
              <a:buNone/>
            </a:pPr>
            <a:endParaRPr lang="en-US" baseline="-25000" dirty="0"/>
          </a:p>
          <a:p>
            <a:pPr marL="109537" indent="0">
              <a:buNone/>
            </a:pPr>
            <a:r>
              <a:rPr lang="en-US" u="sng" dirty="0" smtClean="0"/>
              <a:t>2.50g HCl   1 </a:t>
            </a:r>
            <a:r>
              <a:rPr lang="en-US" u="sng" dirty="0" err="1"/>
              <a:t>mol</a:t>
            </a:r>
            <a:r>
              <a:rPr lang="en-US" u="sng" dirty="0"/>
              <a:t> </a:t>
            </a:r>
            <a:r>
              <a:rPr lang="en-US" u="sng" dirty="0" smtClean="0"/>
              <a:t>HCl   </a:t>
            </a:r>
            <a:r>
              <a:rPr lang="en-US" u="sng" dirty="0"/>
              <a:t>1 </a:t>
            </a:r>
            <a:r>
              <a:rPr lang="en-US" u="sng" dirty="0" err="1"/>
              <a:t>mol</a:t>
            </a:r>
            <a:r>
              <a:rPr lang="en-US" u="sng" dirty="0"/>
              <a:t> NiCl</a:t>
            </a:r>
            <a:r>
              <a:rPr lang="en-US" u="sng" baseline="-25000" dirty="0"/>
              <a:t>2</a:t>
            </a:r>
            <a:r>
              <a:rPr lang="en-US" u="sng" dirty="0"/>
              <a:t> 129.59g NiCl</a:t>
            </a:r>
            <a:r>
              <a:rPr lang="en-US" u="sng" baseline="-25000" dirty="0"/>
              <a:t>2</a:t>
            </a:r>
            <a:endParaRPr lang="en-US" u="sng" dirty="0"/>
          </a:p>
          <a:p>
            <a:pPr marL="109537" indent="0">
              <a:buNone/>
            </a:pPr>
            <a:r>
              <a:rPr lang="en-US" dirty="0"/>
              <a:t>	        </a:t>
            </a:r>
            <a:r>
              <a:rPr lang="en-US" dirty="0" smtClean="0"/>
              <a:t>  36.46g HCl   2 </a:t>
            </a:r>
            <a:r>
              <a:rPr lang="en-US" dirty="0" err="1" smtClean="0"/>
              <a:t>mol</a:t>
            </a:r>
            <a:r>
              <a:rPr lang="en-US" dirty="0" smtClean="0"/>
              <a:t> HCl    </a:t>
            </a:r>
            <a:r>
              <a:rPr lang="en-US" dirty="0"/>
              <a:t>1 </a:t>
            </a:r>
            <a:r>
              <a:rPr lang="en-US" dirty="0" err="1"/>
              <a:t>mol</a:t>
            </a:r>
            <a:r>
              <a:rPr lang="en-US" dirty="0"/>
              <a:t> NiCl</a:t>
            </a:r>
            <a:r>
              <a:rPr lang="en-US" baseline="-25000" dirty="0"/>
              <a:t>2</a:t>
            </a:r>
            <a:endParaRPr lang="en-US" dirty="0"/>
          </a:p>
          <a:p>
            <a:pPr marL="109537" indent="0">
              <a:buNone/>
            </a:pPr>
            <a:r>
              <a:rPr lang="en-US" dirty="0"/>
              <a:t>=  </a:t>
            </a:r>
            <a:r>
              <a:rPr lang="en-US" dirty="0" smtClean="0"/>
              <a:t>4.442882611 </a:t>
            </a:r>
            <a:r>
              <a:rPr lang="en-US" dirty="0"/>
              <a:t>= </a:t>
            </a:r>
            <a:r>
              <a:rPr lang="en-US" dirty="0" smtClean="0"/>
              <a:t>4.44g </a:t>
            </a:r>
            <a:r>
              <a:rPr lang="en-US" dirty="0"/>
              <a:t>NiCl</a:t>
            </a:r>
            <a:r>
              <a:rPr lang="en-US" baseline="-25000" dirty="0"/>
              <a:t>2</a:t>
            </a:r>
            <a:endParaRPr lang="en-US" dirty="0"/>
          </a:p>
          <a:p>
            <a:pPr marL="109537" indent="0">
              <a:buNone/>
            </a:pPr>
            <a:endParaRPr lang="en-US" dirty="0"/>
          </a:p>
        </p:txBody>
      </p:sp>
      <p:sp>
        <p:nvSpPr>
          <p:cNvPr id="3" name="Title 2"/>
          <p:cNvSpPr>
            <a:spLocks noGrp="1"/>
          </p:cNvSpPr>
          <p:nvPr>
            <p:ph type="title"/>
          </p:nvPr>
        </p:nvSpPr>
        <p:spPr/>
        <p:txBody>
          <a:bodyPr>
            <a:normAutofit/>
          </a:bodyPr>
          <a:lstStyle/>
          <a:p>
            <a:r>
              <a:rPr lang="en-US" sz="4800" dirty="0" smtClean="0"/>
              <a:t>ANSWER</a:t>
            </a:r>
            <a:endParaRPr lang="en-US" sz="4800" dirty="0"/>
          </a:p>
        </p:txBody>
      </p:sp>
      <p:sp>
        <p:nvSpPr>
          <p:cNvPr id="5" name="TextBox 4"/>
          <p:cNvSpPr txBox="1"/>
          <p:nvPr/>
        </p:nvSpPr>
        <p:spPr>
          <a:xfrm>
            <a:off x="2341536" y="3741536"/>
            <a:ext cx="2209800" cy="369332"/>
          </a:xfrm>
          <a:prstGeom prst="rect">
            <a:avLst/>
          </a:prstGeom>
          <a:noFill/>
        </p:spPr>
        <p:txBody>
          <a:bodyPr wrap="square" rtlCol="0">
            <a:spAutoFit/>
          </a:bodyPr>
          <a:lstStyle/>
          <a:p>
            <a:r>
              <a:rPr lang="en-US" b="1" dirty="0" smtClean="0">
                <a:solidFill>
                  <a:srgbClr val="FF0000"/>
                </a:solidFill>
              </a:rPr>
              <a:t>Limiting Reactant</a:t>
            </a:r>
            <a:endParaRPr lang="en-US" b="1" dirty="0">
              <a:solidFill>
                <a:srgbClr val="FF0000"/>
              </a:solidFill>
            </a:endParaRPr>
          </a:p>
        </p:txBody>
      </p:sp>
      <p:cxnSp>
        <p:nvCxnSpPr>
          <p:cNvPr id="7" name="Straight Arrow Connector 6"/>
          <p:cNvCxnSpPr/>
          <p:nvPr/>
        </p:nvCxnSpPr>
        <p:spPr>
          <a:xfrm flipH="1" flipV="1">
            <a:off x="5715000" y="5334000"/>
            <a:ext cx="1371600" cy="15240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4" name="TextBox 3"/>
          <p:cNvSpPr txBox="1"/>
          <p:nvPr/>
        </p:nvSpPr>
        <p:spPr>
          <a:xfrm>
            <a:off x="6400800" y="5549900"/>
            <a:ext cx="1828800" cy="369332"/>
          </a:xfrm>
          <a:prstGeom prst="rect">
            <a:avLst/>
          </a:prstGeom>
          <a:noFill/>
        </p:spPr>
        <p:txBody>
          <a:bodyPr wrap="square" rtlCol="0">
            <a:spAutoFit/>
          </a:bodyPr>
          <a:lstStyle/>
          <a:p>
            <a:r>
              <a:rPr lang="en-US" b="1" dirty="0" smtClean="0">
                <a:solidFill>
                  <a:srgbClr val="FF0000"/>
                </a:solidFill>
              </a:rPr>
              <a:t>Amount made</a:t>
            </a:r>
            <a:endParaRPr lang="en-US" b="1" dirty="0">
              <a:solidFill>
                <a:srgbClr val="FF0000"/>
              </a:solidFill>
            </a:endParaRPr>
          </a:p>
        </p:txBody>
      </p:sp>
      <p:cxnSp>
        <p:nvCxnSpPr>
          <p:cNvPr id="8" name="Straight Arrow Connector 7"/>
          <p:cNvCxnSpPr/>
          <p:nvPr/>
        </p:nvCxnSpPr>
        <p:spPr>
          <a:xfrm flipH="1">
            <a:off x="2057400" y="3926202"/>
            <a:ext cx="284136" cy="184666"/>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81200" y="2438400"/>
            <a:ext cx="0" cy="762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3886200" y="2448636"/>
            <a:ext cx="0" cy="762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5867400" y="2448636"/>
            <a:ext cx="0" cy="762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2204017" y="4110868"/>
            <a:ext cx="0" cy="762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4343400" y="4191000"/>
            <a:ext cx="0" cy="762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6391701" y="4187588"/>
            <a:ext cx="0" cy="76200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7513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
                                            <p:txEl>
                                              <p:pRg st="8" end="8"/>
                                            </p:txEl>
                                          </p:spTgt>
                                        </p:tgtEl>
                                        <p:attrNameLst>
                                          <p:attrName>style.visibility</p:attrName>
                                        </p:attrNameLst>
                                      </p:cBhvr>
                                      <p:to>
                                        <p:strVal val="visible"/>
                                      </p:to>
                                    </p:set>
                                    <p:anim calcmode="lin" valueType="num">
                                      <p:cBhvr additive="base">
                                        <p:cTn id="6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fill="hold"/>
                                        <p:tgtEl>
                                          <p:spTgt spid="4"/>
                                        </p:tgtEl>
                                        <p:attrNameLst>
                                          <p:attrName>ppt_x</p:attrName>
                                        </p:attrNameLst>
                                      </p:cBhvr>
                                      <p:tavLst>
                                        <p:tav tm="0">
                                          <p:val>
                                            <p:strVal val="#ppt_x"/>
                                          </p:val>
                                        </p:tav>
                                        <p:tav tm="100000">
                                          <p:val>
                                            <p:strVal val="#ppt_x"/>
                                          </p:val>
                                        </p:tav>
                                      </p:tavLst>
                                    </p:anim>
                                    <p:anim calcmode="lin" valueType="num">
                                      <p:cBhvr additive="base">
                                        <p:cTn id="72" dur="500" fill="hold"/>
                                        <p:tgtEl>
                                          <p:spTgt spid="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fill="hold"/>
                                        <p:tgtEl>
                                          <p:spTgt spid="7"/>
                                        </p:tgtEl>
                                        <p:attrNameLst>
                                          <p:attrName>ppt_x</p:attrName>
                                        </p:attrNameLst>
                                      </p:cBhvr>
                                      <p:tavLst>
                                        <p:tav tm="0">
                                          <p:val>
                                            <p:strVal val="#ppt_x"/>
                                          </p:val>
                                        </p:tav>
                                        <p:tav tm="100000">
                                          <p:val>
                                            <p:strVal val="#ppt_x"/>
                                          </p:val>
                                        </p:tav>
                                      </p:tavLst>
                                    </p:anim>
                                    <p:anim calcmode="lin" valueType="num">
                                      <p:cBhvr additive="base">
                                        <p:cTn id="7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500" fill="hold"/>
                                        <p:tgtEl>
                                          <p:spTgt spid="5"/>
                                        </p:tgtEl>
                                        <p:attrNameLst>
                                          <p:attrName>ppt_x</p:attrName>
                                        </p:attrNameLst>
                                      </p:cBhvr>
                                      <p:tavLst>
                                        <p:tav tm="0">
                                          <p:val>
                                            <p:strVal val="#ppt_x"/>
                                          </p:val>
                                        </p:tav>
                                        <p:tav tm="100000">
                                          <p:val>
                                            <p:strVal val="#ppt_x"/>
                                          </p:val>
                                        </p:tav>
                                      </p:tavLst>
                                    </p:anim>
                                    <p:anim calcmode="lin" valueType="num">
                                      <p:cBhvr additive="base">
                                        <p:cTn id="82" dur="500" fill="hold"/>
                                        <p:tgtEl>
                                          <p:spTgt spid="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additive="base">
                                        <p:cTn id="85" dur="500" fill="hold"/>
                                        <p:tgtEl>
                                          <p:spTgt spid="8"/>
                                        </p:tgtEl>
                                        <p:attrNameLst>
                                          <p:attrName>ppt_x</p:attrName>
                                        </p:attrNameLst>
                                      </p:cBhvr>
                                      <p:tavLst>
                                        <p:tav tm="0">
                                          <p:val>
                                            <p:strVal val="#ppt_x"/>
                                          </p:val>
                                        </p:tav>
                                        <p:tav tm="100000">
                                          <p:val>
                                            <p:strVal val="#ppt_x"/>
                                          </p:val>
                                        </p:tav>
                                      </p:tavLst>
                                    </p:anim>
                                    <p:anim calcmode="lin" valueType="num">
                                      <p:cBhvr additive="base">
                                        <p:cTn id="8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Sometimes we want to know how much of the excess was left over – in grams.</a:t>
            </a:r>
          </a:p>
          <a:p>
            <a:r>
              <a:rPr lang="en-US" dirty="0" smtClean="0"/>
              <a:t>There are two steps to calculating how much is left over or “IN EXCESS”. </a:t>
            </a:r>
          </a:p>
        </p:txBody>
      </p:sp>
      <p:sp>
        <p:nvSpPr>
          <p:cNvPr id="3" name="Title 2"/>
          <p:cNvSpPr>
            <a:spLocks noGrp="1"/>
          </p:cNvSpPr>
          <p:nvPr>
            <p:ph type="title"/>
          </p:nvPr>
        </p:nvSpPr>
        <p:spPr/>
        <p:txBody>
          <a:bodyPr>
            <a:normAutofit/>
          </a:bodyPr>
          <a:lstStyle/>
          <a:p>
            <a:r>
              <a:rPr lang="en-US" sz="4400" dirty="0" smtClean="0"/>
              <a:t>DETERMINING EXCESS MASS</a:t>
            </a:r>
            <a:endParaRPr lang="en-US" sz="4400" dirty="0"/>
          </a:p>
        </p:txBody>
      </p:sp>
    </p:spTree>
    <p:extLst>
      <p:ext uri="{BB962C8B-B14F-4D97-AF65-F5344CB8AC3E}">
        <p14:creationId xmlns:p14="http://schemas.microsoft.com/office/powerpoint/2010/main" val="4235153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50157"/>
            <a:ext cx="8229600" cy="4756943"/>
          </a:xfrm>
        </p:spPr>
        <p:txBody>
          <a:bodyPr>
            <a:normAutofit lnSpcReduction="10000"/>
          </a:bodyPr>
          <a:lstStyle/>
          <a:p>
            <a:pPr marL="623887" indent="-514350">
              <a:lnSpc>
                <a:spcPct val="90000"/>
              </a:lnSpc>
              <a:buAutoNum type="arabicPeriod"/>
            </a:pPr>
            <a:r>
              <a:rPr lang="en-US" dirty="0" smtClean="0"/>
              <a:t>Convert </a:t>
            </a:r>
            <a:r>
              <a:rPr lang="en-US" dirty="0" smtClean="0"/>
              <a:t>the grams of NiCl</a:t>
            </a:r>
            <a:r>
              <a:rPr lang="en-US" baseline="-25000" dirty="0" smtClean="0"/>
              <a:t>2</a:t>
            </a:r>
            <a:r>
              <a:rPr lang="en-US" dirty="0" smtClean="0"/>
              <a:t> for the limiting reagent (HCl) back to grams of Ni.  This will show how much Ni was </a:t>
            </a:r>
            <a:r>
              <a:rPr lang="en-US" b="1" dirty="0" smtClean="0">
                <a:solidFill>
                  <a:srgbClr val="FF0000"/>
                </a:solidFill>
              </a:rPr>
              <a:t>actually</a:t>
            </a:r>
            <a:r>
              <a:rPr lang="en-US" dirty="0" smtClean="0">
                <a:solidFill>
                  <a:srgbClr val="FF0000"/>
                </a:solidFill>
              </a:rPr>
              <a:t> </a:t>
            </a:r>
            <a:r>
              <a:rPr lang="en-US" dirty="0" smtClean="0"/>
              <a:t>needed</a:t>
            </a:r>
            <a:r>
              <a:rPr lang="en-US" dirty="0" smtClean="0"/>
              <a:t>.</a:t>
            </a:r>
            <a:endParaRPr lang="en-US" dirty="0" smtClean="0"/>
          </a:p>
          <a:p>
            <a:pPr>
              <a:lnSpc>
                <a:spcPct val="90000"/>
              </a:lnSpc>
              <a:buFont typeface="Wingdings 3" pitchFamily="18" charset="2"/>
              <a:buNone/>
            </a:pPr>
            <a:endParaRPr lang="en-US" dirty="0" smtClean="0"/>
          </a:p>
          <a:p>
            <a:pPr>
              <a:lnSpc>
                <a:spcPct val="90000"/>
              </a:lnSpc>
              <a:buFont typeface="Wingdings 3" pitchFamily="18" charset="2"/>
              <a:buNone/>
            </a:pPr>
            <a:r>
              <a:rPr lang="en-US" sz="2400" u="sng" dirty="0" smtClean="0"/>
              <a:t>4.44gNiCl</a:t>
            </a:r>
            <a:r>
              <a:rPr lang="en-US" sz="2400" u="sng" baseline="-25000" dirty="0" smtClean="0"/>
              <a:t>2</a:t>
            </a:r>
            <a:r>
              <a:rPr lang="en-US" sz="2400" u="sng" dirty="0" smtClean="0"/>
              <a:t>    1 </a:t>
            </a:r>
            <a:r>
              <a:rPr lang="en-US" sz="2400" u="sng" dirty="0" err="1" smtClean="0"/>
              <a:t>mol</a:t>
            </a:r>
            <a:r>
              <a:rPr lang="en-US" sz="2400" u="sng" dirty="0" smtClean="0"/>
              <a:t> NiCl</a:t>
            </a:r>
            <a:r>
              <a:rPr lang="en-US" sz="2400" u="sng" baseline="-25000" dirty="0" smtClean="0"/>
              <a:t>2</a:t>
            </a:r>
            <a:r>
              <a:rPr lang="en-US" sz="2400" u="sng" dirty="0" smtClean="0"/>
              <a:t>      1 </a:t>
            </a:r>
            <a:r>
              <a:rPr lang="en-US" sz="2400" u="sng" dirty="0" err="1" smtClean="0"/>
              <a:t>mol</a:t>
            </a:r>
            <a:r>
              <a:rPr lang="en-US" sz="2400" u="sng" dirty="0" smtClean="0"/>
              <a:t> Ni     58.69g  Ni</a:t>
            </a:r>
          </a:p>
          <a:p>
            <a:pPr>
              <a:lnSpc>
                <a:spcPct val="90000"/>
              </a:lnSpc>
              <a:buFont typeface="Wingdings 3" pitchFamily="18" charset="2"/>
              <a:buNone/>
            </a:pPr>
            <a:r>
              <a:rPr lang="en-US" sz="2400" dirty="0" smtClean="0"/>
              <a:t>	               129.59g NiCl</a:t>
            </a:r>
            <a:r>
              <a:rPr lang="en-US" sz="2400" baseline="-25000" dirty="0" smtClean="0"/>
              <a:t>2   </a:t>
            </a:r>
            <a:r>
              <a:rPr lang="en-US" sz="2400" dirty="0" smtClean="0"/>
              <a:t>1 </a:t>
            </a:r>
            <a:r>
              <a:rPr lang="en-US" sz="2400" dirty="0" err="1" smtClean="0"/>
              <a:t>mol</a:t>
            </a:r>
            <a:r>
              <a:rPr lang="en-US" sz="2400" dirty="0" smtClean="0"/>
              <a:t> NiCl</a:t>
            </a:r>
            <a:r>
              <a:rPr lang="en-US" sz="2400" baseline="-25000" dirty="0" smtClean="0"/>
              <a:t>2     </a:t>
            </a:r>
            <a:r>
              <a:rPr lang="en-US" sz="2400" dirty="0" smtClean="0"/>
              <a:t>1 </a:t>
            </a:r>
            <a:r>
              <a:rPr lang="en-US" sz="2400" dirty="0" err="1" smtClean="0"/>
              <a:t>mol</a:t>
            </a:r>
            <a:r>
              <a:rPr lang="en-US" sz="2400" dirty="0" smtClean="0"/>
              <a:t> Ni</a:t>
            </a:r>
          </a:p>
          <a:p>
            <a:pPr>
              <a:lnSpc>
                <a:spcPct val="90000"/>
              </a:lnSpc>
              <a:buFont typeface="Wingdings 3" pitchFamily="18" charset="2"/>
              <a:buNone/>
            </a:pPr>
            <a:endParaRPr lang="en-US" sz="2800" dirty="0" smtClean="0"/>
          </a:p>
          <a:p>
            <a:pPr>
              <a:lnSpc>
                <a:spcPct val="90000"/>
              </a:lnSpc>
              <a:buFont typeface="Wingdings 3" pitchFamily="18" charset="2"/>
              <a:buNone/>
            </a:pPr>
            <a:r>
              <a:rPr lang="en-US" sz="2800" dirty="0" smtClean="0"/>
              <a:t>=  </a:t>
            </a:r>
            <a:r>
              <a:rPr lang="en-US" sz="2800" dirty="0" smtClean="0"/>
              <a:t>_____________</a:t>
            </a:r>
            <a:r>
              <a:rPr lang="en-US" sz="2800" dirty="0" err="1" smtClean="0"/>
              <a:t>gNi</a:t>
            </a:r>
            <a:endParaRPr lang="en-US" sz="2800" dirty="0" smtClean="0"/>
          </a:p>
          <a:p>
            <a:pPr marL="682625" indent="-574675">
              <a:lnSpc>
                <a:spcPct val="90000"/>
              </a:lnSpc>
              <a:buNone/>
            </a:pPr>
            <a:endParaRPr lang="en-US" dirty="0" smtClean="0"/>
          </a:p>
          <a:p>
            <a:pPr marL="682625" indent="-574675">
              <a:lnSpc>
                <a:spcPct val="90000"/>
              </a:lnSpc>
              <a:buNone/>
            </a:pPr>
            <a:r>
              <a:rPr lang="en-US" sz="2000" dirty="0" smtClean="0">
                <a:solidFill>
                  <a:schemeClr val="accent1"/>
                </a:solidFill>
              </a:rPr>
              <a:t>2. </a:t>
            </a:r>
            <a:r>
              <a:rPr lang="en-US" dirty="0" smtClean="0"/>
              <a:t>	</a:t>
            </a:r>
            <a:r>
              <a:rPr lang="en-US" dirty="0" smtClean="0"/>
              <a:t>Subtract </a:t>
            </a:r>
            <a:r>
              <a:rPr lang="en-US" dirty="0" smtClean="0"/>
              <a:t>this mass of Ni needed from the original amount:  </a:t>
            </a:r>
          </a:p>
          <a:p>
            <a:pPr>
              <a:lnSpc>
                <a:spcPct val="90000"/>
              </a:lnSpc>
              <a:buFont typeface="Wingdings 3" pitchFamily="18" charset="2"/>
              <a:buNone/>
            </a:pPr>
            <a:r>
              <a:rPr lang="en-US" dirty="0" smtClean="0"/>
              <a:t>			5.00g Ni – </a:t>
            </a:r>
            <a:r>
              <a:rPr lang="en-US" b="1" dirty="0" smtClean="0">
                <a:solidFill>
                  <a:srgbClr val="FF0000"/>
                </a:solidFill>
              </a:rPr>
              <a:t>2.01</a:t>
            </a:r>
            <a:r>
              <a:rPr lang="en-US" dirty="0" smtClean="0"/>
              <a:t>g Ni = </a:t>
            </a:r>
            <a:r>
              <a:rPr lang="en-US" b="1" dirty="0" smtClean="0">
                <a:solidFill>
                  <a:schemeClr val="accent2"/>
                </a:solidFill>
              </a:rPr>
              <a:t>2.99 </a:t>
            </a:r>
            <a:r>
              <a:rPr lang="en-US" dirty="0" smtClean="0"/>
              <a:t>g </a:t>
            </a:r>
            <a:r>
              <a:rPr lang="en-US" dirty="0" smtClean="0"/>
              <a:t>Ni</a:t>
            </a:r>
          </a:p>
        </p:txBody>
      </p:sp>
      <p:sp>
        <p:nvSpPr>
          <p:cNvPr id="3" name="Title 2"/>
          <p:cNvSpPr>
            <a:spLocks noGrp="1"/>
          </p:cNvSpPr>
          <p:nvPr>
            <p:ph type="title"/>
          </p:nvPr>
        </p:nvSpPr>
        <p:spPr>
          <a:xfrm>
            <a:off x="457200" y="107157"/>
            <a:ext cx="8229600" cy="1143000"/>
          </a:xfrm>
        </p:spPr>
        <p:txBody>
          <a:bodyPr>
            <a:normAutofit/>
          </a:bodyPr>
          <a:lstStyle/>
          <a:p>
            <a:pPr fontAlgn="auto">
              <a:spcAft>
                <a:spcPts val="0"/>
              </a:spcAft>
              <a:defRPr/>
            </a:pPr>
            <a:r>
              <a:rPr lang="en-US" sz="4400" dirty="0"/>
              <a:t>DETERMINING EXCESS MASS</a:t>
            </a:r>
            <a:endParaRPr lang="en-US" sz="4400" dirty="0"/>
          </a:p>
        </p:txBody>
      </p:sp>
      <p:cxnSp>
        <p:nvCxnSpPr>
          <p:cNvPr id="5" name="Straight Connector 4"/>
          <p:cNvCxnSpPr/>
          <p:nvPr/>
        </p:nvCxnSpPr>
        <p:spPr>
          <a:xfrm>
            <a:off x="2362200" y="2590800"/>
            <a:ext cx="0" cy="8382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4572000" y="2590800"/>
            <a:ext cx="0" cy="8382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6477000" y="2590800"/>
            <a:ext cx="0" cy="8382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t>Now try it for the sample problem given previously.  </a:t>
            </a:r>
          </a:p>
          <a:p>
            <a:r>
              <a:rPr lang="en-US" dirty="0" smtClean="0"/>
              <a:t>Find the amount of excess carbon.</a:t>
            </a:r>
          </a:p>
          <a:p>
            <a:pPr marL="109537" indent="0">
              <a:buNone/>
            </a:pPr>
            <a:endParaRPr lang="en-US" dirty="0"/>
          </a:p>
          <a:p>
            <a:pPr marL="623887" indent="-514350">
              <a:buAutoNum type="arabicPeriod"/>
            </a:pPr>
            <a:r>
              <a:rPr lang="en-US" dirty="0" smtClean="0"/>
              <a:t>Convert grams of CO</a:t>
            </a:r>
            <a:r>
              <a:rPr lang="en-US" baseline="-25000" dirty="0" smtClean="0"/>
              <a:t>2</a:t>
            </a:r>
            <a:r>
              <a:rPr lang="en-US" dirty="0" smtClean="0"/>
              <a:t> made from oxygen back to gams of carbon.</a:t>
            </a:r>
          </a:p>
          <a:p>
            <a:pPr marL="623887" indent="-514350">
              <a:buAutoNum type="arabicPeriod"/>
            </a:pPr>
            <a:endParaRPr lang="en-US" dirty="0" smtClean="0"/>
          </a:p>
          <a:p>
            <a:pPr marL="623887" indent="-514350">
              <a:buAutoNum type="arabicPeriod"/>
            </a:pPr>
            <a:endParaRPr lang="en-US" dirty="0" smtClean="0"/>
          </a:p>
          <a:p>
            <a:pPr marL="623887" indent="-514350">
              <a:buAutoNum type="arabicPeriod"/>
            </a:pPr>
            <a:r>
              <a:rPr lang="en-US" dirty="0" smtClean="0"/>
              <a:t>Subtract this mass of carbon from the original amount of carbon.</a:t>
            </a:r>
          </a:p>
          <a:p>
            <a:pPr marL="109537" indent="0">
              <a:buNone/>
            </a:pPr>
            <a:endParaRPr lang="en-US" dirty="0" smtClean="0"/>
          </a:p>
          <a:p>
            <a:pPr marL="109537" indent="0">
              <a:buNone/>
            </a:pPr>
            <a:endParaRPr lang="en-US" dirty="0"/>
          </a:p>
        </p:txBody>
      </p:sp>
      <p:sp>
        <p:nvSpPr>
          <p:cNvPr id="3" name="Title 2"/>
          <p:cNvSpPr>
            <a:spLocks noGrp="1"/>
          </p:cNvSpPr>
          <p:nvPr>
            <p:ph type="title"/>
          </p:nvPr>
        </p:nvSpPr>
        <p:spPr/>
        <p:txBody>
          <a:bodyPr>
            <a:normAutofit/>
          </a:bodyPr>
          <a:lstStyle/>
          <a:p>
            <a:r>
              <a:rPr lang="en-US" sz="4400" dirty="0"/>
              <a:t>DETERMINING EXCESS MASS</a:t>
            </a:r>
          </a:p>
        </p:txBody>
      </p:sp>
    </p:spTree>
    <p:extLst>
      <p:ext uri="{BB962C8B-B14F-4D97-AF65-F5344CB8AC3E}">
        <p14:creationId xmlns:p14="http://schemas.microsoft.com/office/powerpoint/2010/main" val="12955532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Limiting Reactant </a:t>
            </a:r>
            <a:r>
              <a:rPr lang="en-US" dirty="0" smtClean="0"/>
              <a:t>Practice is </a:t>
            </a:r>
            <a:r>
              <a:rPr lang="en-US" dirty="0" smtClean="0"/>
              <a:t>due </a:t>
            </a:r>
            <a:r>
              <a:rPr lang="en-US" dirty="0" smtClean="0"/>
              <a:t>Monday.</a:t>
            </a:r>
            <a:endParaRPr lang="en-US" dirty="0" smtClean="0"/>
          </a:p>
          <a:p>
            <a:r>
              <a:rPr lang="en-US" dirty="0" smtClean="0"/>
              <a:t>There will be a quiz Monday over Stoichiometry problems (no limiting reactant</a:t>
            </a:r>
            <a:r>
              <a:rPr lang="en-US" dirty="0" smtClean="0"/>
              <a:t>).</a:t>
            </a:r>
          </a:p>
          <a:p>
            <a:r>
              <a:rPr lang="en-US" dirty="0" smtClean="0"/>
              <a:t>We will also do a lab on Monday.</a:t>
            </a:r>
            <a:endParaRPr lang="en-US" dirty="0"/>
          </a:p>
        </p:txBody>
      </p:sp>
      <p:sp>
        <p:nvSpPr>
          <p:cNvPr id="3" name="Title 2"/>
          <p:cNvSpPr>
            <a:spLocks noGrp="1"/>
          </p:cNvSpPr>
          <p:nvPr>
            <p:ph type="title"/>
          </p:nvPr>
        </p:nvSpPr>
        <p:spPr/>
        <p:txBody>
          <a:bodyPr>
            <a:normAutofit/>
          </a:bodyPr>
          <a:lstStyle/>
          <a:p>
            <a:r>
              <a:rPr lang="en-US" sz="4800" dirty="0" smtClean="0"/>
              <a:t>TO DO</a:t>
            </a:r>
            <a:endParaRPr lang="en-US" sz="4800" dirty="0"/>
          </a:p>
        </p:txBody>
      </p:sp>
    </p:spTree>
    <p:extLst>
      <p:ext uri="{BB962C8B-B14F-4D97-AF65-F5344CB8AC3E}">
        <p14:creationId xmlns:p14="http://schemas.microsoft.com/office/powerpoint/2010/main" val="39386311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6051</TotalTime>
  <Words>443</Words>
  <Application>Microsoft Office PowerPoint</Application>
  <PresentationFormat>On-screen Show (4:3)</PresentationFormat>
  <Paragraphs>109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DO NOW</vt:lpstr>
      <vt:lpstr>LIMITING REACTANT</vt:lpstr>
      <vt:lpstr>LIMITING REACTANT</vt:lpstr>
      <vt:lpstr>LIMITING REACTANT</vt:lpstr>
      <vt:lpstr>LIMITING REACTANT</vt:lpstr>
      <vt:lpstr>HOW TO DETERMINE THE LIMITING REACTANT</vt:lpstr>
      <vt:lpstr>HOW TO DETERMINE THE LIMITING REACTANT</vt:lpstr>
      <vt:lpstr>HOW TO DETERMINE THE LIMITING REACTANT</vt:lpstr>
      <vt:lpstr>HOW TO DETERMINE THE LIMITING REACTANT</vt:lpstr>
      <vt:lpstr>PRACTICE</vt:lpstr>
      <vt:lpstr>PRACTICE</vt:lpstr>
      <vt:lpstr>ANSWER</vt:lpstr>
      <vt:lpstr>DETERMINING EXCESS MASS</vt:lpstr>
      <vt:lpstr>DETERMINING EXCESS MASS</vt:lpstr>
      <vt:lpstr>DETERMINING EXCESS MASS</vt:lpstr>
      <vt:lpstr>TO 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STOICHIOMETRY</dc:title>
  <dc:creator>Camp Director</dc:creator>
  <cp:lastModifiedBy>JCBOE</cp:lastModifiedBy>
  <cp:revision>93</cp:revision>
  <dcterms:created xsi:type="dcterms:W3CDTF">2011-01-10T23:46:23Z</dcterms:created>
  <dcterms:modified xsi:type="dcterms:W3CDTF">2017-01-23T14:04:00Z</dcterms:modified>
</cp:coreProperties>
</file>