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81" r:id="rId3"/>
    <p:sldId id="282" r:id="rId4"/>
    <p:sldId id="283" r:id="rId5"/>
    <p:sldId id="265" r:id="rId6"/>
    <p:sldId id="256" r:id="rId7"/>
    <p:sldId id="257" r:id="rId8"/>
    <p:sldId id="275" r:id="rId9"/>
    <p:sldId id="258" r:id="rId10"/>
    <p:sldId id="261" r:id="rId11"/>
    <p:sldId id="276" r:id="rId12"/>
    <p:sldId id="267" r:id="rId13"/>
    <p:sldId id="262" r:id="rId14"/>
    <p:sldId id="277" r:id="rId15"/>
    <p:sldId id="278" r:id="rId16"/>
    <p:sldId id="260" r:id="rId17"/>
    <p:sldId id="279" r:id="rId18"/>
    <p:sldId id="269" r:id="rId19"/>
    <p:sldId id="270" r:id="rId20"/>
    <p:sldId id="271" r:id="rId21"/>
    <p:sldId id="259" r:id="rId22"/>
    <p:sldId id="284" r:id="rId23"/>
    <p:sldId id="272" r:id="rId24"/>
    <p:sldId id="263" r:id="rId25"/>
    <p:sldId id="285" r:id="rId26"/>
    <p:sldId id="268" r:id="rId27"/>
    <p:sldId id="266" r:id="rId28"/>
    <p:sldId id="287" r:id="rId29"/>
    <p:sldId id="288" r:id="rId30"/>
    <p:sldId id="28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60" autoAdjust="0"/>
  </p:normalViewPr>
  <p:slideViewPr>
    <p:cSldViewPr snapToGrid="0" snapToObjects="1">
      <p:cViewPr varScale="1">
        <p:scale>
          <a:sx n="101" d="100"/>
          <a:sy n="101" d="100"/>
        </p:scale>
        <p:origin x="123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4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EC41E-48BD-4881-B6FF-D82EEBBCD904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hW59WZ0EQI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DO NOW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/>
              </a:rPr>
              <a:t>Pick up notes and Review #24.</a:t>
            </a:r>
          </a:p>
          <a:p>
            <a:r>
              <a:rPr lang="en-US" sz="3200" dirty="0">
                <a:solidFill>
                  <a:schemeClr val="tx1"/>
                </a:solidFill>
                <a:effectLst/>
              </a:rPr>
              <a:t>Turn in Review #23.</a:t>
            </a:r>
          </a:p>
        </p:txBody>
      </p:sp>
    </p:spTree>
    <p:extLst>
      <p:ext uri="{BB962C8B-B14F-4D97-AF65-F5344CB8AC3E}">
        <p14:creationId xmlns:p14="http://schemas.microsoft.com/office/powerpoint/2010/main" val="1737512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 #22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622" y="1962149"/>
            <a:ext cx="8305165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286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 #22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75" y="2967036"/>
            <a:ext cx="6096000" cy="895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580" y="3988451"/>
            <a:ext cx="5848350" cy="600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650" y="4733783"/>
            <a:ext cx="6191250" cy="1095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4155" y="5968811"/>
            <a:ext cx="5819775" cy="638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0650" y="1347926"/>
            <a:ext cx="6057900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261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 #22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330" y="1885950"/>
            <a:ext cx="6381750" cy="9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192" y="4071937"/>
            <a:ext cx="6296025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12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6235" y="4180639"/>
            <a:ext cx="8518653" cy="22644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tx1"/>
                </a:solidFill>
                <a:effectLst/>
              </a:rPr>
              <a:t>How does surface area affect weathering?  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tx1"/>
                </a:solidFill>
                <a:effectLst/>
              </a:rPr>
              <a:t>WHY?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52222" y="1760337"/>
            <a:ext cx="6307667" cy="22701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28852" y="4630994"/>
            <a:ext cx="309716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It increases it.</a:t>
            </a:r>
          </a:p>
          <a:p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800" b="1" dirty="0">
                <a:solidFill>
                  <a:srgbClr val="FF0000"/>
                </a:solidFill>
              </a:rPr>
              <a:t>More surface area give more places to weather.</a:t>
            </a:r>
          </a:p>
        </p:txBody>
      </p:sp>
    </p:spTree>
    <p:extLst>
      <p:ext uri="{BB962C8B-B14F-4D97-AF65-F5344CB8AC3E}">
        <p14:creationId xmlns:p14="http://schemas.microsoft.com/office/powerpoint/2010/main" val="52891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978821"/>
          </a:xfrm>
        </p:spPr>
        <p:txBody>
          <a:bodyPr/>
          <a:lstStyle/>
          <a:p>
            <a:r>
              <a:rPr lang="en-US" sz="8000" b="1" dirty="0"/>
              <a:t>SOIL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4755293"/>
            <a:ext cx="7196328" cy="1490059"/>
          </a:xfrm>
        </p:spPr>
        <p:txBody>
          <a:bodyPr/>
          <a:lstStyle/>
          <a:p>
            <a:r>
              <a:rPr lang="en-US" b="1" dirty="0">
                <a:effectLst/>
              </a:rPr>
              <a:t>SES3:  Students will explore the actions of water, wind, ice, and gravity that create landforms and systems of landforms. </a:t>
            </a: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b.  Explain how </a:t>
            </a:r>
            <a:r>
              <a:rPr lang="en-US" b="1" dirty="0">
                <a:effectLst/>
              </a:rPr>
              <a:t>soil </a:t>
            </a:r>
            <a:r>
              <a:rPr lang="en-US" dirty="0">
                <a:effectLst/>
              </a:rPr>
              <a:t>results from weathering and biological processes acting on parent rock.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726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5258" y="79468"/>
            <a:ext cx="8394745" cy="1417638"/>
          </a:xfrm>
        </p:spPr>
        <p:txBody>
          <a:bodyPr/>
          <a:lstStyle/>
          <a:p>
            <a:r>
              <a:rPr lang="en-US" b="1" dirty="0"/>
              <a:t>WEATHERED ROCK BECOMES SOIL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765174" y="2084388"/>
            <a:ext cx="4284063" cy="4312798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effectLst/>
              </a:rPr>
              <a:t>Sediment</a:t>
            </a:r>
            <a:r>
              <a:rPr lang="en-US" sz="2800" dirty="0">
                <a:solidFill>
                  <a:schemeClr val="tx1"/>
                </a:solidFill>
                <a:effectLst/>
              </a:rPr>
              <a:t> from weathered rock  mixes with water, air and organic material to form soil.</a:t>
            </a:r>
          </a:p>
          <a:p>
            <a:r>
              <a:rPr lang="en-US" sz="2800" b="1" dirty="0">
                <a:solidFill>
                  <a:srgbClr val="FF0000"/>
                </a:solidFill>
                <a:effectLst/>
              </a:rPr>
              <a:t>Soil: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  <a:effectLst/>
              </a:rPr>
              <a:t>A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  <a:effectLst/>
              </a:rPr>
              <a:t>mixture of minerals, water, gases, and remains of dead organisms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6281" r="6281"/>
          <a:stretch>
            <a:fillRect/>
          </a:stretch>
        </p:blipFill>
        <p:spPr>
          <a:xfrm>
            <a:off x="5049237" y="2084388"/>
            <a:ext cx="3657600" cy="4183062"/>
          </a:xfrm>
        </p:spPr>
      </p:pic>
    </p:spTree>
    <p:extLst>
      <p:ext uri="{BB962C8B-B14F-4D97-AF65-F5344CB8AC3E}">
        <p14:creationId xmlns:p14="http://schemas.microsoft.com/office/powerpoint/2010/main" val="222744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JUST THE ROCK PART….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4" y="4630157"/>
            <a:ext cx="8047759" cy="2227843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Regolith: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Layer of weathered rock fragments.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Result of weathering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2800" dirty="0">
              <a:effectLst/>
            </a:endParaRPr>
          </a:p>
          <a:p>
            <a:pPr>
              <a:spcBef>
                <a:spcPts val="0"/>
              </a:spcBef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1174" y="1687630"/>
            <a:ext cx="5281565" cy="280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2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JUST THE ROCK PART….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4" y="4630157"/>
            <a:ext cx="8047759" cy="2227843"/>
          </a:xfrm>
        </p:spPr>
        <p:txBody>
          <a:bodyPr numCol="1">
            <a:normAutofit/>
          </a:bodyPr>
          <a:lstStyle/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Bedrock: </a:t>
            </a:r>
          </a:p>
          <a:p>
            <a:pPr marL="285750" lvl="1" indent="-285750"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 Solid un-weathered rock that lies beneath soil and regolith.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1174" y="1687630"/>
            <a:ext cx="5281565" cy="280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469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SOIL PROFILE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1226" y="1905215"/>
            <a:ext cx="5043948" cy="46313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0000"/>
                </a:solidFill>
                <a:effectLst/>
              </a:rPr>
              <a:t>Horizons</a:t>
            </a:r>
            <a:r>
              <a:rPr lang="en-US" sz="2600" b="1" dirty="0">
                <a:solidFill>
                  <a:schemeClr val="tx1"/>
                </a:solidFill>
                <a:effectLst/>
              </a:rPr>
              <a:t> </a:t>
            </a:r>
            <a:r>
              <a:rPr lang="en-US" sz="2600" dirty="0">
                <a:solidFill>
                  <a:schemeClr val="tx1"/>
                </a:solidFill>
                <a:effectLst/>
              </a:rPr>
              <a:t>– layers of soil</a:t>
            </a:r>
          </a:p>
          <a:p>
            <a:pPr lvl="1"/>
            <a:r>
              <a:rPr lang="en-US" sz="2600" b="1" dirty="0">
                <a:solidFill>
                  <a:srgbClr val="FF0000"/>
                </a:solidFill>
                <a:effectLst/>
              </a:rPr>
              <a:t>O Horizon </a:t>
            </a:r>
            <a:r>
              <a:rPr lang="en-US" sz="2600" b="1" dirty="0">
                <a:solidFill>
                  <a:schemeClr val="tx1"/>
                </a:solidFill>
                <a:effectLst/>
              </a:rPr>
              <a:t>– </a:t>
            </a:r>
            <a:r>
              <a:rPr lang="en-US" sz="2600" dirty="0">
                <a:solidFill>
                  <a:schemeClr val="tx1"/>
                </a:solidFill>
                <a:effectLst/>
              </a:rPr>
              <a:t>includes humus – dark, organic material from decayed remains plants/animals - is not always present in soil. </a:t>
            </a:r>
          </a:p>
          <a:p>
            <a:pPr lvl="1"/>
            <a:r>
              <a:rPr lang="en-US" sz="2600" b="1" dirty="0">
                <a:solidFill>
                  <a:srgbClr val="FF0000"/>
                </a:solidFill>
                <a:effectLst/>
              </a:rPr>
              <a:t>A Horizon </a:t>
            </a:r>
            <a:r>
              <a:rPr lang="en-US" sz="2600" dirty="0">
                <a:solidFill>
                  <a:schemeClr val="tx1"/>
                </a:solidFill>
                <a:effectLst/>
              </a:rPr>
              <a:t>– topsoil – mixture of organic materials, living organisms and small rock particles – source of leached materials.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606" r="606"/>
          <a:stretch>
            <a:fillRect/>
          </a:stretch>
        </p:blipFill>
        <p:spPr>
          <a:xfrm>
            <a:off x="5372320" y="2084388"/>
            <a:ext cx="3657600" cy="4183062"/>
          </a:xfrm>
        </p:spPr>
      </p:pic>
    </p:spTree>
    <p:extLst>
      <p:ext uri="{BB962C8B-B14F-4D97-AF65-F5344CB8AC3E}">
        <p14:creationId xmlns:p14="http://schemas.microsoft.com/office/powerpoint/2010/main" val="42418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SOIL PROFILE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3676" y="1905215"/>
            <a:ext cx="4476165" cy="4631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effectLst/>
              </a:rPr>
              <a:t>Horizons </a:t>
            </a:r>
            <a:r>
              <a:rPr lang="en-US" sz="2400" dirty="0">
                <a:solidFill>
                  <a:schemeClr val="tx1"/>
                </a:solidFill>
                <a:effectLst/>
              </a:rPr>
              <a:t>– layers of soil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  <a:effectLst/>
              </a:rPr>
              <a:t>B Horizon </a:t>
            </a:r>
            <a:r>
              <a:rPr lang="en-US" sz="2400" dirty="0">
                <a:solidFill>
                  <a:schemeClr val="tx1"/>
                </a:solidFill>
                <a:effectLst/>
              </a:rPr>
              <a:t>– subsoil – minerals leached from topsoil, clay, some humus – larger rock particles with organic matter and inorganic compounds.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  <a:effectLst/>
              </a:rPr>
              <a:t>C Horizon </a:t>
            </a:r>
            <a:r>
              <a:rPr lang="en-US" sz="2400" dirty="0">
                <a:solidFill>
                  <a:schemeClr val="tx1"/>
                </a:solidFill>
                <a:effectLst/>
              </a:rPr>
              <a:t>– Weathered bedrock .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  <a:effectLst/>
              </a:rPr>
              <a:t>Bedrock</a:t>
            </a:r>
            <a:r>
              <a:rPr lang="en-US" sz="2400" dirty="0">
                <a:solidFill>
                  <a:schemeClr val="tx1"/>
                </a:solidFill>
                <a:effectLst/>
              </a:rPr>
              <a:t> - at the bottom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606" r="606"/>
          <a:stretch>
            <a:fillRect/>
          </a:stretch>
        </p:blipFill>
        <p:spPr>
          <a:xfrm>
            <a:off x="5106849" y="2084388"/>
            <a:ext cx="3657600" cy="4183062"/>
          </a:xfrm>
        </p:spPr>
      </p:pic>
    </p:spTree>
    <p:extLst>
      <p:ext uri="{BB962C8B-B14F-4D97-AF65-F5344CB8AC3E}">
        <p14:creationId xmlns:p14="http://schemas.microsoft.com/office/powerpoint/2010/main" val="270048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IMPORTANCE OF SOIL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6778" y="2084388"/>
            <a:ext cx="4303063" cy="418306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tx1"/>
                </a:solidFill>
                <a:effectLst/>
              </a:rPr>
              <a:t>Soil’s importance: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Provides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ecosystem</a:t>
            </a:r>
            <a:r>
              <a:rPr lang="en-US" sz="2800" dirty="0">
                <a:solidFill>
                  <a:schemeClr val="tx1"/>
                </a:solidFill>
                <a:effectLst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services</a:t>
            </a:r>
            <a:r>
              <a:rPr lang="en-US" sz="2800" dirty="0">
                <a:solidFill>
                  <a:schemeClr val="tx1"/>
                </a:solidFill>
                <a:effectLst/>
              </a:rPr>
              <a:t> critical for life.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Provides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nutrients</a:t>
            </a:r>
            <a:r>
              <a:rPr lang="en-US" sz="2800" dirty="0">
                <a:solidFill>
                  <a:schemeClr val="tx1"/>
                </a:solidFill>
                <a:effectLst/>
              </a:rPr>
              <a:t> for crops and vegetation.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Acts as a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water filter </a:t>
            </a:r>
            <a:r>
              <a:rPr lang="en-US" sz="2800" dirty="0">
                <a:solidFill>
                  <a:schemeClr val="tx1"/>
                </a:solidFill>
                <a:effectLst/>
              </a:rPr>
              <a:t>and a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growing medium</a:t>
            </a:r>
            <a:r>
              <a:rPr lang="en-US" sz="2800" dirty="0">
                <a:solidFill>
                  <a:schemeClr val="tx1"/>
                </a:solidFill>
                <a:effectLst/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Provides a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habitat</a:t>
            </a:r>
            <a:r>
              <a:rPr lang="en-US" sz="2800" dirty="0">
                <a:solidFill>
                  <a:schemeClr val="tx1"/>
                </a:solidFill>
                <a:effectLst/>
              </a:rPr>
              <a:t> for billions of organisms.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9611" y="2084388"/>
            <a:ext cx="3157626" cy="431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5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SOIL AND CLIMATE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815" y="1827767"/>
            <a:ext cx="6187190" cy="489469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Tropical</a:t>
            </a:r>
            <a:r>
              <a:rPr lang="en-US" sz="2800" b="1" dirty="0">
                <a:solidFill>
                  <a:schemeClr val="tx1"/>
                </a:solidFill>
                <a:effectLst/>
              </a:rPr>
              <a:t> Soils </a:t>
            </a:r>
          </a:p>
          <a:p>
            <a:pPr lvl="1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Heavy rain, chemical weathering causes thick soils to develop rapidly </a:t>
            </a:r>
          </a:p>
          <a:p>
            <a:pPr lvl="1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A horizon – topsoil thin due to leaching from heavy rain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5005" y="1385207"/>
            <a:ext cx="2514600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59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SOIL AND CLIMATE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815" y="1827767"/>
            <a:ext cx="5717556" cy="489469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Temperate</a:t>
            </a:r>
            <a:r>
              <a:rPr lang="en-US" sz="2800" b="1" dirty="0">
                <a:solidFill>
                  <a:schemeClr val="tx1"/>
                </a:solidFill>
                <a:effectLst/>
              </a:rPr>
              <a:t> Soils</a:t>
            </a:r>
          </a:p>
          <a:p>
            <a:pPr lvl="1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All horizons thick.</a:t>
            </a:r>
          </a:p>
          <a:p>
            <a:pPr lvl="1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The deep red color of soils found in Georgia and other warm, humid regions in caused by iron oxides (from chemical weathering - oxidation).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514" y="1359891"/>
            <a:ext cx="2743200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3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SOIL AND CLIMATE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815" y="1827767"/>
            <a:ext cx="4687042" cy="489469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Desert and Arctic </a:t>
            </a:r>
            <a:r>
              <a:rPr lang="en-US" sz="2800" b="1" dirty="0">
                <a:solidFill>
                  <a:schemeClr val="tx1"/>
                </a:solidFill>
                <a:effectLst/>
              </a:rPr>
              <a:t>Soils</a:t>
            </a:r>
          </a:p>
          <a:p>
            <a:pPr lvl="1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Minimal rainfall – slow weathering.</a:t>
            </a:r>
          </a:p>
          <a:p>
            <a:pPr lvl="1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Soil thin and mostly regolith – less organic matter and humus.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012" y="1207491"/>
            <a:ext cx="3914775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74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SOIL TYPE AND TEXTURE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2096" y="1989667"/>
            <a:ext cx="4526002" cy="486833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tx1"/>
                </a:solidFill>
                <a:effectLst/>
              </a:rPr>
              <a:t>Particle sizes: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  <a:effectLst/>
              </a:rPr>
              <a:t>Clay</a:t>
            </a:r>
            <a:r>
              <a:rPr lang="en-US" sz="2400" dirty="0">
                <a:solidFill>
                  <a:schemeClr val="tx1"/>
                </a:solidFill>
                <a:effectLst/>
              </a:rPr>
              <a:t> – diameter &lt; 0.004 mm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  <a:effectLst/>
              </a:rPr>
              <a:t>Silt</a:t>
            </a:r>
            <a:r>
              <a:rPr lang="en-US" sz="2400" dirty="0">
                <a:solidFill>
                  <a:schemeClr val="tx1"/>
                </a:solidFill>
                <a:effectLst/>
              </a:rPr>
              <a:t> – diameter .004 to .06 mm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  <a:effectLst/>
              </a:rPr>
              <a:t>Sand</a:t>
            </a:r>
            <a:r>
              <a:rPr lang="en-US" sz="2400" dirty="0">
                <a:solidFill>
                  <a:schemeClr val="tx1"/>
                </a:solidFill>
                <a:effectLst/>
              </a:rPr>
              <a:t> – diameter .06 to 2 mm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b="1" dirty="0">
              <a:solidFill>
                <a:schemeClr val="tx1"/>
              </a:solidFill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tx1"/>
                </a:solidFill>
                <a:effectLst/>
              </a:rPr>
              <a:t>The </a:t>
            </a:r>
            <a:r>
              <a:rPr lang="en-US" sz="2400" b="1" dirty="0">
                <a:solidFill>
                  <a:srgbClr val="FF0000"/>
                </a:solidFill>
                <a:effectLst/>
              </a:rPr>
              <a:t>texture</a:t>
            </a:r>
            <a:r>
              <a:rPr lang="en-US" sz="2400" dirty="0">
                <a:solidFill>
                  <a:schemeClr val="tx1"/>
                </a:solidFill>
                <a:effectLst/>
              </a:rPr>
              <a:t> of a soil affects the water </a:t>
            </a:r>
            <a:r>
              <a:rPr lang="en-US" sz="2400" b="1" dirty="0">
                <a:solidFill>
                  <a:srgbClr val="FF0000"/>
                </a:solidFill>
                <a:effectLst/>
              </a:rPr>
              <a:t>infiltration</a:t>
            </a:r>
            <a:r>
              <a:rPr lang="en-US" sz="2400" dirty="0">
                <a:solidFill>
                  <a:schemeClr val="tx1"/>
                </a:solidFill>
                <a:effectLst/>
              </a:rPr>
              <a:t> rates and the </a:t>
            </a:r>
            <a:r>
              <a:rPr lang="en-US" sz="2400" b="1" dirty="0">
                <a:solidFill>
                  <a:srgbClr val="FF0000"/>
                </a:solidFill>
                <a:effectLst/>
              </a:rPr>
              <a:t>movement</a:t>
            </a:r>
            <a:r>
              <a:rPr lang="en-US" sz="2400" dirty="0">
                <a:solidFill>
                  <a:schemeClr val="tx1"/>
                </a:solidFill>
                <a:effectLst/>
              </a:rPr>
              <a:t> of water through the soil.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20309" y="1818352"/>
            <a:ext cx="4023691" cy="26678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8098" y="4567878"/>
            <a:ext cx="4075902" cy="184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7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SOIL TYPE AND TEXTURE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2096" y="1989667"/>
            <a:ext cx="4086348" cy="473498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Soils that are best for gardens and growing plants are loams.  </a:t>
            </a:r>
          </a:p>
          <a:p>
            <a:r>
              <a:rPr lang="en-US" sz="2800" b="1" dirty="0">
                <a:solidFill>
                  <a:srgbClr val="FF0000"/>
                </a:solidFill>
                <a:effectLst/>
              </a:rPr>
              <a:t>Loams</a:t>
            </a:r>
            <a:r>
              <a:rPr lang="en-US" sz="2800" dirty="0">
                <a:solidFill>
                  <a:schemeClr val="tx1"/>
                </a:solidFill>
                <a:effectLst/>
              </a:rPr>
              <a:t> are a fertile soil of clay and sand containing humus.</a:t>
            </a:r>
          </a:p>
          <a:p>
            <a:r>
              <a:rPr lang="en-US" sz="2800" dirty="0">
                <a:solidFill>
                  <a:schemeClr val="tx1"/>
                </a:solidFill>
                <a:effectLst/>
              </a:rPr>
              <a:t>It has roughly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equal</a:t>
            </a:r>
            <a:r>
              <a:rPr lang="en-US" sz="2800" dirty="0">
                <a:solidFill>
                  <a:schemeClr val="tx1"/>
                </a:solidFill>
                <a:effectLst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parts</a:t>
            </a:r>
            <a:r>
              <a:rPr lang="en-US" sz="2800" dirty="0">
                <a:solidFill>
                  <a:schemeClr val="tx1"/>
                </a:solidFill>
                <a:effectLst/>
              </a:rPr>
              <a:t> of sand, silt, and clay.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800" dirty="0">
              <a:solidFill>
                <a:schemeClr val="tx1"/>
              </a:solidFill>
              <a:effectLst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1642" y="1818353"/>
            <a:ext cx="4023691" cy="26678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1642" y="4594578"/>
            <a:ext cx="4075902" cy="184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3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SAND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4300714" cy="4183062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2400" b="1" dirty="0">
                <a:solidFill>
                  <a:srgbClr val="FF0000"/>
                </a:solidFill>
                <a:effectLst/>
              </a:rPr>
              <a:t>Largest</a:t>
            </a:r>
            <a:r>
              <a:rPr lang="en-US" sz="2400" dirty="0">
                <a:solidFill>
                  <a:schemeClr val="tx1"/>
                </a:solidFill>
                <a:effectLst/>
              </a:rPr>
              <a:t> of the three types of particles.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Between 2 and 0.06 mm.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Feels gritty.</a:t>
            </a:r>
          </a:p>
          <a:p>
            <a:pPr>
              <a:spcBef>
                <a:spcPts val="200"/>
              </a:spcBef>
            </a:pPr>
            <a:r>
              <a:rPr lang="en-US" sz="2400" b="1" dirty="0">
                <a:solidFill>
                  <a:srgbClr val="FF0000"/>
                </a:solidFill>
                <a:effectLst/>
              </a:rPr>
              <a:t>Porous</a:t>
            </a:r>
            <a:r>
              <a:rPr lang="en-US" sz="2400" dirty="0">
                <a:solidFill>
                  <a:schemeClr val="tx1"/>
                </a:solidFill>
                <a:effectLst/>
              </a:rPr>
              <a:t> - water runs quickly through sand.</a:t>
            </a:r>
          </a:p>
          <a:p>
            <a:pPr>
              <a:spcBef>
                <a:spcPts val="200"/>
              </a:spcBef>
            </a:pPr>
            <a:r>
              <a:rPr lang="en-US" sz="2400" b="1" dirty="0">
                <a:solidFill>
                  <a:srgbClr val="FF0000"/>
                </a:solidFill>
                <a:effectLst/>
              </a:rPr>
              <a:t>Doesn’t hold </a:t>
            </a:r>
            <a:r>
              <a:rPr lang="en-US" sz="2400" dirty="0">
                <a:solidFill>
                  <a:schemeClr val="tx1"/>
                </a:solidFill>
                <a:effectLst/>
              </a:rPr>
              <a:t>nutrients. 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Particles do not stick together. 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Warms and cools quickly.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Used to make glass.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6603" y="2189339"/>
            <a:ext cx="2950633" cy="16903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10666" y="4260850"/>
            <a:ext cx="4051300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93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SILT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3888" y="1947333"/>
            <a:ext cx="4598812" cy="4487333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2400" b="1" dirty="0">
                <a:solidFill>
                  <a:srgbClr val="FF0000"/>
                </a:solidFill>
                <a:effectLst/>
              </a:rPr>
              <a:t>Medium</a:t>
            </a:r>
            <a:r>
              <a:rPr lang="en-US" sz="2400" dirty="0">
                <a:solidFill>
                  <a:schemeClr val="tx1"/>
                </a:solidFill>
                <a:effectLst/>
              </a:rPr>
              <a:t> sized particles. 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Between 0.06 and 0.002 mm.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Feels soapy or silky.</a:t>
            </a:r>
          </a:p>
          <a:p>
            <a:pPr>
              <a:spcBef>
                <a:spcPts val="200"/>
              </a:spcBef>
            </a:pPr>
            <a:r>
              <a:rPr lang="en-US" sz="2400" b="1" dirty="0">
                <a:solidFill>
                  <a:srgbClr val="FF0000"/>
                </a:solidFill>
                <a:effectLst/>
              </a:rPr>
              <a:t>Doesn’t hold </a:t>
            </a:r>
            <a:r>
              <a:rPr lang="en-US" sz="2400" dirty="0">
                <a:solidFill>
                  <a:schemeClr val="tx1"/>
                </a:solidFill>
                <a:effectLst/>
              </a:rPr>
              <a:t>easily together. 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Holds water better than sand.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Can become difficult to drain.</a:t>
            </a:r>
          </a:p>
          <a:p>
            <a:pPr>
              <a:spcBef>
                <a:spcPts val="200"/>
              </a:spcBef>
            </a:pPr>
            <a:r>
              <a:rPr lang="en-US" sz="2400" b="1" dirty="0">
                <a:solidFill>
                  <a:srgbClr val="FF0000"/>
                </a:solidFill>
                <a:effectLst/>
              </a:rPr>
              <a:t>Holds</a:t>
            </a:r>
            <a:r>
              <a:rPr lang="en-US" sz="2400" dirty="0">
                <a:solidFill>
                  <a:schemeClr val="tx1"/>
                </a:solidFill>
                <a:effectLst/>
              </a:rPr>
              <a:t> nutrients.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Makes </a:t>
            </a:r>
            <a:r>
              <a:rPr lang="en-US" sz="2400" b="1" dirty="0">
                <a:solidFill>
                  <a:srgbClr val="FF0000"/>
                </a:solidFill>
                <a:effectLst/>
              </a:rPr>
              <a:t>fertile</a:t>
            </a:r>
            <a:r>
              <a:rPr lang="en-US" sz="2400" dirty="0">
                <a:solidFill>
                  <a:schemeClr val="tx1"/>
                </a:solidFill>
                <a:effectLst/>
              </a:rPr>
              <a:t> soil.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Warms and cools slower than sand, but faster than clay.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033" y="2045187"/>
            <a:ext cx="2950633" cy="16903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92700" y="4155899"/>
            <a:ext cx="4051300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3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CLAY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919111"/>
            <a:ext cx="4584700" cy="4348339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2400" b="1" dirty="0">
                <a:solidFill>
                  <a:srgbClr val="FF0000"/>
                </a:solidFill>
                <a:effectLst/>
              </a:rPr>
              <a:t>Smallest</a:t>
            </a:r>
            <a:r>
              <a:rPr lang="en-US" sz="2400" dirty="0">
                <a:solidFill>
                  <a:schemeClr val="tx1"/>
                </a:solidFill>
                <a:effectLst/>
              </a:rPr>
              <a:t> of the soil particles.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Less than .002 mm.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Feels smooth and sticky when wet when wet.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Very little space between particles  - </a:t>
            </a:r>
            <a:r>
              <a:rPr lang="en-US" sz="2400" b="1" dirty="0">
                <a:solidFill>
                  <a:srgbClr val="FF0000"/>
                </a:solidFill>
                <a:effectLst/>
              </a:rPr>
              <a:t>non porous</a:t>
            </a:r>
            <a:r>
              <a:rPr lang="en-US" sz="2400" dirty="0">
                <a:solidFill>
                  <a:schemeClr val="tx1"/>
                </a:solidFill>
                <a:effectLst/>
              </a:rPr>
              <a:t>.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Particles stick together easily.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Holds water well that it can easily become waterlogged.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Heats and cools very slowly. </a:t>
            </a:r>
          </a:p>
          <a:p>
            <a:pPr>
              <a:spcBef>
                <a:spcPts val="200"/>
              </a:spcBef>
            </a:pPr>
            <a:r>
              <a:rPr lang="en-US" sz="2400" dirty="0">
                <a:solidFill>
                  <a:schemeClr val="tx1"/>
                </a:solidFill>
                <a:effectLst/>
              </a:rPr>
              <a:t>Used to make bricks or pottery.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033" y="2084388"/>
            <a:ext cx="2950633" cy="16903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92700" y="4155899"/>
            <a:ext cx="4051300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3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CHARACTERISTICS OF SOIL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700" y="1767148"/>
            <a:ext cx="5870127" cy="4890827"/>
          </a:xfrm>
        </p:spPr>
        <p:txBody>
          <a:bodyPr>
            <a:normAutofit lnSpcReduction="10000"/>
          </a:bodyPr>
          <a:lstStyle/>
          <a:p>
            <a:pPr marL="228600" lvl="1" indent="-22860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tx1"/>
                </a:solidFill>
                <a:effectLst/>
              </a:rPr>
              <a:t>-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Depends on parent rock </a:t>
            </a:r>
            <a:r>
              <a:rPr lang="en-US" sz="2800" dirty="0">
                <a:solidFill>
                  <a:schemeClr val="tx1"/>
                </a:solidFill>
                <a:effectLst/>
              </a:rPr>
              <a:t>- rock from which the soil was weathered .</a:t>
            </a:r>
          </a:p>
          <a:p>
            <a:pPr marL="228600" lvl="1" indent="-22860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tx1"/>
                </a:solidFill>
                <a:effectLst/>
              </a:rPr>
              <a:t>- Parent rock has greatest impact on soil composition.</a:t>
            </a:r>
          </a:p>
          <a:p>
            <a:pPr marL="692150" lvl="2" indent="-342900"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Example:  Parent rock rich in feldspar or aluminum-rich minerals creates soil with a lot of clay.  This is what we have in Georgia.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72827" y="2703263"/>
            <a:ext cx="2709144" cy="279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3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CHARACTERISTICS OF SOIL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700" y="1967173"/>
            <a:ext cx="5870127" cy="4890827"/>
          </a:xfrm>
        </p:spPr>
        <p:txBody>
          <a:bodyPr>
            <a:normAutofit/>
          </a:bodyPr>
          <a:lstStyle/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tx1"/>
                </a:solidFill>
                <a:effectLst/>
              </a:rPr>
              <a:t>Soil Composition: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Sandy soils – contain large amounts of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quartz</a:t>
            </a:r>
            <a:r>
              <a:rPr lang="en-US" sz="2800" dirty="0">
                <a:solidFill>
                  <a:schemeClr val="tx1"/>
                </a:solidFill>
                <a:effectLst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  <a:effectLst/>
              </a:rPr>
              <a:t>Color</a:t>
            </a:r>
            <a:r>
              <a:rPr lang="en-US" sz="2800" dirty="0">
                <a:solidFill>
                  <a:schemeClr val="tx1"/>
                </a:solidFill>
                <a:effectLst/>
              </a:rPr>
              <a:t> related to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composition</a:t>
            </a:r>
            <a:r>
              <a:rPr lang="en-US" sz="2800" dirty="0">
                <a:solidFill>
                  <a:schemeClr val="tx1"/>
                </a:solidFill>
                <a:effectLst/>
              </a:rPr>
              <a:t> – can be used as a clue to mineral content 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Black – rick in organic material.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effectLst/>
              </a:rPr>
              <a:t>Red – from iron-rich parent rocks.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72827" y="2703263"/>
            <a:ext cx="2709144" cy="279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1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SOIL TEXTURES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1175" y="2084388"/>
            <a:ext cx="2988381" cy="41830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effectLst/>
              </a:rPr>
              <a:t>Most soils are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mixtures</a:t>
            </a:r>
            <a:r>
              <a:rPr lang="en-US" sz="2800" dirty="0">
                <a:solidFill>
                  <a:schemeClr val="tx1"/>
                </a:solidFill>
                <a:effectLst/>
              </a:rPr>
              <a:t>.</a:t>
            </a:r>
          </a:p>
          <a:p>
            <a:r>
              <a:rPr lang="en-US" sz="2800" dirty="0">
                <a:solidFill>
                  <a:schemeClr val="tx1"/>
                </a:solidFill>
                <a:effectLst/>
              </a:rPr>
              <a:t>12 Major soil classes.</a:t>
            </a:r>
          </a:p>
          <a:p>
            <a:r>
              <a:rPr lang="en-US" sz="2800" dirty="0">
                <a:solidFill>
                  <a:schemeClr val="tx1"/>
                </a:solidFill>
                <a:effectLst/>
              </a:rPr>
              <a:t>Determine soil type using </a:t>
            </a:r>
            <a:r>
              <a:rPr lang="en-US" sz="2800" b="1" dirty="0">
                <a:solidFill>
                  <a:srgbClr val="FF0000"/>
                </a:solidFill>
                <a:effectLst/>
              </a:rPr>
              <a:t>percentages</a:t>
            </a:r>
            <a:r>
              <a:rPr lang="en-US" sz="2800" dirty="0">
                <a:solidFill>
                  <a:schemeClr val="tx1"/>
                </a:solidFill>
                <a:effectLst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26556" y="2084387"/>
            <a:ext cx="5057775" cy="45375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1145" y="5833387"/>
            <a:ext cx="2492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Video:</a:t>
            </a:r>
          </a:p>
          <a:p>
            <a:pPr algn="ctr"/>
            <a:r>
              <a:rPr lang="en-US" sz="2400" b="1" dirty="0">
                <a:hlinkClick r:id="rId3"/>
              </a:rPr>
              <a:t>Soil Mixtures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8132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723" y="79468"/>
            <a:ext cx="8521553" cy="1417638"/>
          </a:xfrm>
        </p:spPr>
        <p:txBody>
          <a:bodyPr/>
          <a:lstStyle/>
          <a:p>
            <a:r>
              <a:rPr lang="en-US" sz="5400" b="1" dirty="0"/>
              <a:t>SOIL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723" y="1688361"/>
            <a:ext cx="8248402" cy="4579089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solidFill>
                  <a:schemeClr val="tx1"/>
                </a:solidFill>
                <a:effectLst/>
              </a:rPr>
              <a:t>Soils found in the Piedmont area of Georgia: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solidFill>
                  <a:schemeClr val="tx1"/>
                </a:solidFill>
                <a:effectLst/>
              </a:rPr>
              <a:t> 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2800" b="1" dirty="0" err="1">
                <a:solidFill>
                  <a:srgbClr val="FF0000"/>
                </a:solidFill>
                <a:effectLst/>
              </a:rPr>
              <a:t>Ultisols</a:t>
            </a:r>
            <a:r>
              <a:rPr lang="en-US" sz="2800" dirty="0">
                <a:solidFill>
                  <a:schemeClr val="tx1"/>
                </a:solidFill>
                <a:effectLst/>
              </a:rPr>
              <a:t>: strongly leached, acid forest soils with relatively low native fertility.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dirty="0">
              <a:solidFill>
                <a:schemeClr val="tx1"/>
              </a:solidFill>
              <a:effectLst/>
            </a:endParaRPr>
          </a:p>
          <a:p>
            <a:pPr marL="457200" indent="-457200">
              <a:spcBef>
                <a:spcPts val="0"/>
              </a:spcBef>
              <a:buNone/>
            </a:pPr>
            <a:r>
              <a:rPr lang="en-US" sz="2800" dirty="0">
                <a:solidFill>
                  <a:srgbClr val="FF0000"/>
                </a:solidFill>
                <a:effectLst/>
              </a:rPr>
              <a:t>2. 	</a:t>
            </a:r>
            <a:r>
              <a:rPr lang="en-US" sz="2800" b="1" dirty="0" err="1">
                <a:solidFill>
                  <a:srgbClr val="FF0000"/>
                </a:solidFill>
                <a:effectLst/>
              </a:rPr>
              <a:t>Inceptisols</a:t>
            </a:r>
            <a:r>
              <a:rPr lang="en-US" sz="2800" dirty="0">
                <a:solidFill>
                  <a:schemeClr val="tx1"/>
                </a:solidFill>
                <a:effectLst/>
              </a:rPr>
              <a:t>: relatively new, forest origin and characterized by weak appearance of horizons (From Latin word meaning “beginning”).</a:t>
            </a:r>
          </a:p>
          <a:p>
            <a:pPr marL="457200" indent="-457200">
              <a:spcBef>
                <a:spcPts val="0"/>
              </a:spcBef>
              <a:buNone/>
            </a:pPr>
            <a:endParaRPr lang="en-US" sz="2800" dirty="0">
              <a:solidFill>
                <a:schemeClr val="tx1"/>
              </a:solidFill>
              <a:effectLst/>
            </a:endParaRPr>
          </a:p>
          <a:p>
            <a:pPr marL="457200" indent="-457200">
              <a:spcBef>
                <a:spcPts val="0"/>
              </a:spcBef>
              <a:buNone/>
            </a:pPr>
            <a:r>
              <a:rPr lang="en-US" sz="2800" dirty="0">
                <a:solidFill>
                  <a:srgbClr val="FF0000"/>
                </a:solidFill>
                <a:effectLst/>
              </a:rPr>
              <a:t>3. 	</a:t>
            </a:r>
            <a:r>
              <a:rPr lang="en-US" sz="2800" b="1" dirty="0" err="1">
                <a:solidFill>
                  <a:srgbClr val="FF0000"/>
                </a:solidFill>
                <a:effectLst/>
              </a:rPr>
              <a:t>Alfisols</a:t>
            </a:r>
            <a:r>
              <a:rPr lang="en-US" sz="2800" dirty="0">
                <a:solidFill>
                  <a:schemeClr val="tx1"/>
                </a:solidFill>
                <a:effectLst/>
              </a:rPr>
              <a:t>: moderately leached soils that have relatively high fertility.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endParaRPr lang="en-US" sz="2400" dirty="0">
              <a:solidFill>
                <a:schemeClr val="tx1"/>
              </a:solidFill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31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536" y="0"/>
            <a:ext cx="4956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020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792" y="79468"/>
            <a:ext cx="8332792" cy="1417638"/>
          </a:xfrm>
        </p:spPr>
        <p:txBody>
          <a:bodyPr/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9538" y="2084388"/>
            <a:ext cx="4057977" cy="41830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effectLst/>
              </a:rPr>
              <a:t>Which layer contains the greatest number of soil organisms ?</a:t>
            </a:r>
          </a:p>
          <a:p>
            <a:r>
              <a:rPr lang="en-US" sz="2800" dirty="0">
                <a:solidFill>
                  <a:schemeClr val="tx1"/>
                </a:solidFill>
                <a:effectLst/>
              </a:rPr>
              <a:t>A</a:t>
            </a:r>
          </a:p>
          <a:p>
            <a:r>
              <a:rPr lang="en-US" sz="2800" dirty="0">
                <a:solidFill>
                  <a:schemeClr val="tx1"/>
                </a:solidFill>
                <a:effectLst/>
              </a:rPr>
              <a:t>B</a:t>
            </a:r>
          </a:p>
          <a:p>
            <a:r>
              <a:rPr lang="en-US" sz="2800" dirty="0">
                <a:solidFill>
                  <a:schemeClr val="tx1"/>
                </a:solidFill>
                <a:effectLst/>
              </a:rPr>
              <a:t>C</a:t>
            </a:r>
          </a:p>
          <a:p>
            <a:r>
              <a:rPr lang="en-US" sz="2800" dirty="0">
                <a:solidFill>
                  <a:schemeClr val="tx1"/>
                </a:solidFill>
                <a:effectLst/>
              </a:rPr>
              <a:t>D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7" name="Picture 6" descr="Soil graph.jpg"/>
          <p:cNvPicPr/>
          <p:nvPr/>
        </p:nvPicPr>
        <p:blipFill>
          <a:blip r:embed="rId2" cstate="print"/>
          <a:srcRect l="24305" t="22041" r="44028" b="51140"/>
          <a:stretch>
            <a:fillRect/>
          </a:stretch>
        </p:blipFill>
        <p:spPr>
          <a:xfrm>
            <a:off x="4940819" y="2084388"/>
            <a:ext cx="3670765" cy="418306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19538" y="3599543"/>
            <a:ext cx="1543091" cy="667657"/>
          </a:xfrm>
          <a:prstGeom prst="rect">
            <a:avLst/>
          </a:prstGeom>
          <a:noFill/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0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4" y="1967173"/>
            <a:ext cx="7769226" cy="45074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effectLst/>
              </a:rPr>
              <a:t>Soil Textures:  Practice with Soil Triangle</a:t>
            </a:r>
          </a:p>
        </p:txBody>
      </p:sp>
    </p:spTree>
    <p:extLst>
      <p:ext uri="{BB962C8B-B14F-4D97-AF65-F5344CB8AC3E}">
        <p14:creationId xmlns:p14="http://schemas.microsoft.com/office/powerpoint/2010/main" val="2996865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-14162"/>
            <a:ext cx="6995984" cy="687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9045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202" y="100012"/>
            <a:ext cx="5938344" cy="49768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474" y="5153025"/>
            <a:ext cx="601980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755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effectLst/>
              </a:rPr>
              <a:t>Finish Soil Texture handout.</a:t>
            </a:r>
          </a:p>
          <a:p>
            <a:r>
              <a:rPr lang="en-US" sz="2800" dirty="0">
                <a:solidFill>
                  <a:schemeClr val="tx1"/>
                </a:solidFill>
                <a:effectLst/>
              </a:rPr>
              <a:t>Work on Review #24</a:t>
            </a:r>
          </a:p>
        </p:txBody>
      </p:sp>
    </p:spTree>
    <p:extLst>
      <p:ext uri="{BB962C8B-B14F-4D97-AF65-F5344CB8AC3E}">
        <p14:creationId xmlns:p14="http://schemas.microsoft.com/office/powerpoint/2010/main" val="20067661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836</TotalTime>
  <Words>809</Words>
  <Application>Microsoft Office PowerPoint</Application>
  <PresentationFormat>On-screen Show (4:3)</PresentationFormat>
  <Paragraphs>126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Book Antiqua</vt:lpstr>
      <vt:lpstr>Wingdings 2</vt:lpstr>
      <vt:lpstr>Habitat</vt:lpstr>
      <vt:lpstr>DO NOW</vt:lpstr>
      <vt:lpstr>REVIEW #22</vt:lpstr>
      <vt:lpstr>REVIEW #22</vt:lpstr>
      <vt:lpstr>REVIEW #22</vt:lpstr>
      <vt:lpstr>REVIEW</vt:lpstr>
      <vt:lpstr>SOIL</vt:lpstr>
      <vt:lpstr>WEATHERED ROCK BECOMES SOIL</vt:lpstr>
      <vt:lpstr>JUST THE ROCK PART….</vt:lpstr>
      <vt:lpstr>JUST THE ROCK PART….</vt:lpstr>
      <vt:lpstr>SOIL PROFILE</vt:lpstr>
      <vt:lpstr>SOIL PROFILE</vt:lpstr>
      <vt:lpstr>IMPORTANCE OF SOIL</vt:lpstr>
      <vt:lpstr>SOIL AND CLIMATE</vt:lpstr>
      <vt:lpstr>SOIL AND CLIMATE</vt:lpstr>
      <vt:lpstr>SOIL AND CLIMATE</vt:lpstr>
      <vt:lpstr>SOIL TYPE AND TEXTURE</vt:lpstr>
      <vt:lpstr>SOIL TYPE AND TEXTURE</vt:lpstr>
      <vt:lpstr>SAND</vt:lpstr>
      <vt:lpstr>SILT</vt:lpstr>
      <vt:lpstr>CLAY</vt:lpstr>
      <vt:lpstr>CHARACTERISTICS OF SOIL</vt:lpstr>
      <vt:lpstr>CHARACTERISTICS OF SOIL</vt:lpstr>
      <vt:lpstr>SOIL TEXTURES</vt:lpstr>
      <vt:lpstr>SOIL CLASSIFICATION</vt:lpstr>
      <vt:lpstr>PowerPoint Presentation</vt:lpstr>
      <vt:lpstr>REVIEW</vt:lpstr>
      <vt:lpstr>TO DO</vt:lpstr>
      <vt:lpstr>PowerPoint Presentation</vt:lpstr>
      <vt:lpstr>PowerPoint Presentation</vt:lpstr>
      <vt:lpstr>TO DO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Soil</dc:title>
  <dc:creator>Donna Governor</dc:creator>
  <cp:lastModifiedBy>Nancy</cp:lastModifiedBy>
  <cp:revision>54</cp:revision>
  <dcterms:created xsi:type="dcterms:W3CDTF">2014-01-07T21:26:32Z</dcterms:created>
  <dcterms:modified xsi:type="dcterms:W3CDTF">2016-10-26T00:38:18Z</dcterms:modified>
</cp:coreProperties>
</file>