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2"/>
  </p:handoutMasterIdLst>
  <p:sldIdLst>
    <p:sldId id="333" r:id="rId2"/>
    <p:sldId id="275" r:id="rId3"/>
    <p:sldId id="276" r:id="rId4"/>
    <p:sldId id="292" r:id="rId5"/>
    <p:sldId id="277" r:id="rId6"/>
    <p:sldId id="293" r:id="rId7"/>
    <p:sldId id="278" r:id="rId8"/>
    <p:sldId id="286" r:id="rId9"/>
    <p:sldId id="280" r:id="rId10"/>
    <p:sldId id="289" r:id="rId11"/>
    <p:sldId id="282" r:id="rId12"/>
    <p:sldId id="291" r:id="rId13"/>
    <p:sldId id="281" r:id="rId14"/>
    <p:sldId id="283" r:id="rId15"/>
    <p:sldId id="288" r:id="rId16"/>
    <p:sldId id="284" r:id="rId17"/>
    <p:sldId id="290" r:id="rId18"/>
    <p:sldId id="285" r:id="rId19"/>
    <p:sldId id="314" r:id="rId20"/>
    <p:sldId id="341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667" autoAdjust="0"/>
    <p:restoredTop sz="94628" autoAdjust="0"/>
  </p:normalViewPr>
  <p:slideViewPr>
    <p:cSldViewPr>
      <p:cViewPr varScale="1">
        <p:scale>
          <a:sx n="107" d="100"/>
          <a:sy n="107" d="100"/>
        </p:scale>
        <p:origin x="99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EB1CC88A-E31B-4889-87CF-9E1CE7BBBBC5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932A260-C7B3-452D-A252-051DEB7FEA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3338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362F4-8C38-48B8-BCCF-E1F919AE2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21F9A-6BAE-492F-B1D9-635DE8505DCC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8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13C75-1C1C-42A7-8557-443E4104F7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0C6E0-1FC6-406B-85BC-0CF3144AD81B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9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AD903-7198-409A-9A47-A705CA30B2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29152-AD7D-4255-9CB2-4A7FEF486023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6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6EA73-4F97-4CF6-833C-2B2F87455B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3B5FF-9E43-4BCF-8843-8534CC7F8BB0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2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DFEE-9BE5-4533-BC0F-A7B8B7515D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1C941-9F2C-4C79-809D-0E4E80090EED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7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820FA-49A0-4C76-ADFD-BE9C53F94F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3B87A-931C-4F92-8E92-6C3375009F7D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6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6688B-B13F-4149-A8F6-7F979DD0D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57ADE-A9B0-42B9-B153-6F48416485B2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5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A8E4A-9439-44A7-B443-C50A6DB06A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6BA12-5425-40E6-970E-25850064FFC8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4713A-3659-43B6-BD53-AB79FC113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6D339-B577-4FE7-BB94-29826E4025C8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0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3B872-AC08-4896-B0BF-BBA5FC70A8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4F37-D485-424E-A20F-E179EAC7A10A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0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629C9-2A9C-4F42-8D8B-47B071AFD9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89192-6B7F-4BBC-940A-B9CC06B4315E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4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8DE8238-32CC-4BFA-AC9A-D79F141A8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3AD5BF-8E99-4857-AA6F-316D7CAE7D9C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DO NOW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Pick up handout.</a:t>
            </a:r>
          </a:p>
          <a:p>
            <a:r>
              <a:rPr lang="en-US" altLang="en-US" sz="3600" dirty="0"/>
              <a:t>Get out Concept Review handout.</a:t>
            </a:r>
          </a:p>
          <a:p>
            <a:pPr marL="114300" indent="0">
              <a:buNone/>
            </a:pPr>
            <a:endParaRPr lang="en-US" alt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Types of Chemical Reactions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There are five </a:t>
            </a:r>
            <a:r>
              <a:rPr lang="en-US" altLang="en-US" sz="3200" b="1" u="sng" dirty="0">
                <a:solidFill>
                  <a:srgbClr val="FF0000"/>
                </a:solidFill>
              </a:rPr>
              <a:t>basic</a:t>
            </a:r>
            <a:r>
              <a:rPr lang="en-US" altLang="en-US" sz="3200" dirty="0"/>
              <a:t> types of chemical reactions.  </a:t>
            </a:r>
          </a:p>
          <a:p>
            <a:pPr eaLnBrk="1" hangingPunct="1"/>
            <a:r>
              <a:rPr lang="en-US" altLang="en-US" sz="3200" dirty="0"/>
              <a:t>Not all reactions will take these five forms.</a:t>
            </a:r>
          </a:p>
          <a:p>
            <a:pPr marL="114300" indent="0" eaLnBrk="1" hangingPunct="1">
              <a:buNone/>
            </a:pPr>
            <a:r>
              <a:rPr lang="en-US" altLang="en-US" sz="3200" dirty="0"/>
              <a:t>  </a:t>
            </a:r>
          </a:p>
          <a:p>
            <a:pPr eaLnBrk="1" hangingPunct="1"/>
            <a:r>
              <a:rPr lang="en-US" altLang="en-US" sz="3200" dirty="0"/>
              <a:t>Other classes of reactions can include.</a:t>
            </a:r>
          </a:p>
          <a:p>
            <a:pPr lvl="1" eaLnBrk="1" hangingPunct="1"/>
            <a:r>
              <a:rPr lang="en-US" altLang="en-US" sz="3200" dirty="0"/>
              <a:t>net ionic</a:t>
            </a:r>
          </a:p>
          <a:p>
            <a:pPr lvl="1" eaLnBrk="1" hangingPunct="1"/>
            <a:r>
              <a:rPr lang="en-US" altLang="en-US" sz="3200" dirty="0"/>
              <a:t>oxidation-reduction</a:t>
            </a:r>
          </a:p>
          <a:p>
            <a:pPr lvl="1" eaLnBrk="1" hangingPunct="1"/>
            <a:r>
              <a:rPr lang="en-US" altLang="en-US" sz="3200" dirty="0"/>
              <a:t>neutralization</a:t>
            </a:r>
          </a:p>
          <a:p>
            <a:pPr lvl="1"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SYNTHESIS Reaction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800" b="1" dirty="0"/>
              <a:t>sometimes called Combination</a:t>
            </a:r>
            <a:endParaRPr lang="en-US" sz="2800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dirty="0"/>
              <a:t>two or more simple substances combine to form a new, more complex substance.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b="1" dirty="0"/>
              <a:t>What to look for:</a:t>
            </a:r>
            <a:r>
              <a:rPr lang="en-US" sz="2800" b="1" dirty="0">
                <a:solidFill>
                  <a:srgbClr val="FF0000"/>
                </a:solidFill>
              </a:rPr>
              <a:t>	one product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8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fr-FR" sz="2800" dirty="0"/>
              <a:t>Examples:	2 Mg</a:t>
            </a:r>
            <a:r>
              <a:rPr lang="en-US" sz="2800" baseline="-25000" dirty="0"/>
              <a:t> (s)</a:t>
            </a:r>
            <a:r>
              <a:rPr lang="fr-FR" sz="2800" dirty="0"/>
              <a:t>   +   O</a:t>
            </a:r>
            <a:r>
              <a:rPr lang="fr-FR" sz="2800" baseline="-25000" dirty="0"/>
              <a:t>2</a:t>
            </a:r>
            <a:r>
              <a:rPr lang="en-US" sz="2800" baseline="-25000" dirty="0"/>
              <a:t> (g)</a:t>
            </a:r>
            <a:r>
              <a:rPr lang="fr-FR" sz="2800" dirty="0"/>
              <a:t>   </a:t>
            </a:r>
            <a:r>
              <a:rPr lang="en-US" sz="2800" dirty="0">
                <a:sym typeface="Wingdings"/>
              </a:rPr>
              <a:t></a:t>
            </a:r>
            <a:r>
              <a:rPr lang="fr-FR" sz="2800" dirty="0"/>
              <a:t>    2 </a:t>
            </a:r>
            <a:r>
              <a:rPr lang="fr-FR" sz="2800" dirty="0" err="1"/>
              <a:t>MgO</a:t>
            </a:r>
            <a:r>
              <a:rPr lang="en-US" sz="2800" baseline="-25000" dirty="0"/>
              <a:t> (s)</a:t>
            </a:r>
            <a:r>
              <a:rPr lang="en-US" sz="2800" dirty="0"/>
              <a:t> </a:t>
            </a:r>
            <a:endParaRPr lang="fr-FR" sz="28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fr-FR" sz="2800" dirty="0"/>
              <a:t>		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fr-FR" sz="2800" dirty="0"/>
              <a:t>		4 Fe</a:t>
            </a:r>
            <a:r>
              <a:rPr lang="en-US" sz="2800" baseline="-25000" dirty="0"/>
              <a:t> (s)</a:t>
            </a:r>
            <a:r>
              <a:rPr lang="fr-FR" sz="2800" dirty="0"/>
              <a:t>    +   3 O</a:t>
            </a:r>
            <a:r>
              <a:rPr lang="fr-FR" sz="2800" baseline="-25000" dirty="0"/>
              <a:t>2</a:t>
            </a:r>
            <a:r>
              <a:rPr lang="en-US" sz="2800" baseline="-25000" dirty="0"/>
              <a:t> (g)</a:t>
            </a:r>
            <a:r>
              <a:rPr lang="fr-FR" sz="2800" dirty="0"/>
              <a:t>  </a:t>
            </a:r>
            <a:r>
              <a:rPr lang="en-US" sz="2800" dirty="0">
                <a:sym typeface="Wingdings"/>
              </a:rPr>
              <a:t></a:t>
            </a:r>
            <a:r>
              <a:rPr lang="fr-FR" sz="2800" dirty="0"/>
              <a:t>   2 Fe</a:t>
            </a:r>
            <a:r>
              <a:rPr lang="fr-FR" sz="2800" baseline="-25000" dirty="0"/>
              <a:t>2</a:t>
            </a:r>
            <a:r>
              <a:rPr lang="fr-FR" sz="2800" dirty="0"/>
              <a:t>O</a:t>
            </a:r>
            <a:r>
              <a:rPr lang="fr-FR" sz="2800" baseline="-25000" dirty="0"/>
              <a:t>3</a:t>
            </a:r>
            <a:r>
              <a:rPr lang="en-US" sz="2800" baseline="-25000" dirty="0"/>
              <a:t> (s)</a:t>
            </a:r>
            <a:r>
              <a:rPr lang="en-US" sz="2800" dirty="0"/>
              <a:t> </a:t>
            </a:r>
            <a:endParaRPr lang="en-US" sz="2800" baseline="-250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fr-FR" sz="2800" dirty="0"/>
              <a:t>	       </a:t>
            </a:r>
            <a:r>
              <a:rPr lang="en-US" sz="2800" i="1" dirty="0"/>
              <a:t>metal corrosion due to oxidation</a:t>
            </a:r>
            <a:endParaRPr lang="en-US" sz="2800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SYNTHESIS Reaction </a:t>
            </a:r>
            <a:endParaRPr lang="en-US" dirty="0"/>
          </a:p>
        </p:txBody>
      </p:sp>
      <p:pic>
        <p:nvPicPr>
          <p:cNvPr id="3277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673258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DECOMPOSITION  Reaction</a:t>
            </a:r>
            <a:endParaRPr lang="en-US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a complex substance breaks down into two or more simpler substances.</a:t>
            </a:r>
          </a:p>
          <a:p>
            <a:pPr eaLnBrk="1" hangingPunct="1"/>
            <a:r>
              <a:rPr lang="en-US" altLang="en-US" sz="2800" b="1" dirty="0"/>
              <a:t>What to look for:</a:t>
            </a:r>
            <a:r>
              <a:rPr lang="en-US" altLang="en-US" sz="2800" b="1" dirty="0">
                <a:solidFill>
                  <a:srgbClr val="FF0000"/>
                </a:solidFill>
              </a:rPr>
              <a:t>	one reactant</a:t>
            </a:r>
          </a:p>
          <a:p>
            <a:pPr eaLnBrk="1" hangingPunct="1"/>
            <a:endParaRPr lang="en-US" altLang="en-US" sz="2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			            </a:t>
            </a:r>
            <a:r>
              <a:rPr lang="en-US" altLang="en-US" sz="1800" dirty="0"/>
              <a:t>H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SO</a:t>
            </a:r>
            <a:r>
              <a:rPr lang="en-US" altLang="en-US" sz="1800" baseline="-25000" dirty="0"/>
              <a:t>4</a:t>
            </a:r>
            <a:endParaRPr lang="en-US" altLang="en-US" sz="1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Ex.      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CO</a:t>
            </a:r>
            <a:r>
              <a:rPr lang="en-US" altLang="en-US" sz="2800" baseline="-25000" dirty="0"/>
              <a:t>3(</a:t>
            </a:r>
            <a:r>
              <a:rPr lang="en-US" altLang="en-US" sz="2800" baseline="-25000" dirty="0" err="1"/>
              <a:t>aq</a:t>
            </a:r>
            <a:r>
              <a:rPr lang="en-US" altLang="en-US" sz="2800" baseline="-25000" dirty="0"/>
              <a:t>)</a:t>
            </a:r>
            <a:r>
              <a:rPr lang="en-US" altLang="en-US" sz="2800" dirty="0"/>
              <a:t>                   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(l)</a:t>
            </a:r>
            <a:r>
              <a:rPr lang="en-US" altLang="en-US" sz="2800" dirty="0"/>
              <a:t>  +  CO</a:t>
            </a:r>
            <a:r>
              <a:rPr lang="en-US" altLang="en-US" sz="2800" baseline="-25000" dirty="0"/>
              <a:t>2(g)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i="1" dirty="0"/>
              <a:t>	</a:t>
            </a:r>
            <a:r>
              <a:rPr lang="en-US" altLang="en-US" sz="2400" i="1" dirty="0"/>
              <a:t>     carbonic acid      </a:t>
            </a:r>
            <a:r>
              <a:rPr lang="en-US" altLang="en-US" sz="2400" i="1" dirty="0">
                <a:sym typeface="Wingdings" panose="05000000000000000000" pitchFamily="2" charset="2"/>
              </a:rPr>
              <a:t></a:t>
            </a:r>
            <a:r>
              <a:rPr lang="en-US" altLang="en-US" sz="2400" i="1" dirty="0"/>
              <a:t>      water   and   carbon dioxide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i="1" dirty="0"/>
              <a:t>		</a:t>
            </a:r>
            <a:r>
              <a:rPr lang="en-US" altLang="en-US" sz="2800" dirty="0"/>
              <a:t>2H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2(</a:t>
            </a:r>
            <a:r>
              <a:rPr lang="en-US" altLang="en-US" sz="2800" baseline="-25000" dirty="0" err="1"/>
              <a:t>aq</a:t>
            </a:r>
            <a:r>
              <a:rPr lang="en-US" altLang="en-US" sz="2800" baseline="-25000" dirty="0"/>
              <a:t>)</a:t>
            </a:r>
            <a:r>
              <a:rPr lang="en-US" altLang="en-US" sz="2800" dirty="0"/>
              <a:t>  		  2H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(l)</a:t>
            </a:r>
            <a:r>
              <a:rPr lang="en-US" altLang="en-US" sz="2800" dirty="0"/>
              <a:t> + O</a:t>
            </a:r>
            <a:r>
              <a:rPr lang="en-US" altLang="en-US" sz="2800" baseline="-25000" dirty="0"/>
              <a:t>2</a:t>
            </a:r>
          </a:p>
          <a:p>
            <a:pPr eaLnBrk="1" hangingPunct="1">
              <a:buNone/>
            </a:pPr>
            <a:r>
              <a:rPr lang="en-US" altLang="en-US" sz="2800" baseline="-25000" dirty="0"/>
              <a:t>	</a:t>
            </a:r>
            <a:r>
              <a:rPr lang="en-US" altLang="en-US" sz="2400" i="1" dirty="0"/>
              <a:t>hydrogen peroxide   </a:t>
            </a:r>
            <a:r>
              <a:rPr lang="en-US" altLang="en-US" sz="2400" i="1" dirty="0">
                <a:sym typeface="Wingdings" panose="05000000000000000000" pitchFamily="2" charset="2"/>
              </a:rPr>
              <a:t>       water and oxygen gas</a:t>
            </a:r>
            <a:endParaRPr lang="en-US" altLang="en-US" sz="2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200400" y="44196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124200" y="5410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352800" y="5029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/>
              <a:t> I</a:t>
            </a:r>
            <a:r>
              <a:rPr lang="en-US" altLang="en-US" baseline="30000" dirty="0"/>
              <a:t>-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DECOMPOSITION  Reaction</a:t>
            </a:r>
            <a:endParaRPr lang="en-US" dirty="0"/>
          </a:p>
        </p:txBody>
      </p:sp>
      <p:pic>
        <p:nvPicPr>
          <p:cNvPr id="3481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89050"/>
            <a:ext cx="7138988" cy="556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COMBUSTION reaction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153400" cy="48006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800" dirty="0"/>
              <a:t>When compounds react with oxygen. 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b="1" dirty="0"/>
              <a:t>What to look for: </a:t>
            </a:r>
            <a:r>
              <a:rPr lang="en-US" sz="2800" b="1" dirty="0">
                <a:solidFill>
                  <a:srgbClr val="FF0000"/>
                </a:solidFill>
              </a:rPr>
              <a:t>a compound and oxygen which should yield two compounds, usually carbon dioxide and water.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800" b="1" dirty="0">
              <a:solidFill>
                <a:srgbClr val="FF0000"/>
              </a:solidFill>
            </a:endParaRP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800" dirty="0"/>
              <a:t>Example: Hydrocarbon + O</a:t>
            </a:r>
            <a:r>
              <a:rPr lang="en-US" sz="2800" baseline="-25000" dirty="0"/>
              <a:t>2</a:t>
            </a:r>
            <a:r>
              <a:rPr lang="en-US" sz="2800" dirty="0"/>
              <a:t>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water + carbon dioxide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800" dirty="0"/>
              <a:t>    		CH</a:t>
            </a:r>
            <a:r>
              <a:rPr lang="en-US" sz="2800" baseline="-25000" dirty="0"/>
              <a:t>4 (g)</a:t>
            </a:r>
            <a:r>
              <a:rPr lang="en-US" sz="2800" dirty="0"/>
              <a:t>   +  2O</a:t>
            </a:r>
            <a:r>
              <a:rPr lang="en-US" sz="2800" baseline="-25000" dirty="0"/>
              <a:t>2 (g)</a:t>
            </a:r>
            <a:r>
              <a:rPr lang="en-US" sz="2800" dirty="0"/>
              <a:t>  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  CO</a:t>
            </a:r>
            <a:r>
              <a:rPr lang="en-US" sz="2800" baseline="-25000" dirty="0"/>
              <a:t>2 (g)</a:t>
            </a:r>
            <a:r>
              <a:rPr lang="en-US" sz="2800" dirty="0"/>
              <a:t>  +  2H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  <a:r>
              <a:rPr lang="en-US" sz="2800" baseline="-25000" dirty="0"/>
              <a:t> (g)</a:t>
            </a:r>
            <a:r>
              <a:rPr lang="en-US" sz="2800" dirty="0"/>
              <a:t> 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Chem Rxns Cartoo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838200"/>
            <a:ext cx="4479925" cy="506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SINGLE REPLACEMENT </a:t>
            </a:r>
            <a:r>
              <a:rPr lang="en-US" b="1" dirty="0" err="1"/>
              <a:t>Rxn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800" b="1" dirty="0"/>
              <a:t>Also called single </a:t>
            </a:r>
            <a:r>
              <a:rPr lang="en-US" sz="2800" b="1" i="1" dirty="0"/>
              <a:t>dis</a:t>
            </a:r>
            <a:r>
              <a:rPr lang="en-US" sz="2800" b="1" dirty="0"/>
              <a:t>placement reaction.</a:t>
            </a:r>
            <a:endParaRPr lang="en-US" sz="2800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dirty="0"/>
              <a:t>one element replaces another element in a compound. 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dirty="0"/>
              <a:t>Use the activity series of metals to determine if the metal can be replaced or not.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b="1" dirty="0"/>
              <a:t>What to look for:</a:t>
            </a:r>
            <a:r>
              <a:rPr lang="en-US" sz="2800" b="1" dirty="0">
                <a:solidFill>
                  <a:srgbClr val="FF0000"/>
                </a:solidFill>
              </a:rPr>
              <a:t>	</a:t>
            </a:r>
          </a:p>
          <a:p>
            <a:pPr marL="914400" indent="-800100" eaLnBrk="1" hangingPunct="1">
              <a:buFont typeface="Arial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	uncombined elements on both sides of the arrow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SINGLE REPLACEMENT </a:t>
            </a:r>
            <a:r>
              <a:rPr lang="en-US" b="1" dirty="0" err="1"/>
              <a:t>Rxn</a:t>
            </a:r>
            <a:r>
              <a:rPr lang="en-US" b="1" dirty="0"/>
              <a:t> </a:t>
            </a:r>
            <a:endParaRPr lang="en-US" dirty="0"/>
          </a:p>
        </p:txBody>
      </p:sp>
      <p:pic>
        <p:nvPicPr>
          <p:cNvPr id="3993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5438"/>
            <a:ext cx="84582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ACTIVITY SERIES</a:t>
            </a:r>
          </a:p>
        </p:txBody>
      </p:sp>
      <p:pic>
        <p:nvPicPr>
          <p:cNvPr id="4096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82550"/>
            <a:ext cx="2500313" cy="662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76225"/>
            <a:ext cx="5638800" cy="63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342900" eaLnBrk="1" hangingPunct="1">
              <a:buFont typeface="Arial" charset="0"/>
              <a:buNone/>
              <a:defRPr/>
            </a:pPr>
            <a:r>
              <a:rPr lang="en-US" sz="2400" dirty="0"/>
              <a:t>A.  An </a:t>
            </a:r>
            <a:r>
              <a:rPr lang="en-US" sz="2400" b="1" dirty="0"/>
              <a:t>active metal </a:t>
            </a:r>
            <a:r>
              <a:rPr lang="en-US" sz="2400" dirty="0"/>
              <a:t>will displace the metallic ion in a compound of a less active metal or the hydrogen in water or an acid.  Need to look at activity series.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EX.	Cu</a:t>
            </a:r>
            <a:r>
              <a:rPr lang="en-US" sz="2400" baseline="-25000" dirty="0"/>
              <a:t> (s)</a:t>
            </a:r>
            <a:r>
              <a:rPr lang="en-US" sz="2400" dirty="0"/>
              <a:t>   +   AgNO</a:t>
            </a:r>
            <a:r>
              <a:rPr lang="en-US" sz="2400" baseline="-25000" dirty="0"/>
              <a:t>3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Cu(NO</a:t>
            </a:r>
            <a:r>
              <a:rPr lang="en-US" sz="2400" baseline="-25000" dirty="0"/>
              <a:t>3</a:t>
            </a:r>
            <a:r>
              <a:rPr lang="en-US" sz="2400" dirty="0"/>
              <a:t>) </a:t>
            </a:r>
            <a:r>
              <a:rPr lang="en-US" sz="2400" baseline="-25000" dirty="0"/>
              <a:t>2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+  Ag</a:t>
            </a:r>
            <a:r>
              <a:rPr lang="en-US" sz="2400" baseline="-25000" dirty="0"/>
              <a:t> (s)</a:t>
            </a:r>
            <a:r>
              <a:rPr lang="en-US" sz="2400" dirty="0"/>
              <a:t> 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 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EX.	2 Na</a:t>
            </a:r>
            <a:r>
              <a:rPr lang="en-US" sz="2400" baseline="-25000" dirty="0"/>
              <a:t> (s) </a:t>
            </a:r>
            <a:r>
              <a:rPr lang="en-US" sz="2400" dirty="0"/>
              <a:t>   +  2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 (l)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2 </a:t>
            </a:r>
            <a:r>
              <a:rPr lang="en-US" sz="2400" dirty="0" err="1"/>
              <a:t>NaOH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 +   H</a:t>
            </a:r>
            <a:r>
              <a:rPr lang="en-US" sz="2400" baseline="-25000" dirty="0"/>
              <a:t>2 (g)</a:t>
            </a:r>
            <a:r>
              <a:rPr lang="en-US" sz="2400" dirty="0"/>
              <a:t> </a:t>
            </a:r>
          </a:p>
          <a:p>
            <a:pPr marL="114300" indent="0" eaLnBrk="1" hangingPunct="1">
              <a:buFont typeface="Arial" charset="0"/>
              <a:buNone/>
              <a:defRPr/>
            </a:pPr>
            <a:endParaRPr lang="en-US" sz="2400" baseline="-25000" dirty="0"/>
          </a:p>
          <a:p>
            <a:pPr marL="114300" indent="0" eaLnBrk="1" hangingPunct="1">
              <a:buNone/>
              <a:defRPr/>
            </a:pPr>
            <a:r>
              <a:rPr lang="en-US" sz="2400" dirty="0"/>
              <a:t>EX.	Mg</a:t>
            </a:r>
            <a:r>
              <a:rPr lang="en-US" sz="2400" baseline="-25000" dirty="0"/>
              <a:t> (s)</a:t>
            </a:r>
            <a:r>
              <a:rPr lang="en-US" sz="2400" dirty="0"/>
              <a:t>   +   2 HCl </a:t>
            </a:r>
            <a:r>
              <a:rPr lang="en-US" sz="2400" baseline="-25000" dirty="0"/>
              <a:t>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	  MgCl</a:t>
            </a:r>
            <a:r>
              <a:rPr lang="en-US" sz="2400" baseline="-25000" dirty="0"/>
              <a:t>2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 +   H</a:t>
            </a:r>
            <a:r>
              <a:rPr lang="en-US" sz="2400" baseline="-25000" dirty="0"/>
              <a:t>2 (g)</a:t>
            </a:r>
            <a:r>
              <a:rPr lang="en-US" sz="2400" dirty="0"/>
              <a:t> </a:t>
            </a:r>
            <a:endParaRPr lang="en-US" sz="2400" baseline="-25000" dirty="0"/>
          </a:p>
          <a:p>
            <a:pPr marL="114300" indent="0" eaLnBrk="1" hangingPunct="1">
              <a:buFont typeface="Arial" charset="0"/>
              <a:buNone/>
              <a:defRPr/>
            </a:pPr>
            <a:endParaRPr lang="en-US" sz="2400" baseline="-25000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342900" eaLnBrk="1" hangingPunct="1">
              <a:buFont typeface="Arial" charset="0"/>
              <a:buNone/>
              <a:defRPr/>
            </a:pPr>
            <a:r>
              <a:rPr lang="en-US" sz="2400" dirty="0"/>
              <a:t>B.  </a:t>
            </a:r>
            <a:r>
              <a:rPr lang="en-US" sz="2400" b="1" dirty="0"/>
              <a:t>Halogens</a:t>
            </a:r>
            <a:r>
              <a:rPr lang="en-US" sz="2400" dirty="0"/>
              <a:t> (active nonmetals) will displace less active halogens.  Fluorine is the most reactive, iodine is the least.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 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EX.	Cl</a:t>
            </a:r>
            <a:r>
              <a:rPr lang="en-US" sz="2400" baseline="-25000" dirty="0"/>
              <a:t>2 (g)</a:t>
            </a:r>
            <a:r>
              <a:rPr lang="en-US" sz="2400" dirty="0"/>
              <a:t>   +   2 </a:t>
            </a:r>
            <a:r>
              <a:rPr lang="en-US" sz="2400" dirty="0" err="1"/>
              <a:t>NaBr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 2NaCl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 +   Br</a:t>
            </a:r>
            <a:r>
              <a:rPr lang="en-US" sz="2400" baseline="-25000" dirty="0"/>
              <a:t>2 (g)</a:t>
            </a:r>
            <a:r>
              <a:rPr lang="en-US" sz="2400" dirty="0"/>
              <a:t> 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200"/>
            <a:ext cx="5073650" cy="5917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DOUBLE REPLACEMENT </a:t>
            </a:r>
            <a:r>
              <a:rPr lang="en-US" b="1" dirty="0" err="1"/>
              <a:t>Rxn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400" b="1" dirty="0"/>
              <a:t>Also called double </a:t>
            </a:r>
            <a:r>
              <a:rPr lang="en-US" sz="2400" b="1" i="1" dirty="0"/>
              <a:t>dis</a:t>
            </a:r>
            <a:r>
              <a:rPr lang="en-US" sz="2400" b="1" dirty="0"/>
              <a:t>placement reaction</a:t>
            </a:r>
            <a:endParaRPr lang="en-US" sz="2400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/>
              <a:t>different atoms in two different compounds replace each other.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/>
              <a:t>two compounds react to form two new compounds – either a gas, precipitate, or water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b="1" dirty="0"/>
              <a:t>What to look for:</a:t>
            </a:r>
            <a:r>
              <a:rPr lang="en-US" sz="2400" b="1" dirty="0">
                <a:solidFill>
                  <a:srgbClr val="FF0000"/>
                </a:solidFill>
              </a:rPr>
              <a:t>	two compounds on each side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Ex.	</a:t>
            </a:r>
            <a:r>
              <a:rPr lang="en-US" sz="2400" dirty="0" err="1"/>
              <a:t>HCl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 +   </a:t>
            </a:r>
            <a:r>
              <a:rPr lang="en-US" sz="2400" dirty="0" err="1"/>
              <a:t>NaOH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 </a:t>
            </a:r>
            <a:r>
              <a:rPr lang="en-US" sz="2400" dirty="0" err="1"/>
              <a:t>NaCl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 +  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 (l)</a:t>
            </a:r>
            <a:r>
              <a:rPr lang="en-US" sz="2400" dirty="0"/>
              <a:t> 	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	</a:t>
            </a:r>
            <a:r>
              <a:rPr lang="en-US" sz="2400" dirty="0" err="1"/>
              <a:t>NaCl</a:t>
            </a:r>
            <a:r>
              <a:rPr lang="en-US" sz="2400" baseline="-25000" dirty="0"/>
              <a:t>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+  AgNO</a:t>
            </a:r>
            <a:r>
              <a:rPr lang="en-US" sz="2400" baseline="-25000" dirty="0"/>
              <a:t>3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2 NaNO</a:t>
            </a:r>
            <a:r>
              <a:rPr lang="en-US" sz="2400" baseline="-25000" dirty="0"/>
              <a:t>3 (</a:t>
            </a:r>
            <a:r>
              <a:rPr lang="en-US" sz="2400" baseline="-25000" dirty="0" err="1"/>
              <a:t>aq</a:t>
            </a:r>
            <a:r>
              <a:rPr lang="en-US" sz="2400" baseline="-25000" dirty="0"/>
              <a:t>)</a:t>
            </a:r>
            <a:r>
              <a:rPr lang="en-US" sz="2400" dirty="0"/>
              <a:t>  + </a:t>
            </a:r>
            <a:r>
              <a:rPr lang="en-US" sz="2400" dirty="0" err="1"/>
              <a:t>AgCl</a:t>
            </a:r>
            <a:r>
              <a:rPr lang="en-US" sz="2400" baseline="-25000" dirty="0"/>
              <a:t> (s)</a:t>
            </a:r>
            <a:endParaRPr lang="en-US" sz="2400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DOUBLE REPLACEMENT </a:t>
            </a:r>
            <a:r>
              <a:rPr lang="en-US" b="1" dirty="0" err="1"/>
              <a:t>Rxn</a:t>
            </a:r>
            <a:endParaRPr lang="en-US" dirty="0"/>
          </a:p>
        </p:txBody>
      </p:sp>
      <p:pic>
        <p:nvPicPr>
          <p:cNvPr id="4710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39875"/>
            <a:ext cx="8077200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1.	Br</a:t>
            </a:r>
            <a:r>
              <a:rPr lang="en-US" sz="2400" baseline="-25000" dirty="0"/>
              <a:t>2</a:t>
            </a:r>
            <a:r>
              <a:rPr lang="en-US" sz="2400" dirty="0"/>
              <a:t>   + 	 </a:t>
            </a:r>
            <a:r>
              <a:rPr lang="en-US" sz="2400" dirty="0" err="1"/>
              <a:t>NaI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</a:t>
            </a:r>
            <a:r>
              <a:rPr lang="en-US" sz="2400" dirty="0" err="1"/>
              <a:t>NaBr</a:t>
            </a:r>
            <a:r>
              <a:rPr lang="en-US" sz="2400" dirty="0"/>
              <a:t>  +  I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2.	SO</a:t>
            </a:r>
            <a:r>
              <a:rPr lang="en-US" sz="2400" baseline="-25000" dirty="0"/>
              <a:t>3</a:t>
            </a:r>
            <a:r>
              <a:rPr lang="en-US" sz="2400" dirty="0"/>
              <a:t>  + 	 H</a:t>
            </a:r>
            <a:r>
              <a:rPr lang="en-US" sz="2400" baseline="-25000" dirty="0"/>
              <a:t>2</a:t>
            </a:r>
            <a:r>
              <a:rPr lang="en-US" sz="2400" dirty="0"/>
              <a:t>O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H</a:t>
            </a:r>
            <a:r>
              <a:rPr lang="en-US" sz="2400" baseline="-25000" dirty="0"/>
              <a:t>2</a:t>
            </a:r>
            <a:r>
              <a:rPr lang="en-US" sz="2400" dirty="0"/>
              <a:t>SO</a:t>
            </a:r>
            <a:r>
              <a:rPr lang="en-US" sz="2400" baseline="-25000" dirty="0"/>
              <a:t>4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3.	Zn  +  	</a:t>
            </a:r>
            <a:r>
              <a:rPr lang="en-US" sz="2400" dirty="0" err="1"/>
              <a:t>HCl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ZnCl</a:t>
            </a:r>
            <a:r>
              <a:rPr lang="en-US" sz="2400" baseline="-25000" dirty="0"/>
              <a:t>2</a:t>
            </a:r>
            <a:r>
              <a:rPr lang="en-US" sz="2400" dirty="0"/>
              <a:t>  +  H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4.	Ga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3</a:t>
            </a:r>
            <a:r>
              <a:rPr lang="en-US" sz="2400" dirty="0"/>
              <a:t>	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</a:t>
            </a:r>
            <a:r>
              <a:rPr lang="en-US" sz="2400" dirty="0" err="1"/>
              <a:t>Ga</a:t>
            </a:r>
            <a:r>
              <a:rPr lang="en-US" sz="2400" dirty="0"/>
              <a:t>  +  O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5.	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2</a:t>
            </a:r>
            <a:r>
              <a:rPr lang="en-US" sz="2400" dirty="0"/>
              <a:t> 	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H</a:t>
            </a:r>
            <a:r>
              <a:rPr lang="en-US" sz="2400" baseline="-25000" dirty="0"/>
              <a:t>2</a:t>
            </a:r>
            <a:r>
              <a:rPr lang="en-US" sz="2400" dirty="0"/>
              <a:t>O  +  O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6.	Ba(NO</a:t>
            </a:r>
            <a:r>
              <a:rPr lang="en-US" sz="2400" baseline="-25000" dirty="0"/>
              <a:t>3</a:t>
            </a:r>
            <a:r>
              <a:rPr lang="en-US" sz="2400" dirty="0"/>
              <a:t>)</a:t>
            </a:r>
            <a:r>
              <a:rPr lang="en-US" sz="2400" baseline="-25000" dirty="0"/>
              <a:t> 2</a:t>
            </a:r>
            <a:r>
              <a:rPr lang="en-US" sz="2400" dirty="0"/>
              <a:t>  +  Na</a:t>
            </a:r>
            <a:r>
              <a:rPr lang="en-US" sz="2400" baseline="-25000" dirty="0"/>
              <a:t>2</a:t>
            </a:r>
            <a:r>
              <a:rPr lang="en-US" sz="2400" dirty="0"/>
              <a:t>SO</a:t>
            </a:r>
            <a:r>
              <a:rPr lang="en-US" sz="2400" baseline="-25000" dirty="0"/>
              <a:t>4</a:t>
            </a:r>
            <a:r>
              <a:rPr lang="en-US" sz="2400" dirty="0"/>
              <a:t>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BaSO</a:t>
            </a:r>
            <a:r>
              <a:rPr lang="en-US" sz="2400" baseline="-25000" dirty="0"/>
              <a:t>4</a:t>
            </a:r>
            <a:r>
              <a:rPr lang="en-US" sz="2400" dirty="0"/>
              <a:t>  +  NaNO</a:t>
            </a:r>
            <a:r>
              <a:rPr lang="en-US" sz="2400" baseline="-25000" dirty="0"/>
              <a:t>3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7.  	P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5</a:t>
            </a:r>
            <a:r>
              <a:rPr lang="en-US" sz="2400" dirty="0"/>
              <a:t>  +	</a:t>
            </a:r>
            <a:r>
              <a:rPr lang="en-US" sz="2400" dirty="0" err="1"/>
              <a:t>BaO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  </a:t>
            </a:r>
            <a:r>
              <a:rPr lang="en-US" sz="2400" dirty="0"/>
              <a:t>Ba</a:t>
            </a:r>
            <a:r>
              <a:rPr lang="en-US" sz="2400" baseline="-25000" dirty="0"/>
              <a:t>3</a:t>
            </a:r>
            <a:r>
              <a:rPr lang="en-US" sz="2400" dirty="0"/>
              <a:t>(PO</a:t>
            </a:r>
            <a:r>
              <a:rPr lang="en-US" sz="2400" baseline="-25000" dirty="0"/>
              <a:t>4</a:t>
            </a:r>
            <a:r>
              <a:rPr lang="en-US" sz="2400" dirty="0"/>
              <a:t>)</a:t>
            </a:r>
            <a:r>
              <a:rPr lang="en-US" sz="2400" baseline="-25000" dirty="0"/>
              <a:t> 2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8.         C</a:t>
            </a:r>
            <a:r>
              <a:rPr lang="en-US" sz="2400" baseline="-25000" dirty="0"/>
              <a:t>4</a:t>
            </a:r>
            <a:r>
              <a:rPr lang="en-US" sz="2400" dirty="0"/>
              <a:t>H</a:t>
            </a:r>
            <a:r>
              <a:rPr lang="en-US" sz="2400" baseline="-25000" dirty="0"/>
              <a:t>8</a:t>
            </a:r>
            <a:r>
              <a:rPr lang="en-US" sz="2400" dirty="0"/>
              <a:t>  +  O</a:t>
            </a:r>
            <a:r>
              <a:rPr lang="en-US" sz="2400" baseline="-25000" dirty="0"/>
              <a:t>2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	CO</a:t>
            </a:r>
            <a:r>
              <a:rPr lang="en-US" sz="2400" baseline="-25000" dirty="0"/>
              <a:t>2</a:t>
            </a:r>
            <a:r>
              <a:rPr lang="en-US" sz="2400" dirty="0"/>
              <a:t>  +  	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9.         PdCl</a:t>
            </a:r>
            <a:r>
              <a:rPr lang="en-US" sz="2400" baseline="-25000" dirty="0"/>
              <a:t>2</a:t>
            </a:r>
            <a:r>
              <a:rPr lang="en-US" sz="2400" dirty="0"/>
              <a:t>  +  HNO</a:t>
            </a:r>
            <a:r>
              <a:rPr lang="en-US" sz="2400" baseline="-25000" dirty="0"/>
              <a:t>3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 </a:t>
            </a:r>
            <a:r>
              <a:rPr lang="en-US" sz="2400" dirty="0" err="1"/>
              <a:t>Pd</a:t>
            </a:r>
            <a:r>
              <a:rPr lang="en-US" sz="2400" dirty="0"/>
              <a:t>(NO</a:t>
            </a:r>
            <a:r>
              <a:rPr lang="en-US" sz="2400" baseline="-25000" dirty="0"/>
              <a:t>3</a:t>
            </a:r>
            <a:r>
              <a:rPr lang="en-US" sz="2400" dirty="0"/>
              <a:t>)</a:t>
            </a:r>
            <a:r>
              <a:rPr lang="en-US" sz="2400" baseline="-25000" dirty="0"/>
              <a:t>2</a:t>
            </a:r>
            <a:r>
              <a:rPr lang="en-US" sz="2400" dirty="0"/>
              <a:t>  +  </a:t>
            </a:r>
            <a:r>
              <a:rPr lang="en-US" sz="2400" dirty="0" err="1"/>
              <a:t>HCl</a:t>
            </a:r>
            <a:endParaRPr lang="en-US" sz="24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10.	C</a:t>
            </a:r>
            <a:r>
              <a:rPr lang="en-US" sz="2400" baseline="-25000" dirty="0"/>
              <a:t>2</a:t>
            </a:r>
            <a:r>
              <a:rPr lang="en-US" sz="2400" dirty="0"/>
              <a:t>H</a:t>
            </a:r>
            <a:r>
              <a:rPr lang="en-US" sz="2400" baseline="-25000" dirty="0"/>
              <a:t>6</a:t>
            </a:r>
            <a:r>
              <a:rPr lang="en-US" sz="2400" dirty="0"/>
              <a:t>  +  O</a:t>
            </a:r>
            <a:r>
              <a:rPr lang="en-US" sz="2400" baseline="-25000" dirty="0"/>
              <a:t>2</a:t>
            </a:r>
            <a:r>
              <a:rPr lang="en-US" sz="2400" dirty="0"/>
              <a:t>  </a:t>
            </a:r>
            <a:r>
              <a:rPr lang="en-US" sz="2400" dirty="0">
                <a:sym typeface="Wingdings"/>
              </a:rPr>
              <a:t></a:t>
            </a:r>
            <a:r>
              <a:rPr lang="en-US" sz="2400" dirty="0"/>
              <a:t> CO</a:t>
            </a:r>
            <a:r>
              <a:rPr lang="en-US" sz="2400" baseline="-25000" dirty="0"/>
              <a:t>2</a:t>
            </a:r>
            <a:r>
              <a:rPr lang="en-US" sz="2400" dirty="0"/>
              <a:t>  + 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PRACTICE 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eaLnBrk="1" hangingPunct="1">
              <a:buFont typeface="Arial" charset="0"/>
              <a:buNone/>
              <a:defRPr/>
            </a:pPr>
            <a:r>
              <a:rPr lang="en-US" sz="2000" dirty="0"/>
              <a:t>1.	Single replacement	Br</a:t>
            </a:r>
            <a:r>
              <a:rPr lang="en-US" sz="2000" baseline="-25000" dirty="0"/>
              <a:t>2</a:t>
            </a:r>
            <a:r>
              <a:rPr lang="en-US" sz="2000" dirty="0"/>
              <a:t>   + 	 </a:t>
            </a:r>
            <a:r>
              <a:rPr lang="en-US" sz="2000" dirty="0" err="1"/>
              <a:t>NaI</a:t>
            </a:r>
            <a:r>
              <a:rPr lang="en-US" sz="2000" dirty="0"/>
              <a:t>  </a:t>
            </a:r>
            <a:r>
              <a:rPr lang="en-US" sz="2000" dirty="0">
                <a:sym typeface="Wingdings"/>
              </a:rPr>
              <a:t></a:t>
            </a:r>
            <a:r>
              <a:rPr lang="en-US" sz="2000" dirty="0"/>
              <a:t>  </a:t>
            </a:r>
            <a:r>
              <a:rPr lang="en-US" sz="2000" dirty="0" err="1"/>
              <a:t>NaBr</a:t>
            </a:r>
            <a:r>
              <a:rPr lang="en-US" sz="2000" dirty="0"/>
              <a:t>  +  I</a:t>
            </a:r>
            <a:r>
              <a:rPr lang="en-US" sz="2000" baseline="-25000" dirty="0"/>
              <a:t>2</a:t>
            </a:r>
            <a:endParaRPr lang="en-US" sz="20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000" dirty="0"/>
              <a:t>2.	Synthesis		SO</a:t>
            </a:r>
            <a:r>
              <a:rPr lang="en-US" sz="2000" baseline="-25000" dirty="0"/>
              <a:t>3</a:t>
            </a:r>
            <a:r>
              <a:rPr lang="en-US" sz="2000" dirty="0"/>
              <a:t>  + 	 H</a:t>
            </a:r>
            <a:r>
              <a:rPr lang="en-US" sz="2000" baseline="-25000" dirty="0"/>
              <a:t>2</a:t>
            </a:r>
            <a:r>
              <a:rPr lang="en-US" sz="2000" dirty="0"/>
              <a:t>O  </a:t>
            </a:r>
            <a:r>
              <a:rPr lang="en-US" sz="2000" dirty="0">
                <a:sym typeface="Wingdings"/>
              </a:rPr>
              <a:t></a:t>
            </a:r>
            <a:r>
              <a:rPr lang="en-US" sz="2000" dirty="0"/>
              <a:t>  H</a:t>
            </a:r>
            <a:r>
              <a:rPr lang="en-US" sz="2000" baseline="-25000" dirty="0"/>
              <a:t>2</a:t>
            </a:r>
            <a:r>
              <a:rPr lang="en-US" sz="2000" dirty="0"/>
              <a:t>SO</a:t>
            </a:r>
            <a:r>
              <a:rPr lang="en-US" sz="2000" baseline="-25000" dirty="0"/>
              <a:t>4</a:t>
            </a:r>
            <a:endParaRPr lang="en-US" sz="20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000" dirty="0"/>
              <a:t>3.	Single replacement 	Zn  +  	</a:t>
            </a:r>
            <a:r>
              <a:rPr lang="en-US" sz="2000" dirty="0" err="1"/>
              <a:t>HCl</a:t>
            </a:r>
            <a:r>
              <a:rPr lang="en-US" sz="2000" dirty="0"/>
              <a:t>  </a:t>
            </a:r>
            <a:r>
              <a:rPr lang="en-US" sz="2000" dirty="0">
                <a:sym typeface="Wingdings"/>
              </a:rPr>
              <a:t></a:t>
            </a:r>
            <a:r>
              <a:rPr lang="en-US" sz="2000" dirty="0"/>
              <a:t>  ZnCl</a:t>
            </a:r>
            <a:r>
              <a:rPr lang="en-US" sz="2000" baseline="-25000" dirty="0"/>
              <a:t>2</a:t>
            </a:r>
            <a:r>
              <a:rPr lang="en-US" sz="2000" dirty="0"/>
              <a:t>  +  H</a:t>
            </a:r>
            <a:r>
              <a:rPr lang="en-US" sz="2000" baseline="-25000" dirty="0"/>
              <a:t>2</a:t>
            </a:r>
            <a:endParaRPr lang="en-US" sz="20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000" dirty="0"/>
              <a:t>4.	Decomposition		Ga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3</a:t>
            </a:r>
            <a:r>
              <a:rPr lang="en-US" sz="2000" dirty="0"/>
              <a:t>	</a:t>
            </a:r>
            <a:r>
              <a:rPr lang="en-US" sz="2000" dirty="0">
                <a:sym typeface="Wingdings"/>
              </a:rPr>
              <a:t></a:t>
            </a:r>
            <a:r>
              <a:rPr lang="en-US" sz="2000" dirty="0"/>
              <a:t>  </a:t>
            </a:r>
            <a:r>
              <a:rPr lang="en-US" sz="2000" dirty="0" err="1"/>
              <a:t>Ga</a:t>
            </a:r>
            <a:r>
              <a:rPr lang="en-US" sz="2000" dirty="0"/>
              <a:t>  +  O</a:t>
            </a:r>
            <a:r>
              <a:rPr lang="en-US" sz="2000" baseline="-25000" dirty="0"/>
              <a:t>2</a:t>
            </a:r>
            <a:endParaRPr lang="en-US" sz="20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000" dirty="0"/>
              <a:t>5.	Decomposition 		H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2</a:t>
            </a:r>
            <a:r>
              <a:rPr lang="en-US" sz="2000" dirty="0"/>
              <a:t> 	</a:t>
            </a:r>
            <a:r>
              <a:rPr lang="en-US" sz="2000" dirty="0">
                <a:sym typeface="Wingdings"/>
              </a:rPr>
              <a:t></a:t>
            </a:r>
            <a:r>
              <a:rPr lang="en-US" sz="2000" dirty="0"/>
              <a:t>  H</a:t>
            </a:r>
            <a:r>
              <a:rPr lang="en-US" sz="2000" baseline="-25000" dirty="0"/>
              <a:t>2</a:t>
            </a:r>
            <a:r>
              <a:rPr lang="en-US" sz="2000" dirty="0"/>
              <a:t>O  +  O</a:t>
            </a:r>
            <a:r>
              <a:rPr lang="en-US" sz="2000" baseline="-25000" dirty="0"/>
              <a:t>2</a:t>
            </a:r>
            <a:endParaRPr lang="en-US" sz="2000" dirty="0"/>
          </a:p>
          <a:p>
            <a:pPr marL="3657600" indent="-3543300" eaLnBrk="1" hangingPunct="1">
              <a:buFont typeface="Arial" charset="0"/>
              <a:buNone/>
              <a:tabLst>
                <a:tab pos="914400" algn="l"/>
              </a:tabLst>
              <a:defRPr/>
            </a:pPr>
            <a:r>
              <a:rPr lang="en-US" sz="2000" dirty="0"/>
              <a:t>6.	Double replacement	Ba(NO</a:t>
            </a:r>
            <a:r>
              <a:rPr lang="en-US" sz="2000" baseline="-25000" dirty="0"/>
              <a:t>3</a:t>
            </a:r>
            <a:r>
              <a:rPr lang="en-US" sz="2000" dirty="0"/>
              <a:t>)</a:t>
            </a:r>
            <a:r>
              <a:rPr lang="en-US" sz="2000" baseline="-25000" dirty="0"/>
              <a:t> 2</a:t>
            </a:r>
            <a:r>
              <a:rPr lang="en-US" sz="2000" dirty="0"/>
              <a:t>  +  Na</a:t>
            </a:r>
            <a:r>
              <a:rPr lang="en-US" sz="2000" baseline="-25000" dirty="0"/>
              <a:t>2</a:t>
            </a:r>
            <a:r>
              <a:rPr lang="en-US" sz="2000" dirty="0"/>
              <a:t>SO</a:t>
            </a:r>
            <a:r>
              <a:rPr lang="en-US" sz="2000" baseline="-25000" dirty="0"/>
              <a:t>4</a:t>
            </a:r>
            <a:r>
              <a:rPr lang="en-US" sz="2000" dirty="0"/>
              <a:t> </a:t>
            </a:r>
            <a:r>
              <a:rPr lang="en-US" sz="2000" dirty="0">
                <a:sym typeface="Wingdings"/>
              </a:rPr>
              <a:t></a:t>
            </a:r>
            <a:r>
              <a:rPr lang="en-US" sz="2000" dirty="0"/>
              <a:t>  BaSO</a:t>
            </a:r>
            <a:r>
              <a:rPr lang="en-US" sz="2000" baseline="-25000" dirty="0"/>
              <a:t>4</a:t>
            </a:r>
            <a:r>
              <a:rPr lang="en-US" sz="2000" dirty="0"/>
              <a:t>  +  NaNO</a:t>
            </a:r>
            <a:r>
              <a:rPr lang="en-US" sz="2000" baseline="-25000" dirty="0"/>
              <a:t>3</a:t>
            </a:r>
            <a:endParaRPr lang="en-US" sz="20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000" dirty="0"/>
              <a:t>7.  	Synthesis		P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5</a:t>
            </a:r>
            <a:r>
              <a:rPr lang="en-US" sz="2000" dirty="0"/>
              <a:t>  +	</a:t>
            </a:r>
            <a:r>
              <a:rPr lang="en-US" sz="2000" dirty="0" err="1"/>
              <a:t>BaO</a:t>
            </a:r>
            <a:r>
              <a:rPr lang="en-US" sz="2000" dirty="0"/>
              <a:t>  </a:t>
            </a:r>
            <a:r>
              <a:rPr lang="en-US" sz="2000" dirty="0">
                <a:sym typeface="Wingdings"/>
              </a:rPr>
              <a:t>  </a:t>
            </a:r>
            <a:r>
              <a:rPr lang="en-US" sz="2000" dirty="0"/>
              <a:t>Ba</a:t>
            </a:r>
            <a:r>
              <a:rPr lang="en-US" sz="2000" baseline="-25000" dirty="0"/>
              <a:t>3</a:t>
            </a:r>
            <a:r>
              <a:rPr lang="en-US" sz="2000" dirty="0"/>
              <a:t>(PO</a:t>
            </a:r>
            <a:r>
              <a:rPr lang="en-US" sz="2000" baseline="-25000" dirty="0"/>
              <a:t>4</a:t>
            </a:r>
            <a:r>
              <a:rPr lang="en-US" sz="2000" dirty="0"/>
              <a:t>)</a:t>
            </a:r>
            <a:r>
              <a:rPr lang="en-US" sz="2000" baseline="-25000" dirty="0"/>
              <a:t> 2</a:t>
            </a:r>
            <a:endParaRPr lang="en-US" sz="20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000" dirty="0"/>
              <a:t>8.          Combustion		C</a:t>
            </a:r>
            <a:r>
              <a:rPr lang="en-US" sz="2000" baseline="-25000" dirty="0"/>
              <a:t>4</a:t>
            </a:r>
            <a:r>
              <a:rPr lang="en-US" sz="2000" dirty="0"/>
              <a:t>H</a:t>
            </a:r>
            <a:r>
              <a:rPr lang="en-US" sz="2000" baseline="-25000" dirty="0"/>
              <a:t>8</a:t>
            </a:r>
            <a:r>
              <a:rPr lang="en-US" sz="2000" dirty="0"/>
              <a:t>  +  O</a:t>
            </a:r>
            <a:r>
              <a:rPr lang="en-US" sz="2000" baseline="-25000" dirty="0"/>
              <a:t>2</a:t>
            </a:r>
            <a:r>
              <a:rPr lang="en-US" sz="2000" dirty="0"/>
              <a:t>  </a:t>
            </a:r>
            <a:r>
              <a:rPr lang="en-US" sz="2000" dirty="0">
                <a:sym typeface="Wingdings"/>
              </a:rPr>
              <a:t></a:t>
            </a:r>
            <a:r>
              <a:rPr lang="en-US" sz="2000" dirty="0"/>
              <a:t>	CO</a:t>
            </a:r>
            <a:r>
              <a:rPr lang="en-US" sz="2000" baseline="-25000" dirty="0"/>
              <a:t>2</a:t>
            </a:r>
            <a:r>
              <a:rPr lang="en-US" sz="2000" dirty="0"/>
              <a:t>  +  	H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000" dirty="0"/>
              <a:t>9.          Double replacement	PdCl</a:t>
            </a:r>
            <a:r>
              <a:rPr lang="en-US" sz="2000" baseline="-25000" dirty="0"/>
              <a:t>2</a:t>
            </a:r>
            <a:r>
              <a:rPr lang="en-US" sz="2000" dirty="0"/>
              <a:t>  +  HNO</a:t>
            </a:r>
            <a:r>
              <a:rPr lang="en-US" sz="2000" baseline="-25000" dirty="0"/>
              <a:t>3</a:t>
            </a:r>
            <a:r>
              <a:rPr lang="en-US" sz="2000" dirty="0"/>
              <a:t>  </a:t>
            </a:r>
            <a:r>
              <a:rPr lang="en-US" sz="2000" dirty="0">
                <a:sym typeface="Wingdings"/>
              </a:rPr>
              <a:t></a:t>
            </a:r>
            <a:r>
              <a:rPr lang="en-US" sz="2000" dirty="0"/>
              <a:t>  </a:t>
            </a:r>
            <a:r>
              <a:rPr lang="en-US" sz="2000" dirty="0" err="1"/>
              <a:t>Pd</a:t>
            </a:r>
            <a:r>
              <a:rPr lang="en-US" sz="2000" dirty="0"/>
              <a:t>(NO</a:t>
            </a:r>
            <a:r>
              <a:rPr lang="en-US" sz="2000" baseline="-25000" dirty="0"/>
              <a:t>3</a:t>
            </a:r>
            <a:r>
              <a:rPr lang="en-US" sz="2000" dirty="0"/>
              <a:t>)</a:t>
            </a:r>
            <a:r>
              <a:rPr lang="en-US" sz="2000" baseline="-25000" dirty="0"/>
              <a:t>2</a:t>
            </a:r>
            <a:r>
              <a:rPr lang="en-US" sz="2000" dirty="0"/>
              <a:t>  +  </a:t>
            </a:r>
            <a:r>
              <a:rPr lang="en-US" sz="2000" dirty="0" err="1"/>
              <a:t>HCl</a:t>
            </a:r>
            <a:endParaRPr lang="en-US" sz="20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000" dirty="0"/>
              <a:t>10.	Combustion		C</a:t>
            </a:r>
            <a:r>
              <a:rPr lang="en-US" sz="2000" baseline="-25000" dirty="0"/>
              <a:t>2</a:t>
            </a:r>
            <a:r>
              <a:rPr lang="en-US" sz="2000" dirty="0"/>
              <a:t>H</a:t>
            </a:r>
            <a:r>
              <a:rPr lang="en-US" sz="2000" baseline="-25000" dirty="0"/>
              <a:t>6</a:t>
            </a:r>
            <a:r>
              <a:rPr lang="en-US" sz="2000" dirty="0"/>
              <a:t>  +  O</a:t>
            </a:r>
            <a:r>
              <a:rPr lang="en-US" sz="2000" baseline="-25000" dirty="0"/>
              <a:t>2</a:t>
            </a:r>
            <a:r>
              <a:rPr lang="en-US" sz="2000" dirty="0"/>
              <a:t>  </a:t>
            </a:r>
            <a:r>
              <a:rPr lang="en-US" sz="2000" dirty="0">
                <a:sym typeface="Wingdings"/>
              </a:rPr>
              <a:t></a:t>
            </a:r>
            <a:r>
              <a:rPr lang="en-US" sz="2000" dirty="0"/>
              <a:t> CO</a:t>
            </a:r>
            <a:r>
              <a:rPr lang="en-US" sz="2000" baseline="-25000" dirty="0"/>
              <a:t>2</a:t>
            </a:r>
            <a:r>
              <a:rPr lang="en-US" sz="2000" dirty="0"/>
              <a:t>  +  H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Balancing and Classifying Chemical Equations – due tomorrow.</a:t>
            </a:r>
          </a:p>
        </p:txBody>
      </p:sp>
    </p:spTree>
    <p:extLst>
      <p:ext uri="{BB962C8B-B14F-4D97-AF65-F5344CB8AC3E}">
        <p14:creationId xmlns:p14="http://schemas.microsoft.com/office/powerpoint/2010/main" val="478589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8135</TotalTime>
  <Words>306</Words>
  <Application>Microsoft Office PowerPoint</Application>
  <PresentationFormat>On-screen Show (4:3)</PresentationFormat>
  <Paragraphs>91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Cambria</vt:lpstr>
      <vt:lpstr>Wingdings</vt:lpstr>
      <vt:lpstr>Adjacency</vt:lpstr>
      <vt:lpstr>DO NOW</vt:lpstr>
      <vt:lpstr>Types of Chemical Reactions</vt:lpstr>
      <vt:lpstr>SYNTHESIS Reaction </vt:lpstr>
      <vt:lpstr>SYNTHESIS Reaction </vt:lpstr>
      <vt:lpstr>DECOMPOSITION  Reaction</vt:lpstr>
      <vt:lpstr>DECOMPOSITION  Reaction</vt:lpstr>
      <vt:lpstr>COMBUSTION reaction</vt:lpstr>
      <vt:lpstr>PowerPoint Presentation</vt:lpstr>
      <vt:lpstr>SINGLE REPLACEMENT Rxn </vt:lpstr>
      <vt:lpstr>SINGLE REPLACEMENT Rxn </vt:lpstr>
      <vt:lpstr>ACTIVITY SERIES</vt:lpstr>
      <vt:lpstr>PowerPoint Presentation</vt:lpstr>
      <vt:lpstr>SINGLE REPLACEMENT</vt:lpstr>
      <vt:lpstr>SINGLE REPLACEMENT</vt:lpstr>
      <vt:lpstr>PowerPoint Presentation</vt:lpstr>
      <vt:lpstr>DOUBLE REPLACEMENT Rxn</vt:lpstr>
      <vt:lpstr>DOUBLE REPLACEMENT Rxn</vt:lpstr>
      <vt:lpstr>PRACTICE</vt:lpstr>
      <vt:lpstr>PRACTICE ANSWERS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</dc:title>
  <dc:creator>Nancy Brim</dc:creator>
  <cp:lastModifiedBy>Nancy</cp:lastModifiedBy>
  <cp:revision>111</cp:revision>
  <cp:lastPrinted>2010-11-17T18:54:32Z</cp:lastPrinted>
  <dcterms:created xsi:type="dcterms:W3CDTF">2010-11-15T19:59:24Z</dcterms:created>
  <dcterms:modified xsi:type="dcterms:W3CDTF">2016-11-12T04:42:47Z</dcterms:modified>
</cp:coreProperties>
</file>