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95" r:id="rId2"/>
    <p:sldId id="304" r:id="rId3"/>
    <p:sldId id="313" r:id="rId4"/>
    <p:sldId id="314" r:id="rId5"/>
    <p:sldId id="315" r:id="rId6"/>
    <p:sldId id="301" r:id="rId7"/>
    <p:sldId id="316" r:id="rId8"/>
    <p:sldId id="300" r:id="rId9"/>
    <p:sldId id="303" r:id="rId10"/>
    <p:sldId id="351" r:id="rId11"/>
    <p:sldId id="305" r:id="rId12"/>
    <p:sldId id="396" r:id="rId13"/>
    <p:sldId id="346" r:id="rId14"/>
    <p:sldId id="352" r:id="rId15"/>
    <p:sldId id="317" r:id="rId16"/>
    <p:sldId id="398" r:id="rId17"/>
    <p:sldId id="397" r:id="rId18"/>
    <p:sldId id="350" r:id="rId19"/>
    <p:sldId id="308" r:id="rId20"/>
    <p:sldId id="309" r:id="rId21"/>
    <p:sldId id="310" r:id="rId22"/>
    <p:sldId id="311" r:id="rId23"/>
    <p:sldId id="366" r:id="rId24"/>
    <p:sldId id="312" r:id="rId25"/>
    <p:sldId id="318" r:id="rId26"/>
    <p:sldId id="319" r:id="rId27"/>
    <p:sldId id="320" r:id="rId28"/>
    <p:sldId id="323" r:id="rId29"/>
    <p:sldId id="324" r:id="rId30"/>
    <p:sldId id="325" r:id="rId31"/>
    <p:sldId id="364" r:id="rId32"/>
    <p:sldId id="362" r:id="rId33"/>
    <p:sldId id="363" r:id="rId34"/>
    <p:sldId id="326" r:id="rId35"/>
    <p:sldId id="327" r:id="rId36"/>
    <p:sldId id="328" r:id="rId37"/>
    <p:sldId id="329" r:id="rId38"/>
    <p:sldId id="330" r:id="rId39"/>
    <p:sldId id="331" r:id="rId40"/>
    <p:sldId id="368" r:id="rId41"/>
    <p:sldId id="369" r:id="rId42"/>
    <p:sldId id="370" r:id="rId43"/>
    <p:sldId id="399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5" autoAdjust="0"/>
    <p:restoredTop sz="95987" autoAdjust="0"/>
  </p:normalViewPr>
  <p:slideViewPr>
    <p:cSldViewPr>
      <p:cViewPr varScale="1">
        <p:scale>
          <a:sx n="97" d="100"/>
          <a:sy n="97" d="100"/>
        </p:scale>
        <p:origin x="13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853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0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7E658A0-25DD-49F8-AC48-D40AAFB1BC11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369A6F6-E8DC-486C-8846-FC6CED429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9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F43A-25AB-4B9F-A5C4-353533900BE0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7B89D-7340-465C-8403-94B64B4E8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137E4-4AA8-4036-9673-2D74152CB37F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DA05-5BB1-4C73-B64B-DBDA82717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AFD-970E-4CDE-ACB1-310FF8ED206F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696D-FB35-4ED4-9B0F-CD7E61339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A52E1-4EE9-49CE-9B19-028880F88445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D8AAA-74D3-4101-90C6-97505B8EC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0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F6F5D-AC7E-4FB1-9379-AED1900A467A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2195-4A08-40C0-945C-0DCC92EC9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4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A206-C3D4-49F5-B099-B3DCD6035F97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8A126-9858-4084-A7E1-9384E3DCA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F2F9B-1E85-48CA-9767-F2AFCFE73727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0DF2-8C57-4E30-BFBB-40CD14B87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0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9F171-6EC9-4CD7-826A-FB9AC3815E03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8265-6139-4AAF-A0F1-F8D03923C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9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009C4-8AC3-4F6D-9D21-6CD2DFA5115C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4C76-C861-4015-A408-7CB89A6E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9D6B8-6EB9-476B-831A-4955E86CEE10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71E6B-77A0-4AD3-AFFA-F8829BC17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C65E4F-A02A-4CA4-BD92-F67F8375EFD2}" type="datetimeFigureOut">
              <a:rPr lang="en-US"/>
              <a:pPr>
                <a:defRPr/>
              </a:pPr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94F724-F9EF-4F44-91FC-CE2C93262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8" r:id="rId8"/>
    <p:sldLayoutId id="2147483739" r:id="rId9"/>
    <p:sldLayoutId id="2147483730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antoine.frostburg.edu/chem/senese/101/solutions/faq/why-salt-melts-ice.s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024687" cy="1143000"/>
          </a:xfrm>
        </p:spPr>
        <p:txBody>
          <a:bodyPr/>
          <a:lstStyle/>
          <a:p>
            <a:r>
              <a:rPr lang="en-US" sz="4800" b="1" dirty="0"/>
              <a:t>DO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2898775"/>
          </a:xfrm>
        </p:spPr>
        <p:txBody>
          <a:bodyPr/>
          <a:lstStyle/>
          <a:p>
            <a:r>
              <a:rPr lang="en-US" sz="2800" dirty="0"/>
              <a:t>Pick up notes.</a:t>
            </a:r>
          </a:p>
          <a:p>
            <a:r>
              <a:rPr lang="en-US" sz="2800" dirty="0"/>
              <a:t>Get out Molarity/Molality handout.</a:t>
            </a:r>
          </a:p>
          <a:p>
            <a:pPr marL="6985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301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1042988" y="838200"/>
            <a:ext cx="7024687" cy="914400"/>
          </a:xfrm>
        </p:spPr>
        <p:txBody>
          <a:bodyPr/>
          <a:lstStyle/>
          <a:p>
            <a:r>
              <a:rPr lang="en-US" b="1"/>
              <a:t>COLLIGATIVE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620000" cy="4419600"/>
          </a:xfrm>
        </p:spPr>
        <p:txBody>
          <a:bodyPr/>
          <a:lstStyle/>
          <a:p>
            <a:pPr>
              <a:defRPr/>
            </a:pPr>
            <a:r>
              <a:rPr lang="en-US" dirty="0"/>
              <a:t>“colligative” – depending upon the </a:t>
            </a:r>
            <a:r>
              <a:rPr lang="en-US" b="1" dirty="0">
                <a:solidFill>
                  <a:srgbClr val="FF0000"/>
                </a:solidFill>
              </a:rPr>
              <a:t>collection</a:t>
            </a:r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r>
              <a:rPr lang="en-US" dirty="0"/>
              <a:t>These are properties that </a:t>
            </a:r>
            <a:r>
              <a:rPr lang="en-US" b="1" dirty="0">
                <a:solidFill>
                  <a:srgbClr val="FF0000"/>
                </a:solidFill>
              </a:rPr>
              <a:t>depend</a:t>
            </a:r>
            <a:r>
              <a:rPr lang="en-US" dirty="0"/>
              <a:t> on the </a:t>
            </a:r>
            <a:r>
              <a:rPr lang="en-US" b="1" dirty="0">
                <a:solidFill>
                  <a:srgbClr val="FF0000"/>
                </a:solidFill>
              </a:rPr>
              <a:t>concentration</a:t>
            </a:r>
            <a:r>
              <a:rPr lang="en-US" dirty="0"/>
              <a:t> (the number of) of the solute particles.  They are </a:t>
            </a:r>
            <a:r>
              <a:rPr lang="en-US" b="1" dirty="0">
                <a:solidFill>
                  <a:srgbClr val="FF0000"/>
                </a:solidFill>
              </a:rPr>
              <a:t>independent</a:t>
            </a:r>
            <a:r>
              <a:rPr lang="en-US" dirty="0"/>
              <a:t> of the </a:t>
            </a:r>
            <a:r>
              <a:rPr lang="en-US" b="1" dirty="0">
                <a:solidFill>
                  <a:srgbClr val="FF0000"/>
                </a:solidFill>
              </a:rPr>
              <a:t>type</a:t>
            </a:r>
            <a:r>
              <a:rPr lang="en-US" dirty="0"/>
              <a:t> of solute particle.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b="1" u="sng" dirty="0"/>
              <a:t>Three Factors:</a:t>
            </a:r>
            <a:endParaRPr lang="en-US" b="1" dirty="0"/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Vapor pressure reduction</a:t>
            </a:r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Boiling Point Elevation</a:t>
            </a:r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Freezing Point Depression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024687" cy="838200"/>
          </a:xfrm>
        </p:spPr>
        <p:txBody>
          <a:bodyPr/>
          <a:lstStyle/>
          <a:p>
            <a:r>
              <a:rPr lang="en-US" b="1" dirty="0"/>
              <a:t>VIDEO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1042988" y="1676400"/>
            <a:ext cx="6777037" cy="4156075"/>
          </a:xfrm>
        </p:spPr>
        <p:txBody>
          <a:bodyPr/>
          <a:lstStyle/>
          <a:p>
            <a:pPr marL="69850" indent="0">
              <a:buNone/>
            </a:pPr>
            <a:r>
              <a:rPr lang="en-US" sz="1800" b="1" dirty="0"/>
              <a:t>Colligative Properties </a:t>
            </a:r>
          </a:p>
          <a:p>
            <a:pPr marL="527050" lvl="0" indent="-457200">
              <a:buAutoNum type="arabicPeriod"/>
            </a:pPr>
            <a:r>
              <a:rPr lang="en-US" sz="1800" dirty="0"/>
              <a:t>Support one of the following hypotheses about why it helps to add salt to the water before cooking the pasta:  a) The salt brings the water to a boil sooner; or b) The salt brings the water to a boil at a higher temperature.</a:t>
            </a:r>
          </a:p>
          <a:p>
            <a:pPr marL="527050" lvl="0" indent="-457200">
              <a:buAutoNum type="arabicPeriod"/>
            </a:pPr>
            <a:r>
              <a:rPr lang="en-US" sz="1800" dirty="0"/>
              <a:t>Which antifreeze solution boils at the highest temperature?  Which solution would you want in your car on a hot summer day?  Explain your reasoning.</a:t>
            </a:r>
          </a:p>
          <a:p>
            <a:pPr marL="527050" lvl="0" indent="-457200">
              <a:buAutoNum type="arabicPeriod"/>
            </a:pPr>
            <a:r>
              <a:rPr lang="en-US" sz="1800" dirty="0"/>
              <a:t>On cold winter days, unprotected radiator water can freeze and expand, which can ruin an engine by cracking the engine block.  Which antifreeze mixture would you want in your car on a cold winter day?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725487"/>
          </a:xfrm>
        </p:spPr>
        <p:txBody>
          <a:bodyPr/>
          <a:lstStyle/>
          <a:p>
            <a:pPr algn="ctr"/>
            <a:r>
              <a:rPr lang="en-US" sz="4400" b="1" dirty="0"/>
              <a:t>VAPOR PRESSURE: A REVIEW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600200"/>
            <a:ext cx="3000375" cy="45910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1600200"/>
            <a:ext cx="4953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Review: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Vapor pressure arises because some molecules of pure liquid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leave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the liquid surface and enter the gas phase.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At the same time,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condensation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occurs.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If the rate of condensation and the rate of vaporization are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equal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then the system is in equilibrium.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gas pressure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resulting from the vapor molecules over the liquid is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VAPOR PRESSURE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7620000" cy="838200"/>
          </a:xfrm>
        </p:spPr>
        <p:txBody>
          <a:bodyPr/>
          <a:lstStyle/>
          <a:p>
            <a:r>
              <a:rPr lang="en-US" b="1" dirty="0"/>
              <a:t>VAPOR PRESSURE REDUCTION</a:t>
            </a:r>
          </a:p>
        </p:txBody>
      </p:sp>
      <p:pic>
        <p:nvPicPr>
          <p:cNvPr id="54275" name="Picture 2" descr="http://library.thinkquest.org/C006669/media/Chem/img/antiBP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2286000"/>
            <a:ext cx="5698619" cy="312420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339012" cy="1143000"/>
          </a:xfrm>
        </p:spPr>
        <p:txBody>
          <a:bodyPr/>
          <a:lstStyle/>
          <a:p>
            <a:r>
              <a:rPr lang="en-US" b="1"/>
              <a:t>VAPOR PRESSURE REDUCTION</a:t>
            </a:r>
            <a:endParaRPr lang="en-US"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743200"/>
            <a:ext cx="60325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1042988" y="609600"/>
            <a:ext cx="7415212" cy="877887"/>
          </a:xfrm>
        </p:spPr>
        <p:txBody>
          <a:bodyPr/>
          <a:lstStyle/>
          <a:p>
            <a:r>
              <a:rPr lang="en-US" b="1" dirty="0"/>
              <a:t>VAPOR PRESSURE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588" y="1752600"/>
            <a:ext cx="7415212" cy="3698875"/>
          </a:xfrm>
        </p:spPr>
        <p:txBody>
          <a:bodyPr/>
          <a:lstStyle/>
          <a:p>
            <a:pPr>
              <a:defRPr/>
            </a:pPr>
            <a:r>
              <a:rPr lang="en-US" dirty="0"/>
              <a:t>The vapor pressure of a </a:t>
            </a:r>
            <a:r>
              <a:rPr lang="en-US" b="1" dirty="0">
                <a:solidFill>
                  <a:srgbClr val="FF0000"/>
                </a:solidFill>
              </a:rPr>
              <a:t>solvent</a:t>
            </a:r>
            <a:r>
              <a:rPr lang="en-US" dirty="0"/>
              <a:t> containing a </a:t>
            </a:r>
            <a:r>
              <a:rPr lang="en-US" b="1" dirty="0">
                <a:solidFill>
                  <a:srgbClr val="FF0000"/>
                </a:solidFill>
              </a:rPr>
              <a:t>non-volatile</a:t>
            </a:r>
            <a:r>
              <a:rPr lang="en-US" dirty="0"/>
              <a:t> solute is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 than the vapor pressure of the </a:t>
            </a:r>
            <a:r>
              <a:rPr lang="en-US" b="1" dirty="0">
                <a:solidFill>
                  <a:srgbClr val="FF0000"/>
                </a:solidFill>
              </a:rPr>
              <a:t>pure</a:t>
            </a:r>
            <a:r>
              <a:rPr lang="en-US" dirty="0"/>
              <a:t> solvent. </a:t>
            </a:r>
            <a:r>
              <a:rPr lang="en-US" dirty="0"/>
              <a:t>It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dependent upon the type (identity) of the solute.</a:t>
            </a:r>
            <a:endParaRPr lang="en-US" dirty="0"/>
          </a:p>
          <a:p>
            <a:pPr marL="6985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WHY</a:t>
            </a:r>
            <a:r>
              <a:rPr lang="en-US" dirty="0"/>
              <a:t>:  The solute </a:t>
            </a:r>
            <a:r>
              <a:rPr lang="en-US" b="1" dirty="0">
                <a:solidFill>
                  <a:srgbClr val="FF0000"/>
                </a:solidFill>
              </a:rPr>
              <a:t>takes up space </a:t>
            </a:r>
            <a:r>
              <a:rPr lang="en-US" dirty="0"/>
              <a:t>at the surface of the liquid and prevents some solvent molecules from </a:t>
            </a:r>
            <a:r>
              <a:rPr lang="en-US" b="1" dirty="0">
                <a:solidFill>
                  <a:srgbClr val="FF0000"/>
                </a:solidFill>
              </a:rPr>
              <a:t>evaporating. </a:t>
            </a:r>
            <a:r>
              <a:rPr lang="en-US" dirty="0"/>
              <a:t>Now, more molecules leave the gas phase than enter it and therefore, the vapor pressure is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.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687" cy="990600"/>
          </a:xfrm>
        </p:spPr>
        <p:txBody>
          <a:bodyPr/>
          <a:lstStyle/>
          <a:p>
            <a:pPr algn="ctr"/>
            <a:r>
              <a:rPr lang="en-US" b="1" dirty="0"/>
              <a:t>BOILING POINT REVIEW</a:t>
            </a:r>
            <a:endParaRPr lang="en-US" dirty="0"/>
          </a:p>
        </p:txBody>
      </p:sp>
      <p:sp>
        <p:nvSpPr>
          <p:cNvPr id="60419" name="Content Placeholder 3"/>
          <p:cNvSpPr>
            <a:spLocks noGrp="1"/>
          </p:cNvSpPr>
          <p:nvPr>
            <p:ph idx="1"/>
          </p:nvPr>
        </p:nvSpPr>
        <p:spPr>
          <a:xfrm>
            <a:off x="685800" y="2362200"/>
            <a:ext cx="4038600" cy="4003675"/>
          </a:xfrm>
        </p:spPr>
        <p:txBody>
          <a:bodyPr/>
          <a:lstStyle/>
          <a:p>
            <a:pPr marL="69850" indent="0">
              <a:buNone/>
            </a:pPr>
            <a:r>
              <a:rPr lang="en-US" b="1" dirty="0"/>
              <a:t>A REVIEW: </a:t>
            </a:r>
          </a:p>
          <a:p>
            <a:r>
              <a:rPr lang="en-US" dirty="0"/>
              <a:t>The boiling point of a substance is the temperature at which the </a:t>
            </a:r>
            <a:r>
              <a:rPr lang="en-US" b="1" dirty="0">
                <a:solidFill>
                  <a:srgbClr val="FF0000"/>
                </a:solidFill>
              </a:rPr>
              <a:t>vapor pressure </a:t>
            </a:r>
            <a:r>
              <a:rPr lang="en-US" dirty="0"/>
              <a:t>of a liquid is </a:t>
            </a:r>
            <a:r>
              <a:rPr lang="en-US" b="1" dirty="0">
                <a:solidFill>
                  <a:srgbClr val="FF0000"/>
                </a:solidFill>
              </a:rPr>
              <a:t>equal</a:t>
            </a:r>
            <a:r>
              <a:rPr lang="en-US" dirty="0"/>
              <a:t> to the </a:t>
            </a:r>
            <a:r>
              <a:rPr lang="en-US" b="1" dirty="0">
                <a:solidFill>
                  <a:srgbClr val="FF0000"/>
                </a:solidFill>
              </a:rPr>
              <a:t>external pressure </a:t>
            </a:r>
            <a:r>
              <a:rPr lang="en-US" dirty="0"/>
              <a:t>on its surface (usually atmospheric pressure).</a:t>
            </a:r>
          </a:p>
          <a:p>
            <a:endParaRPr lang="en-US" dirty="0"/>
          </a:p>
        </p:txBody>
      </p:sp>
      <p:pic>
        <p:nvPicPr>
          <p:cNvPr id="60420" name="Picture 4" descr="http://www.elmhurst.edu/~chm/vchembook/images2/163boil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362200"/>
            <a:ext cx="323850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1042988" y="838200"/>
            <a:ext cx="7024687" cy="725487"/>
          </a:xfrm>
        </p:spPr>
        <p:txBody>
          <a:bodyPr/>
          <a:lstStyle/>
          <a:p>
            <a:r>
              <a:rPr lang="en-US" b="1" dirty="0"/>
              <a:t>BOILING POINT ELEVATION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7024687" cy="4724400"/>
          </a:xfrm>
        </p:spPr>
        <p:txBody>
          <a:bodyPr/>
          <a:lstStyle/>
          <a:p>
            <a:pPr>
              <a:defRPr/>
            </a:pPr>
            <a:r>
              <a:rPr lang="en-US" dirty="0"/>
              <a:t>A solution has a </a:t>
            </a:r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boiling point than the pure solvent.</a:t>
            </a:r>
          </a:p>
          <a:p>
            <a:pPr marL="69850" indent="0">
              <a:buNone/>
              <a:defRPr/>
            </a:pPr>
            <a:endParaRPr lang="en-US" i="1" dirty="0"/>
          </a:p>
          <a:p>
            <a:pPr>
              <a:defRPr/>
            </a:pPr>
            <a:r>
              <a:rPr lang="en-US" b="1" dirty="0"/>
              <a:t>WHY</a:t>
            </a:r>
            <a:r>
              <a:rPr lang="en-US" dirty="0"/>
              <a:t>: An addition of solute </a:t>
            </a:r>
            <a:r>
              <a:rPr lang="en-US" b="1" dirty="0">
                <a:solidFill>
                  <a:srgbClr val="FF0000"/>
                </a:solidFill>
              </a:rPr>
              <a:t>lowers</a:t>
            </a:r>
            <a:r>
              <a:rPr lang="en-US" dirty="0"/>
              <a:t> that vapor pressure, therefore a </a:t>
            </a:r>
            <a:r>
              <a:rPr lang="en-US" b="1" dirty="0">
                <a:solidFill>
                  <a:srgbClr val="FF0000"/>
                </a:solidFill>
              </a:rPr>
              <a:t>higher</a:t>
            </a:r>
            <a:r>
              <a:rPr lang="en-US" dirty="0"/>
              <a:t> temperature is necessary to get the vapor pressure up to the external (atmospheric) pressure so that the solution will boil.  </a:t>
            </a:r>
            <a:endParaRPr lang="en-US" i="1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chem.ufl.edu/~itl/2045/matter/FG13_01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066800"/>
            <a:ext cx="7658100" cy="510540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1042988" y="609600"/>
            <a:ext cx="7024687" cy="1143000"/>
          </a:xfrm>
        </p:spPr>
        <p:txBody>
          <a:bodyPr/>
          <a:lstStyle/>
          <a:p>
            <a:pPr algn="ctr"/>
            <a:r>
              <a:rPr lang="en-US" b="1" dirty="0"/>
              <a:t>FREEZING POINT: A REVIEW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freezing point of a substance is the temperature at which the </a:t>
            </a:r>
            <a:r>
              <a:rPr lang="en-US" sz="2800" b="1" dirty="0">
                <a:solidFill>
                  <a:srgbClr val="FF0000"/>
                </a:solidFill>
              </a:rPr>
              <a:t>vapor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pressure</a:t>
            </a:r>
            <a:r>
              <a:rPr lang="en-US" sz="2800" dirty="0"/>
              <a:t> of the </a:t>
            </a:r>
            <a:r>
              <a:rPr lang="en-US" sz="2800" b="1" dirty="0">
                <a:solidFill>
                  <a:srgbClr val="FF0000"/>
                </a:solidFill>
              </a:rPr>
              <a:t>solid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FF0000"/>
                </a:solidFill>
              </a:rPr>
              <a:t>liquid</a:t>
            </a:r>
            <a:r>
              <a:rPr lang="en-US" sz="2800" dirty="0"/>
              <a:t> phases are the </a:t>
            </a:r>
            <a:r>
              <a:rPr lang="en-US" sz="2800" b="1" dirty="0">
                <a:solidFill>
                  <a:srgbClr val="FF0000"/>
                </a:solidFill>
              </a:rPr>
              <a:t>same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725487"/>
          </a:xfrm>
        </p:spPr>
        <p:txBody>
          <a:bodyPr/>
          <a:lstStyle/>
          <a:p>
            <a:r>
              <a:rPr lang="en-US" b="1" dirty="0"/>
              <a:t>FREEZING POINT ELEVATION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003675"/>
          </a:xfrm>
        </p:spPr>
        <p:txBody>
          <a:bodyPr/>
          <a:lstStyle/>
          <a:p>
            <a:pPr>
              <a:defRPr/>
            </a:pPr>
            <a:r>
              <a:rPr lang="en-US" dirty="0"/>
              <a:t>A solution has a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 freezing point than the pure solvent.</a:t>
            </a:r>
          </a:p>
          <a:p>
            <a:pPr marL="6985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WHY</a:t>
            </a:r>
            <a:r>
              <a:rPr lang="en-US" dirty="0"/>
              <a:t>: An addition of solute </a:t>
            </a:r>
            <a:r>
              <a:rPr lang="en-US" b="1" dirty="0">
                <a:solidFill>
                  <a:srgbClr val="FF0000"/>
                </a:solidFill>
              </a:rPr>
              <a:t>lowers</a:t>
            </a:r>
            <a:r>
              <a:rPr lang="en-US" dirty="0"/>
              <a:t> that vapor pressure, therefore a </a:t>
            </a:r>
            <a:r>
              <a:rPr lang="en-US" b="1" dirty="0">
                <a:solidFill>
                  <a:srgbClr val="FF0000"/>
                </a:solidFill>
              </a:rPr>
              <a:t>lower</a:t>
            </a:r>
            <a:r>
              <a:rPr lang="en-US" dirty="0"/>
              <a:t> temperature is necessary to get the vapor pressure of the liquid to </a:t>
            </a:r>
            <a:r>
              <a:rPr lang="en-US" b="1" dirty="0">
                <a:solidFill>
                  <a:srgbClr val="FF0000"/>
                </a:solidFill>
              </a:rPr>
              <a:t>equal</a:t>
            </a:r>
            <a:r>
              <a:rPr lang="en-US" dirty="0"/>
              <a:t> the vapor pressure of the solid.  When a dissolved solute lowers the freezing point of its solution, you have freezing point depression.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54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1025782" y="685800"/>
            <a:ext cx="7339012" cy="1143000"/>
          </a:xfrm>
        </p:spPr>
        <p:txBody>
          <a:bodyPr/>
          <a:lstStyle/>
          <a:p>
            <a:r>
              <a:rPr lang="en-US" b="1" dirty="0"/>
              <a:t>FREEZING POINT DEPRESSION</a:t>
            </a:r>
            <a:endParaRPr lang="en-US" dirty="0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>
              <a:buFont typeface="Wingdings 2" pitchFamily="18" charset="2"/>
              <a:buNone/>
            </a:pPr>
            <a:r>
              <a:rPr lang="en-US" sz="3600" dirty="0"/>
              <a:t>Club Soda demo</a:t>
            </a:r>
          </a:p>
          <a:p>
            <a:pPr marL="69850" indent="0">
              <a:buFont typeface="Wingdings 2" pitchFamily="18" charset="2"/>
              <a:buNone/>
            </a:pPr>
            <a:endParaRPr lang="en-US" sz="3600" dirty="0"/>
          </a:p>
          <a:p>
            <a:pPr marL="69850" indent="0">
              <a:buFont typeface="Wingdings 2" pitchFamily="18" charset="2"/>
              <a:buNone/>
            </a:pPr>
            <a:r>
              <a:rPr lang="en-US" sz="1800" dirty="0">
                <a:hlinkClick r:id="rId2"/>
              </a:rPr>
              <a:t>Animation</a:t>
            </a:r>
            <a:r>
              <a:rPr lang="en-US" sz="1800" dirty="0"/>
              <a:t> for Freezing Point depression</a:t>
            </a:r>
          </a:p>
          <a:p>
            <a:pPr marL="69850" indent="0">
              <a:buFont typeface="Wingdings 2" pitchFamily="18" charset="2"/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chem.ufl.edu/~itl/2045/matter/FG13_019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219200"/>
            <a:ext cx="7658100" cy="5105400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801687"/>
          </a:xfrm>
        </p:spPr>
        <p:txBody>
          <a:bodyPr/>
          <a:lstStyle/>
          <a:p>
            <a:r>
              <a:rPr lang="en-US" sz="4400" b="1" dirty="0"/>
              <a:t>THE CALCULATION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2057400"/>
            <a:ext cx="6777037" cy="4343400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</a:pPr>
            <a:r>
              <a:rPr lang="en-US" i="1" dirty="0">
                <a:solidFill>
                  <a:schemeClr val="tx1"/>
                </a:solidFill>
              </a:rPr>
              <a:t>Dissociation factor		   molality</a:t>
            </a:r>
          </a:p>
          <a:p>
            <a:pPr marL="69850" indent="0" algn="ctr">
              <a:buFont typeface="Wingdings 2" pitchFamily="18" charset="2"/>
              <a:buNone/>
            </a:pPr>
            <a:endParaRPr lang="en-US" b="1" dirty="0">
              <a:solidFill>
                <a:schemeClr val="tx1"/>
              </a:solidFill>
              <a:sym typeface="Symbol" pitchFamily="18" charset="2"/>
            </a:endParaRPr>
          </a:p>
          <a:p>
            <a:pPr marL="69850" indent="0" algn="ctr">
              <a:buFont typeface="Wingdings 2" pitchFamily="18" charset="2"/>
              <a:buNone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</a:t>
            </a:r>
            <a:r>
              <a:rPr lang="en-US" b="1" dirty="0">
                <a:solidFill>
                  <a:schemeClr val="tx1"/>
                </a:solidFill>
              </a:rPr>
              <a:t>T  =  (K)(</a:t>
            </a:r>
            <a:r>
              <a:rPr lang="en-US" b="1" dirty="0" err="1">
                <a:solidFill>
                  <a:schemeClr val="tx1"/>
                </a:solidFill>
              </a:rPr>
              <a:t>df</a:t>
            </a:r>
            <a:r>
              <a:rPr lang="en-US" b="1" dirty="0">
                <a:solidFill>
                  <a:schemeClr val="tx1"/>
                </a:solidFill>
              </a:rPr>
              <a:t>)(m)</a:t>
            </a:r>
            <a:endParaRPr lang="en-US" b="1" i="1" dirty="0">
              <a:solidFill>
                <a:schemeClr val="tx1"/>
              </a:solidFill>
            </a:endParaRPr>
          </a:p>
          <a:p>
            <a:pPr marL="69850" indent="0"/>
            <a:endParaRPr lang="en-US" i="1" dirty="0">
              <a:solidFill>
                <a:schemeClr val="tx1"/>
              </a:solidFill>
            </a:endParaRPr>
          </a:p>
          <a:p>
            <a:pPr marL="69850" indent="0">
              <a:buFont typeface="Wingdings 2" pitchFamily="18" charset="2"/>
              <a:buNone/>
            </a:pPr>
            <a:r>
              <a:rPr lang="en-US" i="1" dirty="0">
                <a:solidFill>
                  <a:schemeClr val="tx1"/>
                </a:solidFill>
              </a:rPr>
              <a:t>constant (</a:t>
            </a:r>
            <a:r>
              <a:rPr lang="en-US" i="1" dirty="0" err="1">
                <a:solidFill>
                  <a:schemeClr val="tx1"/>
                </a:solidFill>
              </a:rPr>
              <a:t>molal</a:t>
            </a:r>
            <a:r>
              <a:rPr lang="en-US" i="1" dirty="0">
                <a:solidFill>
                  <a:schemeClr val="tx1"/>
                </a:solidFill>
              </a:rPr>
              <a:t> freezing </a:t>
            </a:r>
            <a:r>
              <a:rPr lang="en-US" i="1" dirty="0" err="1">
                <a:solidFill>
                  <a:schemeClr val="tx1"/>
                </a:solidFill>
              </a:rPr>
              <a:t>pt</a:t>
            </a:r>
            <a:r>
              <a:rPr lang="en-US" i="1" dirty="0">
                <a:solidFill>
                  <a:schemeClr val="tx1"/>
                </a:solidFill>
              </a:rPr>
              <a:t> or boiling </a:t>
            </a:r>
            <a:r>
              <a:rPr lang="en-US" i="1" dirty="0" err="1">
                <a:solidFill>
                  <a:schemeClr val="tx1"/>
                </a:solidFill>
              </a:rPr>
              <a:t>pt</a:t>
            </a:r>
            <a:r>
              <a:rPr lang="en-US" i="1" dirty="0">
                <a:solidFill>
                  <a:schemeClr val="tx1"/>
                </a:solidFill>
              </a:rPr>
              <a:t>)</a:t>
            </a:r>
          </a:p>
          <a:p>
            <a:pPr marL="69850" indent="0" algn="ctr">
              <a:buFont typeface="Wingdings 2" pitchFamily="18" charset="2"/>
              <a:buNone/>
            </a:pPr>
            <a:r>
              <a:rPr lang="en-US" i="1" dirty="0"/>
              <a:t> </a:t>
            </a:r>
            <a:br>
              <a:rPr lang="en-US" i="1" dirty="0"/>
            </a:br>
            <a:endParaRPr lang="en-US" b="1" dirty="0">
              <a:solidFill>
                <a:srgbClr val="FF67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948113" y="2476500"/>
            <a:ext cx="914400" cy="53340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776913" y="2476500"/>
            <a:ext cx="609600" cy="53340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276600" y="3411538"/>
            <a:ext cx="990600" cy="38100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339012" cy="801687"/>
          </a:xfrm>
        </p:spPr>
        <p:txBody>
          <a:bodyPr/>
          <a:lstStyle/>
          <a:p>
            <a:r>
              <a:rPr lang="en-US" sz="4400" b="1" dirty="0"/>
              <a:t>THE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676400"/>
            <a:ext cx="7034212" cy="3508375"/>
          </a:xfrm>
        </p:spPr>
        <p:txBody>
          <a:bodyPr/>
          <a:lstStyle/>
          <a:p>
            <a:r>
              <a:rPr lang="en-US" dirty="0"/>
              <a:t>∆T is </a:t>
            </a:r>
            <a:r>
              <a:rPr lang="en-US" b="1" dirty="0">
                <a:solidFill>
                  <a:srgbClr val="FF0000"/>
                </a:solidFill>
              </a:rPr>
              <a:t>directly</a:t>
            </a:r>
            <a:r>
              <a:rPr lang="en-US" dirty="0"/>
              <a:t> proportional to the </a:t>
            </a:r>
            <a:r>
              <a:rPr lang="en-US" b="1" dirty="0">
                <a:solidFill>
                  <a:srgbClr val="FF0000"/>
                </a:solidFill>
              </a:rPr>
              <a:t>molality</a:t>
            </a:r>
            <a:r>
              <a:rPr lang="en-US" dirty="0"/>
              <a:t> of the solution.</a:t>
            </a:r>
          </a:p>
          <a:p>
            <a:r>
              <a:rPr lang="en-US" b="1" dirty="0">
                <a:solidFill>
                  <a:srgbClr val="FF0000"/>
                </a:solidFill>
                <a:sym typeface="Symbol"/>
              </a:rPr>
              <a:t></a:t>
            </a:r>
            <a:r>
              <a:rPr lang="en-US" b="1" dirty="0" err="1">
                <a:solidFill>
                  <a:srgbClr val="FF0000"/>
                </a:solidFill>
              </a:rPr>
              <a:t>T</a:t>
            </a:r>
            <a:r>
              <a:rPr lang="en-US" b="1" baseline="-25000" dirty="0" err="1">
                <a:solidFill>
                  <a:srgbClr val="FF0000"/>
                </a:solidFill>
              </a:rPr>
              <a:t>bp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the difference between the boiling point of the solution and the boiling point of the pure solvent.  It is </a:t>
            </a:r>
            <a:r>
              <a:rPr lang="en-US" b="1" dirty="0">
                <a:solidFill>
                  <a:srgbClr val="FF0000"/>
                </a:solidFill>
              </a:rPr>
              <a:t>directly</a:t>
            </a:r>
            <a:r>
              <a:rPr lang="en-US" dirty="0">
                <a:solidFill>
                  <a:schemeClr val="tx1"/>
                </a:solidFill>
              </a:rPr>
              <a:t> proportional to the number of solute particles per mole of solvent particles.</a:t>
            </a:r>
          </a:p>
          <a:p>
            <a:r>
              <a:rPr lang="en-US" b="1" dirty="0">
                <a:solidFill>
                  <a:srgbClr val="FF0000"/>
                </a:solidFill>
                <a:sym typeface="Symbol"/>
              </a:rPr>
              <a:t></a:t>
            </a:r>
            <a:r>
              <a:rPr lang="en-US" b="1" dirty="0" err="1">
                <a:solidFill>
                  <a:srgbClr val="FF0000"/>
                </a:solidFill>
              </a:rPr>
              <a:t>T</a:t>
            </a:r>
            <a:r>
              <a:rPr lang="en-US" b="1" baseline="-25000" dirty="0" err="1">
                <a:solidFill>
                  <a:srgbClr val="FF0000"/>
                </a:solidFill>
              </a:rPr>
              <a:t>fp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the difference between the freezing point of the solution and the freezing point of the pure solvent.  It is </a:t>
            </a:r>
            <a:r>
              <a:rPr lang="en-US" b="1" dirty="0">
                <a:solidFill>
                  <a:srgbClr val="FF0000"/>
                </a:solidFill>
              </a:rPr>
              <a:t>directly</a:t>
            </a:r>
            <a:r>
              <a:rPr lang="en-US" dirty="0">
                <a:solidFill>
                  <a:schemeClr val="tx1"/>
                </a:solidFill>
              </a:rPr>
              <a:t> proportional to the number of solute particles per mole of solvent particles.</a:t>
            </a:r>
            <a:endParaRPr lang="en-US" i="1" dirty="0">
              <a:solidFill>
                <a:schemeClr val="tx1"/>
              </a:solidFill>
            </a:endParaRP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5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415212" cy="801687"/>
          </a:xfrm>
        </p:spPr>
        <p:txBody>
          <a:bodyPr/>
          <a:lstStyle/>
          <a:p>
            <a:r>
              <a:rPr lang="en-US" b="1" dirty="0"/>
              <a:t>THE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2057400"/>
            <a:ext cx="7186612" cy="2971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The</a:t>
            </a:r>
            <a:r>
              <a:rPr lang="en-US" sz="2800" i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dissociation</a:t>
            </a:r>
            <a:r>
              <a:rPr lang="en-US" sz="2800" dirty="0"/>
              <a:t> factor, </a:t>
            </a:r>
            <a:r>
              <a:rPr lang="en-US" sz="2800" dirty="0" err="1"/>
              <a:t>df</a:t>
            </a:r>
            <a:r>
              <a:rPr lang="en-US" sz="2800" dirty="0"/>
              <a:t>, is how many particles the solute </a:t>
            </a:r>
            <a:r>
              <a:rPr lang="en-US" sz="2800" b="1" dirty="0">
                <a:solidFill>
                  <a:srgbClr val="FF0000"/>
                </a:solidFill>
              </a:rPr>
              <a:t>breaks</a:t>
            </a:r>
            <a:r>
              <a:rPr lang="en-US" sz="2800" dirty="0"/>
              <a:t> up into.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For a </a:t>
            </a:r>
            <a:r>
              <a:rPr lang="en-US" sz="2800" b="1" dirty="0">
                <a:solidFill>
                  <a:srgbClr val="FF0000"/>
                </a:solidFill>
              </a:rPr>
              <a:t>non-ionic</a:t>
            </a:r>
            <a:r>
              <a:rPr lang="en-US" sz="2800" dirty="0"/>
              <a:t> compound (nonelectrolyte, organic compound), the </a:t>
            </a:r>
            <a:r>
              <a:rPr lang="en-US" sz="2800" dirty="0" err="1"/>
              <a:t>df</a:t>
            </a:r>
            <a:r>
              <a:rPr lang="en-US" sz="2800" dirty="0"/>
              <a:t> = </a:t>
            </a:r>
            <a:r>
              <a:rPr lang="en-US" sz="2800" b="1" dirty="0">
                <a:solidFill>
                  <a:srgbClr val="FF0000"/>
                </a:solidFill>
              </a:rPr>
              <a:t>1</a:t>
            </a:r>
            <a:r>
              <a:rPr lang="en-US" sz="2800" dirty="0"/>
              <a:t>.</a:t>
            </a:r>
          </a:p>
          <a:p>
            <a:pPr marL="69850" indent="0" algn="ctr">
              <a:buFont typeface="Wingdings 2" pitchFamily="18" charset="2"/>
              <a:buNone/>
            </a:pPr>
            <a:endParaRPr lang="en-US" b="1" dirty="0">
              <a:solidFill>
                <a:srgbClr val="FF67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99" y="5029200"/>
            <a:ext cx="7908268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9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685800"/>
          </a:xfrm>
        </p:spPr>
        <p:txBody>
          <a:bodyPr/>
          <a:lstStyle/>
          <a:p>
            <a:r>
              <a:rPr lang="en-US" b="1"/>
              <a:t>CHEMICALS USED TO MELT ICE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524000"/>
          <a:ext cx="7772400" cy="4867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Formula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Lowest Temp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Pros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Cons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(NH</a:t>
                      </a:r>
                      <a:r>
                        <a:rPr lang="en-US" sz="1800" baseline="-25000" dirty="0"/>
                        <a:t>4</a:t>
                      </a:r>
                      <a:r>
                        <a:rPr lang="en-US" sz="1800" dirty="0"/>
                        <a:t>)</a:t>
                      </a:r>
                      <a:r>
                        <a:rPr lang="en-US" sz="1800" baseline="-25000" dirty="0"/>
                        <a:t>2</a:t>
                      </a:r>
                      <a:r>
                        <a:rPr lang="en-US" sz="1800" dirty="0"/>
                        <a:t>SO</a:t>
                      </a:r>
                      <a:r>
                        <a:rPr lang="en-US" sz="1800" baseline="-25000" dirty="0"/>
                        <a:t>4</a:t>
                      </a:r>
                      <a:r>
                        <a:rPr lang="en-US" sz="1800" dirty="0"/>
                        <a:t> 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-7.0°C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fertilizer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Damages concrete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51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CaCl</a:t>
                      </a:r>
                      <a:r>
                        <a:rPr lang="en-US" sz="1800" baseline="-25000" dirty="0"/>
                        <a:t>2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-29.0°C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Melts ice faster</a:t>
                      </a:r>
                      <a:r>
                        <a:rPr lang="en-US" sz="1800" baseline="0" dirty="0"/>
                        <a:t> than NaCl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Attracts moisture; surfaces can be slippery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6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MgCl</a:t>
                      </a:r>
                      <a:r>
                        <a:rPr lang="en-US" sz="1800" baseline="-25000" dirty="0"/>
                        <a:t>2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-15.0°C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Melts ice faster</a:t>
                      </a:r>
                      <a:r>
                        <a:rPr lang="en-US" sz="1800" baseline="0" dirty="0"/>
                        <a:t> than NaCl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Attracts moisture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CH</a:t>
                      </a:r>
                      <a:r>
                        <a:rPr lang="en-US" sz="1800" baseline="-25000" dirty="0"/>
                        <a:t>3</a:t>
                      </a:r>
                      <a:r>
                        <a:rPr lang="en-US" sz="1800" baseline="0" dirty="0"/>
                        <a:t>COOK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-9.0°C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biodegradable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corrosive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KCl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-7.0°C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fertilizer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Damages concrete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51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NaCl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-9.0°C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Keeps sidewalks dry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Corrosive; damages concrete and vegetation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51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CMA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-9.0°C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Safest for concrete</a:t>
                      </a:r>
                      <a:r>
                        <a:rPr lang="en-US" sz="1800" baseline="0" dirty="0"/>
                        <a:t> and vegetation</a:t>
                      </a:r>
                      <a:endParaRPr lang="en-US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Works better at preventing re-icing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1042988" y="838200"/>
            <a:ext cx="7262812" cy="762000"/>
          </a:xfrm>
        </p:spPr>
        <p:txBody>
          <a:bodyPr/>
          <a:lstStyle/>
          <a:p>
            <a:r>
              <a:rPr lang="en-US" b="1"/>
              <a:t>CALCULATIONS: NON-IONIC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7491412" cy="40036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sz="2800" dirty="0"/>
              <a:t>Determine the freezing and boiling point for 85.0g of sugar (C</a:t>
            </a:r>
            <a:r>
              <a:rPr lang="en-US" sz="2800" baseline="-25000" dirty="0"/>
              <a:t>12</a:t>
            </a:r>
            <a:r>
              <a:rPr lang="en-US" sz="2800" dirty="0"/>
              <a:t>H</a:t>
            </a:r>
            <a:r>
              <a:rPr lang="en-US" sz="2800" baseline="-25000" dirty="0"/>
              <a:t>22</a:t>
            </a:r>
            <a:r>
              <a:rPr lang="en-US" sz="2800" dirty="0"/>
              <a:t>0</a:t>
            </a:r>
            <a:r>
              <a:rPr lang="en-US" sz="2800" baseline="-25000" dirty="0"/>
              <a:t>11</a:t>
            </a:r>
            <a:r>
              <a:rPr lang="en-US" sz="2800" dirty="0"/>
              <a:t>) in 392g water.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2800" dirty="0"/>
              <a:t> 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2800" dirty="0"/>
              <a:t>Need these things:		</a:t>
            </a:r>
          </a:p>
          <a:p>
            <a:pPr marL="461963" indent="-461963">
              <a:buFont typeface="Wingdings 2" pitchFamily="18" charset="2"/>
              <a:buNone/>
              <a:defRPr/>
            </a:pPr>
            <a:r>
              <a:rPr lang="en-US" sz="2800" dirty="0"/>
              <a:t>1.  </a:t>
            </a:r>
            <a:r>
              <a:rPr lang="en-US" sz="2800" b="1" dirty="0">
                <a:solidFill>
                  <a:srgbClr val="FF0000"/>
                </a:solidFill>
              </a:rPr>
              <a:t>Molality</a:t>
            </a:r>
            <a:r>
              <a:rPr lang="en-US" sz="2800" dirty="0"/>
              <a:t>, </a:t>
            </a:r>
            <a:r>
              <a:rPr lang="en-US" sz="2800" i="1" dirty="0"/>
              <a:t>m – need moles solute and kilograms of solvent</a:t>
            </a:r>
            <a:endParaRPr lang="en-US" sz="2800" b="1" i="1" dirty="0"/>
          </a:p>
          <a:p>
            <a:pPr marL="461963" indent="-461963">
              <a:buFont typeface="Wingdings 2" pitchFamily="18" charset="2"/>
              <a:buNone/>
              <a:defRPr/>
            </a:pPr>
            <a:r>
              <a:rPr lang="en-US" sz="2800" dirty="0"/>
              <a:t>2.  </a:t>
            </a:r>
            <a:r>
              <a:rPr lang="en-US" sz="2800" b="1" dirty="0">
                <a:solidFill>
                  <a:srgbClr val="FF0000"/>
                </a:solidFill>
              </a:rPr>
              <a:t>Number</a:t>
            </a:r>
            <a:r>
              <a:rPr lang="en-US" sz="2800" dirty="0"/>
              <a:t> of particles (should be one)</a:t>
            </a:r>
          </a:p>
          <a:p>
            <a:pPr marL="461963" indent="-461963">
              <a:buFont typeface="Wingdings 2" pitchFamily="18" charset="2"/>
              <a:buNone/>
              <a:defRPr/>
            </a:pPr>
            <a:r>
              <a:rPr lang="en-US" sz="2800" dirty="0"/>
              <a:t>3.  </a:t>
            </a:r>
            <a:r>
              <a:rPr lang="en-US" sz="2800" b="1" dirty="0">
                <a:solidFill>
                  <a:srgbClr val="FF0000"/>
                </a:solidFill>
              </a:rPr>
              <a:t>Change</a:t>
            </a:r>
            <a:r>
              <a:rPr lang="en-US" sz="2800" dirty="0"/>
              <a:t> in temperature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339012" cy="725487"/>
          </a:xfrm>
        </p:spPr>
        <p:txBody>
          <a:bodyPr/>
          <a:lstStyle/>
          <a:p>
            <a:r>
              <a:rPr lang="en-US" b="1"/>
              <a:t>CALCULATIONS: NON-IONIC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239000" cy="3851275"/>
          </a:xfrm>
        </p:spPr>
        <p:txBody>
          <a:bodyPr/>
          <a:lstStyle/>
          <a:p>
            <a:pPr marL="527050" indent="-457200">
              <a:buFont typeface="Wingdings 2" pitchFamily="18" charset="2"/>
              <a:buAutoNum type="arabicPeriod"/>
              <a:defRPr/>
            </a:pPr>
            <a:r>
              <a:rPr lang="en-US" dirty="0"/>
              <a:t>Molality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u="sng" dirty="0"/>
              <a:t>392 g H</a:t>
            </a:r>
            <a:r>
              <a:rPr lang="en-US" u="sng" baseline="-25000" dirty="0"/>
              <a:t>2</a:t>
            </a:r>
            <a:r>
              <a:rPr lang="en-US" u="sng" dirty="0"/>
              <a:t>O        1 kg</a:t>
            </a:r>
            <a:r>
              <a:rPr lang="en-US" dirty="0"/>
              <a:t>       =  0.392Kg  				1000 g    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 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i="1" dirty="0"/>
              <a:t>m</a:t>
            </a:r>
            <a:r>
              <a:rPr lang="en-US" dirty="0"/>
              <a:t> =  </a:t>
            </a:r>
            <a:r>
              <a:rPr lang="en-US" u="sng" dirty="0"/>
              <a:t> 85.0 g C</a:t>
            </a:r>
            <a:r>
              <a:rPr lang="en-US" u="sng" baseline="-25000" dirty="0"/>
              <a:t>12</a:t>
            </a:r>
            <a:r>
              <a:rPr lang="en-US" u="sng" dirty="0"/>
              <a:t>H</a:t>
            </a:r>
            <a:r>
              <a:rPr lang="en-US" u="sng" baseline="-25000" dirty="0"/>
              <a:t>22</a:t>
            </a:r>
            <a:r>
              <a:rPr lang="en-US" u="sng" dirty="0"/>
              <a:t>0</a:t>
            </a:r>
            <a:r>
              <a:rPr lang="en-US" u="sng" baseline="-25000" dirty="0"/>
              <a:t>11</a:t>
            </a:r>
            <a:r>
              <a:rPr lang="en-US" u="sng" dirty="0"/>
              <a:t>       1 </a:t>
            </a:r>
            <a:r>
              <a:rPr lang="en-US" u="sng" dirty="0" err="1"/>
              <a:t>mol</a:t>
            </a:r>
            <a:r>
              <a:rPr lang="en-US" u="sng" dirty="0"/>
              <a:t> C</a:t>
            </a:r>
            <a:r>
              <a:rPr lang="en-US" u="sng" baseline="-25000" dirty="0"/>
              <a:t>12</a:t>
            </a:r>
            <a:r>
              <a:rPr lang="en-US" u="sng" dirty="0"/>
              <a:t>H</a:t>
            </a:r>
            <a:r>
              <a:rPr lang="en-US" u="sng" baseline="-25000" dirty="0"/>
              <a:t>22</a:t>
            </a:r>
            <a:r>
              <a:rPr lang="en-US" u="sng" dirty="0"/>
              <a:t>0</a:t>
            </a:r>
            <a:r>
              <a:rPr lang="en-US" u="sng" baseline="-25000" dirty="0"/>
              <a:t>11</a:t>
            </a:r>
            <a:r>
              <a:rPr lang="en-US" u="sng" dirty="0"/>
              <a:t>	</a:t>
            </a:r>
            <a:r>
              <a:rPr lang="en-US" dirty="0"/>
              <a:t>           	 0.392 Kg H</a:t>
            </a:r>
            <a:r>
              <a:rPr lang="en-US" baseline="-25000" dirty="0"/>
              <a:t>2</a:t>
            </a:r>
            <a:r>
              <a:rPr lang="en-US" dirty="0"/>
              <a:t>O         342.34 g C</a:t>
            </a:r>
            <a:r>
              <a:rPr lang="en-US" baseline="-25000" dirty="0"/>
              <a:t>12</a:t>
            </a:r>
            <a:r>
              <a:rPr lang="en-US" dirty="0"/>
              <a:t>H</a:t>
            </a:r>
            <a:r>
              <a:rPr lang="en-US" baseline="-25000" dirty="0"/>
              <a:t>22</a:t>
            </a:r>
            <a:r>
              <a:rPr lang="en-US" dirty="0"/>
              <a:t>0</a:t>
            </a:r>
            <a:r>
              <a:rPr lang="en-US" baseline="-25000" dirty="0"/>
              <a:t>11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=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dirty="0"/>
          </a:p>
          <a:p>
            <a:pPr marL="527050" indent="-457200">
              <a:buFont typeface="Wingdings 2" pitchFamily="18" charset="2"/>
              <a:buAutoNum type="arabicPeriod" startAt="2"/>
              <a:defRPr/>
            </a:pPr>
            <a:r>
              <a:rPr lang="en-US" dirty="0" err="1"/>
              <a:t>df</a:t>
            </a:r>
            <a:r>
              <a:rPr lang="en-US" dirty="0"/>
              <a:t> = 1 (non-ionic solute)</a:t>
            </a:r>
          </a:p>
          <a:p>
            <a:pPr marL="527050" indent="-457200">
              <a:buFont typeface="Wingdings 2" pitchFamily="18" charset="2"/>
              <a:buAutoNum type="arabicPeriod" startAt="2"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51460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43400" y="373380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186612" cy="649287"/>
          </a:xfrm>
        </p:spPr>
        <p:txBody>
          <a:bodyPr/>
          <a:lstStyle/>
          <a:p>
            <a:r>
              <a:rPr lang="en-US" b="1"/>
              <a:t>CALCULATIONS: NON-IONIC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2324100"/>
            <a:ext cx="6777037" cy="3924300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</a:pPr>
            <a:r>
              <a:rPr lang="en-US" dirty="0"/>
              <a:t>Change in Freezing point temperature:</a:t>
            </a:r>
          </a:p>
          <a:p>
            <a:pPr marL="69850" indent="0">
              <a:buFont typeface="Wingdings 2" pitchFamily="18" charset="2"/>
              <a:buNone/>
            </a:pPr>
            <a:r>
              <a:rPr lang="en-US" dirty="0">
                <a:sym typeface="Symbol" pitchFamily="18" charset="2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fp</a:t>
            </a:r>
            <a:r>
              <a:rPr lang="en-US" dirty="0"/>
              <a:t>  =  (</a:t>
            </a:r>
            <a:r>
              <a:rPr lang="en-US" dirty="0" err="1"/>
              <a:t>K</a:t>
            </a:r>
            <a:r>
              <a:rPr lang="en-US" baseline="-25000" dirty="0" err="1"/>
              <a:t>fp</a:t>
            </a:r>
            <a:r>
              <a:rPr lang="en-US" dirty="0"/>
              <a:t>)(</a:t>
            </a:r>
            <a:r>
              <a:rPr lang="en-US" dirty="0" err="1"/>
              <a:t>df</a:t>
            </a:r>
            <a:r>
              <a:rPr lang="en-US" dirty="0"/>
              <a:t>) (</a:t>
            </a:r>
            <a:r>
              <a:rPr lang="en-US" i="1" dirty="0"/>
              <a:t>m) = </a:t>
            </a:r>
            <a:r>
              <a:rPr lang="en-US" u="sng" dirty="0"/>
              <a:t>1.853</a:t>
            </a:r>
            <a:r>
              <a:rPr lang="en-US" u="sng" dirty="0">
                <a:sym typeface="Symbol" pitchFamily="18" charset="2"/>
              </a:rPr>
              <a:t></a:t>
            </a:r>
            <a:r>
              <a:rPr lang="en-US" u="sng" dirty="0"/>
              <a:t>C   1     0.633 </a:t>
            </a:r>
            <a:r>
              <a:rPr lang="en-US" i="1" u="sng" dirty="0"/>
              <a:t>m</a:t>
            </a:r>
            <a:r>
              <a:rPr lang="en-US" dirty="0"/>
              <a:t> 					</a:t>
            </a:r>
            <a:r>
              <a:rPr lang="en-US" i="1" dirty="0"/>
              <a:t>m			</a:t>
            </a:r>
            <a:endParaRPr lang="en-US" b="1" dirty="0"/>
          </a:p>
          <a:p>
            <a:pPr marL="69850" indent="0">
              <a:buFont typeface="Wingdings 2" pitchFamily="18" charset="2"/>
              <a:buNone/>
            </a:pPr>
            <a:r>
              <a:rPr lang="en-US" dirty="0"/>
              <a:t>=</a:t>
            </a:r>
          </a:p>
          <a:p>
            <a:pPr marL="69850" indent="0">
              <a:buFont typeface="Wingdings 2" pitchFamily="18" charset="2"/>
              <a:buNone/>
            </a:pPr>
            <a:endParaRPr lang="en-US" b="1" dirty="0"/>
          </a:p>
          <a:p>
            <a:pPr marL="69850" indent="0">
              <a:buFont typeface="Wingdings 2" pitchFamily="18" charset="2"/>
              <a:buNone/>
            </a:pPr>
            <a:r>
              <a:rPr lang="en-US" b="1" dirty="0"/>
              <a:t>New Freezing Point:</a:t>
            </a:r>
          </a:p>
          <a:p>
            <a:pPr marL="69850" indent="0">
              <a:buFont typeface="Wingdings 2" pitchFamily="18" charset="2"/>
              <a:buNone/>
            </a:pPr>
            <a:r>
              <a:rPr lang="en-US" dirty="0"/>
              <a:t>0.00</a:t>
            </a:r>
            <a:r>
              <a:rPr lang="en-US" dirty="0">
                <a:sym typeface="Symbol" pitchFamily="18" charset="2"/>
              </a:rPr>
              <a:t></a:t>
            </a:r>
            <a:r>
              <a:rPr lang="en-US" dirty="0"/>
              <a:t>C – </a:t>
            </a:r>
          </a:p>
          <a:p>
            <a:pPr marL="69850" indent="0">
              <a:buFont typeface="Wingdings 2" pitchFamily="18" charset="2"/>
              <a:buNone/>
            </a:pPr>
            <a:endParaRPr lang="en-US" b="1" dirty="0"/>
          </a:p>
          <a:p>
            <a:pPr marL="69850" indent="0">
              <a:buFont typeface="Wingdings 2" pitchFamily="18" charset="2"/>
              <a:buNone/>
            </a:pPr>
            <a:r>
              <a:rPr lang="en-US" dirty="0"/>
              <a:t>Freezing point of pure water</a:t>
            </a:r>
          </a:p>
          <a:p>
            <a:pPr marL="69850" indent="0">
              <a:buFont typeface="Wingdings 2" pitchFamily="18" charset="2"/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562600" y="27432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72200" y="2757488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1752600" y="5334000"/>
            <a:ext cx="228600" cy="45720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1042988" y="838200"/>
            <a:ext cx="7339012" cy="609600"/>
          </a:xfrm>
        </p:spPr>
        <p:txBody>
          <a:bodyPr/>
          <a:lstStyle/>
          <a:p>
            <a:r>
              <a:rPr lang="en-US" b="1"/>
              <a:t>CALCULATIONS: NON-IONIC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600200"/>
            <a:ext cx="6777037" cy="42322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Change in boiling point temperature: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>
                <a:sym typeface="Symbol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bp</a:t>
            </a:r>
            <a:r>
              <a:rPr lang="en-US" dirty="0"/>
              <a:t>  =  (</a:t>
            </a:r>
            <a:r>
              <a:rPr lang="en-US" dirty="0" err="1"/>
              <a:t>K</a:t>
            </a:r>
            <a:r>
              <a:rPr lang="en-US" baseline="-25000" dirty="0" err="1"/>
              <a:t>bp</a:t>
            </a:r>
            <a:r>
              <a:rPr lang="en-US" dirty="0"/>
              <a:t>)(</a:t>
            </a:r>
            <a:r>
              <a:rPr lang="en-US" dirty="0" err="1"/>
              <a:t>df</a:t>
            </a:r>
            <a:r>
              <a:rPr lang="en-US" dirty="0"/>
              <a:t>) (</a:t>
            </a:r>
            <a:r>
              <a:rPr lang="en-US" i="1" dirty="0"/>
              <a:t>m) = </a:t>
            </a:r>
            <a:r>
              <a:rPr lang="en-US" u="sng" dirty="0"/>
              <a:t>0.515</a:t>
            </a:r>
            <a:r>
              <a:rPr lang="en-US" u="sng" dirty="0">
                <a:sym typeface="Symbol"/>
              </a:rPr>
              <a:t></a:t>
            </a:r>
            <a:r>
              <a:rPr lang="en-US" u="sng" dirty="0"/>
              <a:t>C   1     0.633 </a:t>
            </a:r>
            <a:r>
              <a:rPr lang="en-US" i="1" u="sng" dirty="0"/>
              <a:t>m</a:t>
            </a:r>
            <a:r>
              <a:rPr lang="en-US" dirty="0"/>
              <a:t> 				 </a:t>
            </a:r>
            <a:r>
              <a:rPr lang="en-US" i="1" dirty="0"/>
              <a:t>m				</a:t>
            </a:r>
            <a:r>
              <a:rPr lang="en-US" dirty="0"/>
              <a:t>	</a:t>
            </a:r>
            <a:endParaRPr lang="en-US" b="1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=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b="1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b="1" dirty="0"/>
              <a:t>New Boiling Point: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100.000</a:t>
            </a:r>
            <a:r>
              <a:rPr lang="en-US" dirty="0">
                <a:sym typeface="Symbol"/>
              </a:rPr>
              <a:t></a:t>
            </a:r>
            <a:r>
              <a:rPr lang="en-US" dirty="0"/>
              <a:t>C + </a:t>
            </a:r>
            <a:r>
              <a:rPr lang="en-US" b="1" dirty="0"/>
              <a:t>	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b="1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Boiling point of pure water</a:t>
            </a:r>
          </a:p>
          <a:p>
            <a:pPr>
              <a:defRPr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791200" y="21336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324600" y="21336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2133600" y="5029200"/>
            <a:ext cx="609600" cy="45720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687" cy="573087"/>
          </a:xfrm>
        </p:spPr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567612" cy="42322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What is the freezing point for a solution of 210.0g of glycerol dissolved in 350.0g of water?  (The molecular mass of glycerol is 92.11 g/</a:t>
            </a:r>
            <a:r>
              <a:rPr lang="en-US" dirty="0" err="1"/>
              <a:t>mol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dirty="0"/>
              <a:t>FP = ?</a:t>
            </a:r>
          </a:p>
          <a:p>
            <a:pPr>
              <a:defRPr/>
            </a:pPr>
            <a:r>
              <a:rPr lang="en-US" dirty="0"/>
              <a:t>Solute = 210.0g glycerol</a:t>
            </a:r>
          </a:p>
          <a:p>
            <a:pPr>
              <a:defRPr/>
            </a:pPr>
            <a:r>
              <a:rPr lang="en-US" dirty="0"/>
              <a:t>Solvent = 350.0g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69850" indent="0">
              <a:buNone/>
              <a:defRPr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256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687" cy="573087"/>
          </a:xfrm>
        </p:spPr>
        <p:txBody>
          <a:bodyPr/>
          <a:lstStyle/>
          <a:p>
            <a:r>
              <a:rPr lang="en-US" b="1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567612" cy="42322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What is the freezing point for a solution of 210.0g of glycerol dissolved in 350.0g of water?  (The molecular mass of glycerol is 92.11 g/</a:t>
            </a:r>
            <a:r>
              <a:rPr lang="en-US" dirty="0" err="1"/>
              <a:t>mol</a:t>
            </a:r>
            <a:r>
              <a:rPr lang="en-US" dirty="0"/>
              <a:t>)</a:t>
            </a:r>
          </a:p>
          <a:p>
            <a:pPr marL="69850" indent="0">
              <a:buNone/>
              <a:defRPr/>
            </a:pPr>
            <a:r>
              <a:rPr lang="en-US" dirty="0"/>
              <a:t>1.  </a:t>
            </a:r>
            <a:r>
              <a:rPr lang="en-US" i="1" dirty="0"/>
              <a:t>m</a:t>
            </a:r>
            <a:r>
              <a:rPr lang="en-US" dirty="0"/>
              <a:t> =  </a:t>
            </a:r>
            <a:r>
              <a:rPr lang="en-US" u="sng" dirty="0"/>
              <a:t>210.0g </a:t>
            </a:r>
            <a:r>
              <a:rPr lang="en-US" u="sng" dirty="0" err="1"/>
              <a:t>gly</a:t>
            </a:r>
            <a:r>
              <a:rPr lang="en-US" u="sng" dirty="0"/>
              <a:t>    1 mole </a:t>
            </a:r>
            <a:r>
              <a:rPr lang="en-US" u="sng" dirty="0" err="1"/>
              <a:t>gly</a:t>
            </a:r>
            <a:r>
              <a:rPr lang="en-US" u="sng" dirty="0"/>
              <a:t>    1000g</a:t>
            </a:r>
          </a:p>
          <a:p>
            <a:pPr marL="69850" indent="0">
              <a:buNone/>
              <a:defRPr/>
            </a:pPr>
            <a:r>
              <a:rPr lang="en-US" dirty="0"/>
              <a:t>	   350.0g H</a:t>
            </a:r>
            <a:r>
              <a:rPr lang="en-US" baseline="-25000" dirty="0"/>
              <a:t>2</a:t>
            </a:r>
            <a:r>
              <a:rPr lang="en-US" dirty="0"/>
              <a:t>O   92.11 g </a:t>
            </a:r>
            <a:r>
              <a:rPr lang="en-US" dirty="0" err="1"/>
              <a:t>gly</a:t>
            </a:r>
            <a:r>
              <a:rPr lang="en-US" dirty="0"/>
              <a:t>     1 kg</a:t>
            </a:r>
          </a:p>
          <a:p>
            <a:pPr marL="69850" indent="0">
              <a:buNone/>
              <a:defRPr/>
            </a:pPr>
            <a:r>
              <a:rPr lang="en-US" dirty="0"/>
              <a:t>	=  6.51395 = 6.514</a:t>
            </a:r>
            <a:r>
              <a:rPr lang="en-US" i="1" dirty="0"/>
              <a:t>m</a:t>
            </a: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2.  </a:t>
            </a:r>
            <a:r>
              <a:rPr lang="en-US" dirty="0" err="1"/>
              <a:t>Df</a:t>
            </a:r>
            <a:r>
              <a:rPr lang="en-US" dirty="0"/>
              <a:t> = 1</a:t>
            </a:r>
          </a:p>
          <a:p>
            <a:pPr marL="69850" indent="0">
              <a:buNone/>
              <a:defRPr/>
            </a:pPr>
            <a:r>
              <a:rPr lang="en-US" dirty="0"/>
              <a:t>3. </a:t>
            </a:r>
            <a:r>
              <a:rPr lang="en-US" dirty="0">
                <a:sym typeface="Symbol" pitchFamily="18" charset="2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f</a:t>
            </a:r>
            <a:r>
              <a:rPr lang="en-US" dirty="0"/>
              <a:t>  =  (</a:t>
            </a:r>
            <a:r>
              <a:rPr lang="en-US" dirty="0" err="1"/>
              <a:t>K</a:t>
            </a:r>
            <a:r>
              <a:rPr lang="en-US" baseline="-25000" dirty="0" err="1"/>
              <a:t>f</a:t>
            </a:r>
            <a:r>
              <a:rPr lang="en-US" dirty="0"/>
              <a:t>)(</a:t>
            </a:r>
            <a:r>
              <a:rPr lang="en-US" dirty="0" err="1"/>
              <a:t>df</a:t>
            </a:r>
            <a:r>
              <a:rPr lang="en-US" dirty="0"/>
              <a:t>)(</a:t>
            </a:r>
            <a:r>
              <a:rPr lang="en-US" i="1" dirty="0"/>
              <a:t>m</a:t>
            </a:r>
            <a:r>
              <a:rPr lang="en-US" dirty="0"/>
              <a:t>) = (1.853ºC/</a:t>
            </a:r>
            <a:r>
              <a:rPr lang="en-US" i="1" dirty="0"/>
              <a:t>m</a:t>
            </a:r>
            <a:r>
              <a:rPr lang="en-US" dirty="0"/>
              <a:t>)(1)(6.514</a:t>
            </a:r>
            <a:r>
              <a:rPr lang="en-US" i="1" dirty="0"/>
              <a:t>m</a:t>
            </a:r>
            <a:r>
              <a:rPr lang="en-US" dirty="0"/>
              <a:t>)</a:t>
            </a:r>
          </a:p>
          <a:p>
            <a:pPr marL="69850" indent="0">
              <a:buNone/>
              <a:defRPr/>
            </a:pPr>
            <a:r>
              <a:rPr lang="en-US" dirty="0"/>
              <a:t>			   =  12.070  =  12.07ºC</a:t>
            </a:r>
          </a:p>
          <a:p>
            <a:pPr marL="69850" indent="0">
              <a:buNone/>
              <a:defRPr/>
            </a:pP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New FP = 0.000ºC – 12.07ºC = -12.07ºC</a:t>
            </a:r>
          </a:p>
          <a:p>
            <a:pPr marL="69850" indent="0">
              <a:buNone/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962400" y="25908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867400" y="265342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1042988" y="838200"/>
            <a:ext cx="7024687" cy="838200"/>
          </a:xfrm>
        </p:spPr>
        <p:txBody>
          <a:bodyPr/>
          <a:lstStyle/>
          <a:p>
            <a:r>
              <a:rPr lang="en-US" b="1" dirty="0"/>
              <a:t>CALCULATIONS: IONIC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sz="2800" dirty="0"/>
              <a:t>Determine the freezing and boiling point for 21.6 g NiSO</a:t>
            </a:r>
            <a:r>
              <a:rPr lang="en-US" sz="2800" baseline="-25000" dirty="0"/>
              <a:t>4</a:t>
            </a:r>
            <a:r>
              <a:rPr lang="en-US" sz="2800" dirty="0"/>
              <a:t> in 100.0 g water.</a:t>
            </a:r>
          </a:p>
          <a:p>
            <a:pPr>
              <a:defRPr/>
            </a:pPr>
            <a:endParaRPr lang="en-US" sz="2800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2800" dirty="0"/>
              <a:t>Need these things:		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2800" dirty="0"/>
              <a:t>	1.     Molality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2800" b="1" dirty="0"/>
              <a:t>	</a:t>
            </a:r>
            <a:r>
              <a:rPr lang="en-US" sz="2800" dirty="0"/>
              <a:t>2.     Number of ions 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2800" dirty="0"/>
              <a:t>	3.     Change in temperature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801687"/>
          </a:xfrm>
        </p:spPr>
        <p:txBody>
          <a:bodyPr/>
          <a:lstStyle/>
          <a:p>
            <a:r>
              <a:rPr lang="en-US" b="1"/>
              <a:t>CALCULATIONS: IONIC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981200"/>
            <a:ext cx="6777037" cy="3851275"/>
          </a:xfrm>
        </p:spPr>
        <p:txBody>
          <a:bodyPr/>
          <a:lstStyle/>
          <a:p>
            <a:pPr marL="527050" indent="-457200">
              <a:buFont typeface="Wingdings 2" pitchFamily="18" charset="2"/>
              <a:buAutoNum type="arabicPeriod"/>
            </a:pPr>
            <a:r>
              <a:rPr lang="en-US" dirty="0"/>
              <a:t>Calculate molality:</a:t>
            </a:r>
          </a:p>
          <a:p>
            <a:pPr marL="527050" indent="-457200">
              <a:buFont typeface="Wingdings 2" pitchFamily="18" charset="2"/>
              <a:buNone/>
            </a:pPr>
            <a:r>
              <a:rPr lang="en-US" u="sng" dirty="0"/>
              <a:t>100.0g H</a:t>
            </a:r>
            <a:r>
              <a:rPr lang="en-US" u="sng" baseline="-25000" dirty="0"/>
              <a:t>2</a:t>
            </a:r>
            <a:r>
              <a:rPr lang="en-US" u="sng" dirty="0"/>
              <a:t>O	    1 kg	</a:t>
            </a:r>
            <a:r>
              <a:rPr lang="en-US" dirty="0"/>
              <a:t>     = 0.1000 Kg</a:t>
            </a:r>
            <a:r>
              <a:rPr lang="en-US" u="sng" dirty="0"/>
              <a:t> </a:t>
            </a:r>
            <a:endParaRPr lang="en-US" dirty="0"/>
          </a:p>
          <a:p>
            <a:pPr marL="527050" indent="-457200">
              <a:buFont typeface="Wingdings 2" pitchFamily="18" charset="2"/>
              <a:buNone/>
            </a:pPr>
            <a:r>
              <a:rPr lang="en-US" dirty="0"/>
              <a:t>                       1000 g    </a:t>
            </a:r>
          </a:p>
          <a:p>
            <a:pPr marL="527050" indent="-457200">
              <a:buFont typeface="Wingdings 2" pitchFamily="18" charset="2"/>
              <a:buNone/>
            </a:pPr>
            <a:r>
              <a:rPr lang="en-US" dirty="0"/>
              <a:t> </a:t>
            </a:r>
            <a:br>
              <a:rPr lang="en-US" dirty="0"/>
            </a:br>
            <a:r>
              <a:rPr lang="en-US" i="1" dirty="0"/>
              <a:t>m</a:t>
            </a:r>
            <a:r>
              <a:rPr lang="en-US" dirty="0"/>
              <a:t> =</a:t>
            </a:r>
            <a:r>
              <a:rPr lang="en-US" u="sng" dirty="0"/>
              <a:t>    21.6 g NiSO</a:t>
            </a:r>
            <a:r>
              <a:rPr lang="en-US" u="sng" baseline="-25000" dirty="0"/>
              <a:t>4</a:t>
            </a:r>
            <a:r>
              <a:rPr lang="en-US" u="sng" dirty="0"/>
              <a:t>           1 </a:t>
            </a:r>
            <a:r>
              <a:rPr lang="en-US" u="sng" dirty="0" err="1"/>
              <a:t>mol</a:t>
            </a:r>
            <a:r>
              <a:rPr lang="en-US" u="sng" dirty="0"/>
              <a:t> NiSO</a:t>
            </a:r>
            <a:r>
              <a:rPr lang="en-US" u="sng" baseline="-25000" dirty="0"/>
              <a:t>4</a:t>
            </a:r>
            <a:r>
              <a:rPr lang="en-US" u="sng" dirty="0"/>
              <a:t>	</a:t>
            </a:r>
            <a:endParaRPr lang="en-US" dirty="0"/>
          </a:p>
          <a:p>
            <a:pPr marL="527050" indent="-457200">
              <a:buFont typeface="Wingdings 2" pitchFamily="18" charset="2"/>
              <a:buNone/>
            </a:pPr>
            <a:r>
              <a:rPr lang="en-US" dirty="0"/>
              <a:t>             0.1000 Kg H</a:t>
            </a:r>
            <a:r>
              <a:rPr lang="en-US" baseline="-25000" dirty="0"/>
              <a:t>2</a:t>
            </a:r>
            <a:r>
              <a:rPr lang="en-US" dirty="0"/>
              <a:t>O       154.76 g NiSO</a:t>
            </a:r>
            <a:r>
              <a:rPr lang="en-US" baseline="-25000" dirty="0"/>
              <a:t>4</a:t>
            </a:r>
          </a:p>
          <a:p>
            <a:pPr marL="527050" indent="-457200">
              <a:buFont typeface="Wingdings 2" pitchFamily="18" charset="2"/>
              <a:buNone/>
            </a:pPr>
            <a:endParaRPr lang="en-US" dirty="0"/>
          </a:p>
          <a:p>
            <a:pPr marL="527050" indent="-457200">
              <a:buFont typeface="Wingdings 2" pitchFamily="18" charset="2"/>
              <a:buNone/>
            </a:pPr>
            <a:r>
              <a:rPr lang="en-US" dirty="0"/>
              <a:t>	=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48000" y="2514600"/>
            <a:ext cx="0" cy="68580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800600" y="3733800"/>
            <a:ext cx="0" cy="68580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725487"/>
          </a:xfrm>
        </p:spPr>
        <p:txBody>
          <a:bodyPr/>
          <a:lstStyle/>
          <a:p>
            <a:r>
              <a:rPr lang="en-US" b="1"/>
              <a:t>CALCULATIONS: IONIC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457200">
              <a:buFont typeface="Wingdings 2" pitchFamily="18" charset="2"/>
              <a:buAutoNum type="arabicPeriod" startAt="2"/>
              <a:defRPr/>
            </a:pPr>
            <a:r>
              <a:rPr lang="en-US" dirty="0"/>
              <a:t>Determine the number of ions: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i="1" dirty="0"/>
          </a:p>
          <a:p>
            <a:pPr marL="69850" indent="0" algn="ctr">
              <a:buFont typeface="Wingdings 2" pitchFamily="18" charset="2"/>
              <a:buNone/>
              <a:defRPr/>
            </a:pPr>
            <a:r>
              <a:rPr lang="en-US" i="1" dirty="0"/>
              <a:t>Substance is </a:t>
            </a:r>
            <a:r>
              <a:rPr lang="en-US" dirty="0"/>
              <a:t>NiSO</a:t>
            </a:r>
            <a:r>
              <a:rPr lang="en-US" baseline="-25000" dirty="0"/>
              <a:t>4</a:t>
            </a:r>
          </a:p>
          <a:p>
            <a:pPr marL="69850" indent="0" algn="ctr">
              <a:buFont typeface="Wingdings 2" pitchFamily="18" charset="2"/>
              <a:buNone/>
              <a:defRPr/>
            </a:pPr>
            <a:r>
              <a:rPr lang="en-US" i="1" dirty="0"/>
              <a:t>There are two ions, Ni</a:t>
            </a:r>
            <a:r>
              <a:rPr lang="en-US" i="1" baseline="30000" dirty="0"/>
              <a:t>+2</a:t>
            </a:r>
            <a:r>
              <a:rPr lang="en-US" i="1" dirty="0"/>
              <a:t> and SO</a:t>
            </a:r>
            <a:r>
              <a:rPr lang="en-US" i="1" baseline="-25000" dirty="0"/>
              <a:t>4</a:t>
            </a:r>
            <a:r>
              <a:rPr lang="en-US" i="1" baseline="30000" dirty="0"/>
              <a:t>-2</a:t>
            </a:r>
            <a:r>
              <a:rPr lang="en-US" i="1" dirty="0"/>
              <a:t>, </a:t>
            </a:r>
          </a:p>
          <a:p>
            <a:pPr marL="69850" indent="0" algn="ctr">
              <a:buFont typeface="Wingdings 2" pitchFamily="18" charset="2"/>
              <a:buNone/>
              <a:defRPr/>
            </a:pPr>
            <a:r>
              <a:rPr lang="en-US" i="1" dirty="0"/>
              <a:t>so the </a:t>
            </a:r>
            <a:r>
              <a:rPr lang="en-US" b="1" i="1" dirty="0" err="1">
                <a:solidFill>
                  <a:schemeClr val="tx1"/>
                </a:solidFill>
              </a:rPr>
              <a:t>df</a:t>
            </a:r>
            <a:r>
              <a:rPr lang="en-US" b="1" i="1" dirty="0">
                <a:solidFill>
                  <a:schemeClr val="tx1"/>
                </a:solidFill>
              </a:rPr>
              <a:t> is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725487"/>
          </a:xfrm>
        </p:spPr>
        <p:txBody>
          <a:bodyPr/>
          <a:lstStyle/>
          <a:p>
            <a:r>
              <a:rPr lang="en-US" b="1"/>
              <a:t>CALCULATIONS: IONIC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457200">
              <a:buFont typeface="Wingdings 2" pitchFamily="18" charset="2"/>
              <a:buAutoNum type="arabicPeriod" startAt="3"/>
            </a:pPr>
            <a:r>
              <a:rPr lang="en-US" dirty="0">
                <a:sym typeface="Symbol" pitchFamily="18" charset="2"/>
              </a:rPr>
              <a:t>Calculate the change in temperature and the new freezing point.</a:t>
            </a:r>
          </a:p>
          <a:p>
            <a:pPr marL="527050" indent="-457200">
              <a:buFont typeface="Wingdings 2" pitchFamily="18" charset="2"/>
              <a:buNone/>
            </a:pPr>
            <a:endParaRPr lang="en-US" dirty="0">
              <a:sym typeface="Symbol" pitchFamily="18" charset="2"/>
            </a:endParaRPr>
          </a:p>
          <a:p>
            <a:pPr marL="527050" indent="-457200">
              <a:buFont typeface="Wingdings 2" pitchFamily="18" charset="2"/>
              <a:buNone/>
            </a:pPr>
            <a:r>
              <a:rPr lang="en-US" dirty="0">
                <a:sym typeface="Symbol" pitchFamily="18" charset="2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fp</a:t>
            </a:r>
            <a:r>
              <a:rPr lang="en-US" dirty="0"/>
              <a:t>  =  </a:t>
            </a:r>
            <a:r>
              <a:rPr lang="en-US" u="sng" dirty="0"/>
              <a:t>1.853</a:t>
            </a:r>
            <a:r>
              <a:rPr lang="en-US" u="sng" dirty="0">
                <a:sym typeface="Symbol" pitchFamily="18" charset="2"/>
              </a:rPr>
              <a:t></a:t>
            </a:r>
            <a:r>
              <a:rPr lang="en-US" u="sng" dirty="0"/>
              <a:t>C   2   1.40 </a:t>
            </a:r>
            <a:r>
              <a:rPr lang="en-US" i="1" u="sng" dirty="0"/>
              <a:t>m</a:t>
            </a:r>
            <a:r>
              <a:rPr lang="en-US" dirty="0"/>
              <a:t>	= 	           </a:t>
            </a:r>
            <a:r>
              <a:rPr lang="en-US" i="1" dirty="0"/>
              <a:t>m	</a:t>
            </a:r>
          </a:p>
          <a:p>
            <a:pPr marL="527050" indent="-457200">
              <a:buFont typeface="Wingdings 2" pitchFamily="18" charset="2"/>
              <a:buNone/>
            </a:pPr>
            <a:r>
              <a:rPr lang="en-US" dirty="0"/>
              <a:t> </a:t>
            </a:r>
          </a:p>
          <a:p>
            <a:pPr marL="527050" indent="-457200">
              <a:buFont typeface="Wingdings 2" pitchFamily="18" charset="2"/>
              <a:buNone/>
            </a:pPr>
            <a:r>
              <a:rPr lang="en-US" dirty="0"/>
              <a:t>0.00</a:t>
            </a:r>
            <a:r>
              <a:rPr lang="en-US" dirty="0">
                <a:sym typeface="Symbol" pitchFamily="18" charset="2"/>
              </a:rPr>
              <a:t></a:t>
            </a:r>
            <a:r>
              <a:rPr lang="en-US" dirty="0"/>
              <a:t>C – </a:t>
            </a:r>
            <a:r>
              <a:rPr lang="en-US" b="1" dirty="0"/>
              <a:t>	</a:t>
            </a:r>
          </a:p>
          <a:p>
            <a:pPr marL="527050" indent="-457200"/>
            <a:endParaRPr lang="en-US" b="1" dirty="0"/>
          </a:p>
          <a:p>
            <a:pPr marL="527050" indent="-457200"/>
            <a:endParaRPr lang="en-US" b="1" dirty="0"/>
          </a:p>
          <a:p>
            <a:pPr marL="527050" indent="-457200"/>
            <a:endParaRPr lang="en-US" b="1" dirty="0"/>
          </a:p>
          <a:p>
            <a:pPr marL="527050" indent="-457200"/>
            <a:endParaRPr lang="en-US" b="1" dirty="0"/>
          </a:p>
          <a:p>
            <a:pPr marL="527050" indent="-457200"/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505200" y="35052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5052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649287"/>
          </a:xfrm>
        </p:spPr>
        <p:txBody>
          <a:bodyPr/>
          <a:lstStyle/>
          <a:p>
            <a:r>
              <a:rPr lang="en-US" b="1"/>
              <a:t>CALCULATIONS: IONIC</a:t>
            </a:r>
            <a:endParaRPr lang="en-US"/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>
              <a:buFont typeface="Wingdings 2" pitchFamily="18" charset="2"/>
              <a:buNone/>
            </a:pPr>
            <a:r>
              <a:rPr lang="en-US" dirty="0">
                <a:sym typeface="Symbol" pitchFamily="18" charset="2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bp</a:t>
            </a:r>
            <a:r>
              <a:rPr lang="en-US" dirty="0"/>
              <a:t>  =  </a:t>
            </a:r>
            <a:r>
              <a:rPr lang="en-US" u="sng" dirty="0"/>
              <a:t>0.515</a:t>
            </a:r>
            <a:r>
              <a:rPr lang="en-US" u="sng" dirty="0">
                <a:sym typeface="Symbol" pitchFamily="18" charset="2"/>
              </a:rPr>
              <a:t></a:t>
            </a:r>
            <a:r>
              <a:rPr lang="en-US" u="sng" dirty="0"/>
              <a:t>C   2   1.40 </a:t>
            </a:r>
            <a:r>
              <a:rPr lang="en-US" i="1" u="sng" dirty="0"/>
              <a:t>m</a:t>
            </a:r>
            <a:r>
              <a:rPr lang="en-US" dirty="0"/>
              <a:t>	=</a:t>
            </a:r>
          </a:p>
          <a:p>
            <a:pPr marL="69850" indent="0">
              <a:buFont typeface="Wingdings 2" pitchFamily="18" charset="2"/>
              <a:buNone/>
            </a:pPr>
            <a:r>
              <a:rPr lang="en-US" dirty="0"/>
              <a:t> 	        </a:t>
            </a:r>
            <a:r>
              <a:rPr lang="en-US" i="1" dirty="0"/>
              <a:t>m</a:t>
            </a:r>
          </a:p>
          <a:p>
            <a:pPr marL="69850" indent="0">
              <a:buFont typeface="Wingdings 2" pitchFamily="18" charset="2"/>
              <a:buNone/>
            </a:pPr>
            <a:endParaRPr lang="en-US" i="1" dirty="0"/>
          </a:p>
          <a:p>
            <a:pPr marL="69850" indent="0">
              <a:buFont typeface="Wingdings 2" pitchFamily="18" charset="2"/>
              <a:buNone/>
            </a:pPr>
            <a:r>
              <a:rPr lang="en-US" dirty="0"/>
              <a:t>100.00</a:t>
            </a:r>
            <a:r>
              <a:rPr lang="en-US" dirty="0">
                <a:sym typeface="Symbol" pitchFamily="18" charset="2"/>
              </a:rPr>
              <a:t></a:t>
            </a:r>
            <a:r>
              <a:rPr lang="en-US" dirty="0"/>
              <a:t>C +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581400" y="23622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76688" y="23622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1143000"/>
          </a:xfrm>
        </p:spPr>
        <p:txBody>
          <a:bodyPr/>
          <a:lstStyle/>
          <a:p>
            <a:r>
              <a:rPr lang="en-US" b="1" dirty="0"/>
              <a:t>CALCULATIONS: IONIC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315200" cy="4191000"/>
          </a:xfrm>
        </p:spPr>
        <p:txBody>
          <a:bodyPr/>
          <a:lstStyle/>
          <a:p>
            <a:pPr marL="69850" indent="0">
              <a:buNone/>
              <a:defRPr/>
            </a:pPr>
            <a:r>
              <a:rPr lang="en-US" dirty="0"/>
              <a:t>What is the boiling point of a solution containing 34.3 g of Mg(NO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r>
              <a:rPr lang="en-US" dirty="0"/>
              <a:t> dissolved in 0.107 kg of water?  (The formula mass of magnesium nitrate is 148.32 g/mol.)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err="1"/>
              <a:t>Bp</a:t>
            </a:r>
            <a:r>
              <a:rPr lang="en-US" dirty="0"/>
              <a:t> = ?</a:t>
            </a:r>
          </a:p>
          <a:p>
            <a:pPr>
              <a:defRPr/>
            </a:pPr>
            <a:r>
              <a:rPr lang="en-US" dirty="0"/>
              <a:t>Solute  34.3g Mg(NO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pPr>
              <a:defRPr/>
            </a:pPr>
            <a:r>
              <a:rPr lang="en-US" dirty="0"/>
              <a:t>Solvent 0.107kg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1143000"/>
          </a:xfrm>
        </p:spPr>
        <p:txBody>
          <a:bodyPr/>
          <a:lstStyle/>
          <a:p>
            <a:r>
              <a:rPr lang="en-US" b="1" dirty="0"/>
              <a:t>CALCULATIONS: IONIC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315200" cy="4343400"/>
          </a:xfrm>
        </p:spPr>
        <p:txBody>
          <a:bodyPr/>
          <a:lstStyle/>
          <a:p>
            <a:pPr marL="69850" indent="0">
              <a:buNone/>
              <a:defRPr/>
            </a:pPr>
            <a:r>
              <a:rPr lang="en-US" dirty="0"/>
              <a:t>1.  </a:t>
            </a:r>
            <a:r>
              <a:rPr lang="en-US" i="1" dirty="0"/>
              <a:t>m</a:t>
            </a:r>
            <a:r>
              <a:rPr lang="en-US" dirty="0"/>
              <a:t> = </a:t>
            </a:r>
            <a:r>
              <a:rPr lang="en-US" u="sng" dirty="0"/>
              <a:t>34.3g Mg(NO</a:t>
            </a:r>
            <a:r>
              <a:rPr lang="en-US" u="sng" baseline="-25000" dirty="0"/>
              <a:t>3</a:t>
            </a:r>
            <a:r>
              <a:rPr lang="en-US" u="sng" dirty="0"/>
              <a:t>)</a:t>
            </a:r>
            <a:r>
              <a:rPr lang="en-US" u="sng" baseline="-25000" dirty="0"/>
              <a:t>2</a:t>
            </a:r>
            <a:r>
              <a:rPr lang="en-US" u="sng" dirty="0"/>
              <a:t>     1 mole Mg(NO</a:t>
            </a:r>
            <a:r>
              <a:rPr lang="en-US" u="sng" baseline="-25000" dirty="0"/>
              <a:t>3</a:t>
            </a:r>
            <a:r>
              <a:rPr lang="en-US" u="sng" dirty="0"/>
              <a:t>)</a:t>
            </a:r>
            <a:r>
              <a:rPr lang="en-US" u="sng" baseline="-25000" dirty="0"/>
              <a:t>2</a:t>
            </a:r>
            <a:endParaRPr lang="en-US" u="sng" dirty="0"/>
          </a:p>
          <a:p>
            <a:pPr marL="69850" indent="0">
              <a:buNone/>
              <a:defRPr/>
            </a:pPr>
            <a:r>
              <a:rPr lang="en-US" dirty="0"/>
              <a:t>	        0.107kg	           148.32 g Mg(NO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	=  2.16127796 = 2.16</a:t>
            </a:r>
            <a:r>
              <a:rPr lang="en-US" i="1" dirty="0"/>
              <a:t>m</a:t>
            </a:r>
            <a:endParaRPr lang="en-US" dirty="0"/>
          </a:p>
          <a:p>
            <a:pPr marL="69850" indent="0">
              <a:buNone/>
              <a:defRPr/>
            </a:pP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2.  </a:t>
            </a:r>
            <a:r>
              <a:rPr lang="en-US" dirty="0" err="1"/>
              <a:t>Df</a:t>
            </a:r>
            <a:r>
              <a:rPr lang="en-US" dirty="0"/>
              <a:t> = 3        Mg</a:t>
            </a:r>
            <a:r>
              <a:rPr lang="en-US" baseline="30000" dirty="0"/>
              <a:t>+2</a:t>
            </a:r>
            <a:r>
              <a:rPr lang="en-US" dirty="0"/>
              <a:t>     NO</a:t>
            </a:r>
            <a:r>
              <a:rPr lang="en-US" baseline="-25000" dirty="0"/>
              <a:t>3</a:t>
            </a:r>
            <a:r>
              <a:rPr lang="en-US" baseline="30000" dirty="0"/>
              <a:t>-1</a:t>
            </a:r>
            <a:r>
              <a:rPr lang="en-US" dirty="0"/>
              <a:t>    </a:t>
            </a:r>
            <a:r>
              <a:rPr lang="en-US" dirty="0" err="1"/>
              <a:t>NO</a:t>
            </a:r>
            <a:r>
              <a:rPr lang="en-US" baseline="-25000" dirty="0" err="1"/>
              <a:t>3</a:t>
            </a:r>
            <a:r>
              <a:rPr lang="en-US" baseline="30000" dirty="0" err="1"/>
              <a:t>-1</a:t>
            </a:r>
            <a:endParaRPr lang="en-US" dirty="0"/>
          </a:p>
          <a:p>
            <a:pPr marL="69850" indent="0">
              <a:buNone/>
              <a:defRPr/>
            </a:pP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3. </a:t>
            </a:r>
            <a:r>
              <a:rPr lang="en-US" dirty="0">
                <a:sym typeface="Symbol" pitchFamily="18" charset="2"/>
              </a:rPr>
              <a:t></a:t>
            </a:r>
            <a:r>
              <a:rPr lang="en-US" dirty="0"/>
              <a:t>T</a:t>
            </a:r>
            <a:r>
              <a:rPr lang="en-US" baseline="-25000" dirty="0"/>
              <a:t>b</a:t>
            </a:r>
            <a:r>
              <a:rPr lang="en-US" dirty="0"/>
              <a:t>  =  (K</a:t>
            </a:r>
            <a:r>
              <a:rPr lang="en-US" baseline="-25000" dirty="0"/>
              <a:t>b</a:t>
            </a:r>
            <a:r>
              <a:rPr lang="en-US" dirty="0"/>
              <a:t>)(</a:t>
            </a:r>
            <a:r>
              <a:rPr lang="en-US" dirty="0" err="1"/>
              <a:t>df</a:t>
            </a:r>
            <a:r>
              <a:rPr lang="en-US" dirty="0"/>
              <a:t>)(</a:t>
            </a:r>
            <a:r>
              <a:rPr lang="en-US" i="1" dirty="0"/>
              <a:t>m</a:t>
            </a:r>
            <a:r>
              <a:rPr lang="en-US" dirty="0"/>
              <a:t>) = (0.515ºC/</a:t>
            </a:r>
            <a:r>
              <a:rPr lang="en-US" i="1" dirty="0"/>
              <a:t>m</a:t>
            </a:r>
            <a:r>
              <a:rPr lang="en-US" dirty="0"/>
              <a:t>)(3)(2.16</a:t>
            </a:r>
            <a:r>
              <a:rPr lang="en-US" i="1" dirty="0"/>
              <a:t>m</a:t>
            </a:r>
            <a:r>
              <a:rPr lang="en-US" dirty="0"/>
              <a:t>)</a:t>
            </a:r>
          </a:p>
          <a:p>
            <a:pPr marL="69850" indent="0">
              <a:buNone/>
              <a:defRPr/>
            </a:pPr>
            <a:r>
              <a:rPr lang="en-US" dirty="0"/>
              <a:t>			   =  3.3372  =  3.34ºC</a:t>
            </a:r>
          </a:p>
          <a:p>
            <a:pPr marL="69850" indent="0">
              <a:buNone/>
              <a:defRPr/>
            </a:pP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New BP = 100.0000ºC + 3.34ºC = 103.34ºC</a:t>
            </a:r>
          </a:p>
          <a:p>
            <a:pPr marL="69850" indent="0">
              <a:buNone/>
              <a:defRPr/>
            </a:pPr>
            <a:endParaRPr lang="en-US" dirty="0"/>
          </a:p>
        </p:txBody>
      </p:sp>
      <p:cxnSp>
        <p:nvCxnSpPr>
          <p:cNvPr id="4" name="Straight Connector 3"/>
          <p:cNvCxnSpPr>
            <a:stCxn id="3" idx="0"/>
          </p:cNvCxnSpPr>
          <p:nvPr/>
        </p:nvCxnSpPr>
        <p:spPr>
          <a:xfrm>
            <a:off x="4724400" y="19812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7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687" cy="1143000"/>
          </a:xfrm>
        </p:spPr>
        <p:txBody>
          <a:bodyPr/>
          <a:lstStyle/>
          <a:p>
            <a:r>
              <a:rPr lang="en-US" b="1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905000"/>
            <a:ext cx="6777037" cy="3927475"/>
          </a:xfrm>
        </p:spPr>
        <p:txBody>
          <a:bodyPr/>
          <a:lstStyle/>
          <a:p>
            <a:r>
              <a:rPr lang="en-US" dirty="0"/>
              <a:t>A solution reduces the vapor pressure of the pure solvent.</a:t>
            </a:r>
          </a:p>
          <a:p>
            <a:r>
              <a:rPr lang="en-US" dirty="0"/>
              <a:t>Vapor pressure reduction results in freezing point depression (lowering) and boiling point elevation.</a:t>
            </a:r>
          </a:p>
          <a:p>
            <a:r>
              <a:rPr lang="en-US" dirty="0"/>
              <a:t>To solve these problems, you need:</a:t>
            </a:r>
          </a:p>
          <a:p>
            <a:pPr lvl="1"/>
            <a:r>
              <a:rPr lang="en-US" dirty="0"/>
              <a:t>Molality</a:t>
            </a:r>
          </a:p>
          <a:p>
            <a:pPr lvl="1"/>
            <a:r>
              <a:rPr lang="en-US" dirty="0"/>
              <a:t>Dissociation factor (Number of ions)</a:t>
            </a:r>
          </a:p>
          <a:p>
            <a:pPr lvl="1"/>
            <a:r>
              <a:rPr lang="en-US" dirty="0" err="1"/>
              <a:t>Molal</a:t>
            </a:r>
            <a:r>
              <a:rPr lang="en-US" dirty="0"/>
              <a:t> BP/FP constant (given to you) </a:t>
            </a:r>
          </a:p>
        </p:txBody>
      </p:sp>
    </p:spTree>
    <p:extLst>
      <p:ext uri="{BB962C8B-B14F-4D97-AF65-F5344CB8AC3E}">
        <p14:creationId xmlns:p14="http://schemas.microsoft.com/office/powerpoint/2010/main" val="378217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7024687" cy="1143000"/>
          </a:xfrm>
        </p:spPr>
        <p:txBody>
          <a:bodyPr/>
          <a:lstStyle/>
          <a:p>
            <a:r>
              <a:rPr lang="en-US" b="1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752600"/>
            <a:ext cx="6777037" cy="4079875"/>
          </a:xfrm>
        </p:spPr>
        <p:txBody>
          <a:bodyPr/>
          <a:lstStyle/>
          <a:p>
            <a:r>
              <a:rPr lang="en-US" dirty="0"/>
              <a:t>Calculating freezing point change:</a:t>
            </a:r>
          </a:p>
          <a:p>
            <a:pPr marL="69850" indent="0" algn="ctr">
              <a:buNone/>
            </a:pPr>
            <a:r>
              <a:rPr lang="en-US" b="1" dirty="0">
                <a:sym typeface="Symbol" pitchFamily="18" charset="2"/>
              </a:rPr>
              <a:t> </a:t>
            </a:r>
            <a:r>
              <a:rPr lang="en-US" b="1" dirty="0" err="1"/>
              <a:t>T</a:t>
            </a:r>
            <a:r>
              <a:rPr lang="en-US" b="1" baseline="-25000" dirty="0" err="1"/>
              <a:t>fp</a:t>
            </a:r>
            <a:r>
              <a:rPr lang="en-US" b="1" dirty="0"/>
              <a:t>  =  (</a:t>
            </a:r>
            <a:r>
              <a:rPr lang="en-US" b="1" dirty="0" err="1"/>
              <a:t>K</a:t>
            </a:r>
            <a:r>
              <a:rPr lang="en-US" b="1" baseline="-25000" dirty="0" err="1"/>
              <a:t>fp</a:t>
            </a:r>
            <a:r>
              <a:rPr lang="en-US" b="1" dirty="0"/>
              <a:t>)(</a:t>
            </a:r>
            <a:r>
              <a:rPr lang="en-US" b="1" dirty="0" err="1"/>
              <a:t>df</a:t>
            </a:r>
            <a:r>
              <a:rPr lang="en-US" b="1" dirty="0"/>
              <a:t>)(</a:t>
            </a:r>
            <a:r>
              <a:rPr lang="en-US" b="1" i="1" dirty="0"/>
              <a:t>m)</a:t>
            </a:r>
          </a:p>
          <a:p>
            <a:pPr marL="69850" indent="0" algn="ctr">
              <a:buNone/>
            </a:pPr>
            <a:endParaRPr lang="en-US" b="1" i="1" dirty="0"/>
          </a:p>
          <a:p>
            <a:r>
              <a:rPr lang="en-US" dirty="0"/>
              <a:t>Calculating boiling point change:</a:t>
            </a:r>
          </a:p>
          <a:p>
            <a:pPr marL="69850" indent="0" algn="ctr">
              <a:buNone/>
            </a:pPr>
            <a:r>
              <a:rPr lang="en-US" b="1" dirty="0">
                <a:sym typeface="Symbol" pitchFamily="18" charset="2"/>
              </a:rPr>
              <a:t></a:t>
            </a:r>
            <a:r>
              <a:rPr lang="en-US" b="1" dirty="0"/>
              <a:t>T</a:t>
            </a:r>
            <a:r>
              <a:rPr lang="en-US" b="1" baseline="-25000" dirty="0"/>
              <a:t>b</a:t>
            </a:r>
            <a:r>
              <a:rPr lang="en-US" b="1" dirty="0"/>
              <a:t>  =  (K</a:t>
            </a:r>
            <a:r>
              <a:rPr lang="en-US" b="1" baseline="-25000" dirty="0"/>
              <a:t>b</a:t>
            </a:r>
            <a:r>
              <a:rPr lang="en-US" b="1" dirty="0"/>
              <a:t>)(</a:t>
            </a:r>
            <a:r>
              <a:rPr lang="en-US" b="1" dirty="0" err="1"/>
              <a:t>df</a:t>
            </a:r>
            <a:r>
              <a:rPr lang="en-US" b="1" dirty="0"/>
              <a:t>)(</a:t>
            </a:r>
            <a:r>
              <a:rPr lang="en-US" b="1" i="1" dirty="0"/>
              <a:t>m</a:t>
            </a:r>
            <a:r>
              <a:rPr lang="en-US" b="1" dirty="0"/>
              <a:t>)</a:t>
            </a:r>
          </a:p>
          <a:p>
            <a:pPr marL="69850" indent="0" algn="ctr">
              <a:buNone/>
            </a:pPr>
            <a:endParaRPr lang="en-US" b="1" i="1" dirty="0"/>
          </a:p>
          <a:p>
            <a:pPr marL="69850" indent="0" algn="ctr">
              <a:buNone/>
            </a:pPr>
            <a:r>
              <a:rPr lang="en-US" b="1" i="1" dirty="0"/>
              <a:t>Final step is to subtract from true freezing point or add to true boiling point.</a:t>
            </a:r>
          </a:p>
          <a:p>
            <a:pPr marL="6985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65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649287"/>
          </a:xfrm>
        </p:spPr>
        <p:txBody>
          <a:bodyPr/>
          <a:lstStyle/>
          <a:p>
            <a:r>
              <a:rPr lang="en-US" b="1"/>
              <a:t>DETERMINING MOLAR MASS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419600"/>
          </a:xfrm>
        </p:spPr>
        <p:txBody>
          <a:bodyPr/>
          <a:lstStyle/>
          <a:p>
            <a:pPr>
              <a:defRPr/>
            </a:pPr>
            <a:r>
              <a:rPr lang="en-US" dirty="0"/>
              <a:t>Colligative properties provide a useful means to experimentally determine the molar mass (molecular mass in one mole) of an unknown substance.</a:t>
            </a:r>
          </a:p>
          <a:p>
            <a:pPr>
              <a:defRPr/>
            </a:pPr>
            <a:r>
              <a:rPr lang="en-US" dirty="0"/>
              <a:t>Steps:		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1.    Solve for </a:t>
            </a:r>
            <a:r>
              <a:rPr lang="en-US" b="1" dirty="0">
                <a:solidFill>
                  <a:srgbClr val="FF0000"/>
                </a:solidFill>
              </a:rPr>
              <a:t>molality</a:t>
            </a:r>
            <a:r>
              <a:rPr lang="en-US" dirty="0"/>
              <a:t>.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2.    Solve for </a:t>
            </a:r>
            <a:r>
              <a:rPr lang="en-US" b="1" dirty="0">
                <a:solidFill>
                  <a:srgbClr val="FF0000"/>
                </a:solidFill>
              </a:rPr>
              <a:t>moles</a:t>
            </a:r>
            <a:r>
              <a:rPr lang="en-US" dirty="0"/>
              <a:t> of solute.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3.    Solve for </a:t>
            </a:r>
            <a:r>
              <a:rPr lang="en-US" b="1" dirty="0">
                <a:solidFill>
                  <a:srgbClr val="FF0000"/>
                </a:solidFill>
              </a:rPr>
              <a:t>molar mass</a:t>
            </a:r>
          </a:p>
          <a:p>
            <a:pPr>
              <a:defRPr/>
            </a:pPr>
            <a:endParaRPr lang="en-US" dirty="0"/>
          </a:p>
          <a:p>
            <a:pPr marL="69850" indent="0" algn="ctr">
              <a:buFont typeface="Wingdings 2" pitchFamily="18" charset="2"/>
              <a:buNone/>
              <a:defRPr/>
            </a:pPr>
            <a:r>
              <a:rPr lang="en-US" b="1" i="1" dirty="0">
                <a:solidFill>
                  <a:srgbClr val="7030A0"/>
                </a:solidFill>
              </a:rPr>
              <a:t>This is basically going backwards.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573087"/>
          </a:xfrm>
        </p:spPr>
        <p:txBody>
          <a:bodyPr/>
          <a:lstStyle/>
          <a:p>
            <a:r>
              <a:rPr lang="en-US" b="1"/>
              <a:t>DETERMINING MOLAR MASS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28800"/>
            <a:ext cx="6777037" cy="40036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A 10.0 g sample of an unknown organic compound is dissolved in 0.100 kg water.  The boiling point of the solution is elevated to 0.433</a:t>
            </a:r>
            <a:r>
              <a:rPr lang="en-US" baseline="30000" dirty="0"/>
              <a:t>o</a:t>
            </a:r>
            <a:r>
              <a:rPr lang="en-US" dirty="0"/>
              <a:t>C above the normal boiling point of water.  What is the molar mass?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solute = 10.0g 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Solvent = 0.100kg water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>
                <a:sym typeface="Symbol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bp</a:t>
            </a:r>
            <a:r>
              <a:rPr lang="en-US" dirty="0"/>
              <a:t>  =  0.433</a:t>
            </a:r>
            <a:r>
              <a:rPr lang="en-US" baseline="30000" dirty="0"/>
              <a:t>o</a:t>
            </a:r>
            <a:r>
              <a:rPr lang="en-US" dirty="0"/>
              <a:t>C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 err="1"/>
              <a:t>df</a:t>
            </a:r>
            <a:r>
              <a:rPr lang="en-US" dirty="0"/>
              <a:t> = 1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649287"/>
          </a:xfrm>
        </p:spPr>
        <p:txBody>
          <a:bodyPr/>
          <a:lstStyle/>
          <a:p>
            <a:r>
              <a:rPr lang="en-US" b="1"/>
              <a:t>DETERMINING MOLAR MASS</a:t>
            </a:r>
            <a:endParaRPr lang="en-US"/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1042988" y="1981200"/>
            <a:ext cx="6777037" cy="35083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</a:pPr>
            <a:r>
              <a:rPr lang="en-US" dirty="0"/>
              <a:t>Step One:	determine molality</a:t>
            </a:r>
          </a:p>
          <a:p>
            <a:pPr marL="69850" indent="0">
              <a:buFont typeface="Wingdings 2" pitchFamily="18" charset="2"/>
              <a:buNone/>
            </a:pPr>
            <a:r>
              <a:rPr lang="en-US" dirty="0">
                <a:sym typeface="Symbol" pitchFamily="18" charset="2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bp</a:t>
            </a:r>
            <a:r>
              <a:rPr lang="en-US" dirty="0"/>
              <a:t>  =  </a:t>
            </a:r>
            <a:r>
              <a:rPr lang="en-US" dirty="0" err="1"/>
              <a:t>K</a:t>
            </a:r>
            <a:r>
              <a:rPr lang="en-US" baseline="-25000" dirty="0" err="1"/>
              <a:t>bp</a:t>
            </a:r>
            <a:r>
              <a:rPr lang="en-US" dirty="0"/>
              <a:t> </a:t>
            </a:r>
            <a:r>
              <a:rPr lang="en-US" dirty="0" err="1"/>
              <a:t>df</a:t>
            </a:r>
            <a:r>
              <a:rPr lang="en-US" dirty="0"/>
              <a:t> </a:t>
            </a:r>
            <a:r>
              <a:rPr lang="en-US" i="1" dirty="0"/>
              <a:t>m	</a:t>
            </a:r>
          </a:p>
          <a:p>
            <a:pPr marL="69850" indent="0">
              <a:buFont typeface="Wingdings 2" pitchFamily="18" charset="2"/>
              <a:buNone/>
            </a:pPr>
            <a:endParaRPr lang="en-US" i="1" dirty="0"/>
          </a:p>
          <a:p>
            <a:pPr marL="69850" indent="0">
              <a:buFont typeface="Wingdings 2" pitchFamily="18" charset="2"/>
              <a:buNone/>
            </a:pPr>
            <a:r>
              <a:rPr lang="en-US" i="1" dirty="0"/>
              <a:t>m</a:t>
            </a:r>
            <a:r>
              <a:rPr lang="en-US" dirty="0"/>
              <a:t> =  </a:t>
            </a:r>
            <a:r>
              <a:rPr lang="en-US" u="sng" dirty="0">
                <a:sym typeface="Symbol" pitchFamily="18" charset="2"/>
              </a:rPr>
              <a:t></a:t>
            </a:r>
            <a:r>
              <a:rPr lang="en-US" u="sng" dirty="0" err="1"/>
              <a:t>T</a:t>
            </a:r>
            <a:r>
              <a:rPr lang="en-US" u="sng" baseline="-25000" dirty="0" err="1"/>
              <a:t>bp</a:t>
            </a:r>
            <a:r>
              <a:rPr lang="en-US" dirty="0"/>
              <a:t>     =  </a:t>
            </a:r>
            <a:r>
              <a:rPr lang="en-US" u="sng" dirty="0"/>
              <a:t>0.433</a:t>
            </a:r>
            <a:r>
              <a:rPr lang="en-US" u="sng" baseline="30000" dirty="0"/>
              <a:t>o</a:t>
            </a:r>
            <a:r>
              <a:rPr lang="en-US" u="sng" dirty="0"/>
              <a:t>C  </a:t>
            </a:r>
            <a:r>
              <a:rPr lang="en-US" dirty="0"/>
              <a:t>   =  0.841 </a:t>
            </a:r>
            <a:r>
              <a:rPr lang="en-US" i="1" dirty="0"/>
              <a:t>m</a:t>
            </a:r>
            <a:r>
              <a:rPr lang="en-US" dirty="0"/>
              <a:t> (mol/kg)</a:t>
            </a:r>
          </a:p>
          <a:p>
            <a:pPr marL="69850" indent="0">
              <a:buFont typeface="Wingdings 2" pitchFamily="18" charset="2"/>
              <a:buNone/>
            </a:pPr>
            <a:r>
              <a:rPr lang="en-US" dirty="0"/>
              <a:t>         </a:t>
            </a:r>
            <a:r>
              <a:rPr lang="en-US" dirty="0" err="1"/>
              <a:t>K</a:t>
            </a:r>
            <a:r>
              <a:rPr lang="en-US" baseline="-25000" dirty="0" err="1"/>
              <a:t>bp</a:t>
            </a:r>
            <a:r>
              <a:rPr lang="en-US" dirty="0"/>
              <a:t>          0.515</a:t>
            </a:r>
            <a:r>
              <a:rPr lang="en-US" baseline="30000" dirty="0"/>
              <a:t>o</a:t>
            </a:r>
            <a:r>
              <a:rPr lang="en-US" dirty="0"/>
              <a:t>C/</a:t>
            </a:r>
            <a:r>
              <a:rPr lang="en-US" i="1" dirty="0"/>
              <a:t>m</a:t>
            </a:r>
            <a:endParaRPr lang="en-US" dirty="0"/>
          </a:p>
          <a:p>
            <a:pPr marL="69850" indent="0">
              <a:buFont typeface="Wingdings 2" pitchFamily="18" charset="2"/>
              <a:buNone/>
            </a:pPr>
            <a:endParaRPr lang="en-US" dirty="0"/>
          </a:p>
          <a:p>
            <a:pPr marL="69850" indent="0">
              <a:buFont typeface="Wingdings 2" pitchFamily="18" charset="2"/>
              <a:buNone/>
            </a:pPr>
            <a:r>
              <a:rPr lang="en-US" dirty="0"/>
              <a:t>Assume </a:t>
            </a:r>
            <a:r>
              <a:rPr lang="en-US" dirty="0" err="1"/>
              <a:t>df</a:t>
            </a:r>
            <a:r>
              <a:rPr lang="en-US" dirty="0"/>
              <a:t> = 1 because it is an unknown ORGANIC compound (not ionic).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725487"/>
          </a:xfrm>
        </p:spPr>
        <p:txBody>
          <a:bodyPr/>
          <a:lstStyle/>
          <a:p>
            <a:r>
              <a:rPr lang="en-US" b="1"/>
              <a:t>DETERMINING MOLAR MASS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Step Two:	Determine moles of solute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i="1" dirty="0"/>
              <a:t>m</a:t>
            </a:r>
            <a:r>
              <a:rPr lang="en-US" dirty="0"/>
              <a:t>  =  </a:t>
            </a:r>
            <a:r>
              <a:rPr lang="en-US" u="sng" dirty="0"/>
              <a:t>  </a:t>
            </a:r>
            <a:r>
              <a:rPr lang="en-US" u="sng" dirty="0" err="1"/>
              <a:t>mol</a:t>
            </a:r>
            <a:r>
              <a:rPr lang="en-US" u="sng" dirty="0"/>
              <a:t> solute </a:t>
            </a:r>
            <a:r>
              <a:rPr lang="en-US" dirty="0"/>
              <a:t>		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 Kg solvent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 err="1"/>
              <a:t>mol</a:t>
            </a:r>
            <a:r>
              <a:rPr lang="en-US" dirty="0"/>
              <a:t> solute   =  </a:t>
            </a:r>
            <a:r>
              <a:rPr lang="en-US" i="1" dirty="0"/>
              <a:t>m </a:t>
            </a:r>
            <a:r>
              <a:rPr lang="en-US" dirty="0"/>
              <a:t> x  kg solvent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	=  0.841 </a:t>
            </a:r>
            <a:r>
              <a:rPr lang="en-US" dirty="0" err="1"/>
              <a:t>mol</a:t>
            </a:r>
            <a:r>
              <a:rPr lang="en-US" dirty="0"/>
              <a:t>/kg  x  0.100 kg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	=  0.0841 </a:t>
            </a:r>
            <a:r>
              <a:rPr lang="en-US" dirty="0" err="1"/>
              <a:t>mol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7024687" cy="725487"/>
          </a:xfrm>
        </p:spPr>
        <p:txBody>
          <a:bodyPr/>
          <a:lstStyle/>
          <a:p>
            <a:r>
              <a:rPr lang="en-US" b="1"/>
              <a:t>DETERMINING MOLAR MASS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Step Three:	Determine Molar Mass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 err="1"/>
              <a:t>mol</a:t>
            </a:r>
            <a:r>
              <a:rPr lang="en-US" dirty="0"/>
              <a:t> solute = </a:t>
            </a:r>
            <a:r>
              <a:rPr lang="en-US" u="sng" dirty="0"/>
              <a:t>       mass solute	 	  </a:t>
            </a: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	    molar mass solute</a:t>
            </a:r>
          </a:p>
          <a:p>
            <a:pPr>
              <a:defRPr/>
            </a:pP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molar mass = </a:t>
            </a:r>
            <a:r>
              <a:rPr lang="en-US" u="sng" dirty="0"/>
              <a:t>mass solute</a:t>
            </a:r>
            <a:r>
              <a:rPr lang="en-US" dirty="0"/>
              <a:t> =  </a:t>
            </a:r>
            <a:r>
              <a:rPr lang="en-US" u="sng" dirty="0"/>
              <a:t>  10.0 g	    </a:t>
            </a:r>
            <a:r>
              <a:rPr lang="en-US" dirty="0"/>
              <a:t>  			    </a:t>
            </a:r>
            <a:r>
              <a:rPr lang="en-US" dirty="0" err="1"/>
              <a:t>mol</a:t>
            </a:r>
            <a:r>
              <a:rPr lang="en-US" dirty="0"/>
              <a:t> solute      0.0841 </a:t>
            </a:r>
            <a:r>
              <a:rPr lang="en-US" dirty="0" err="1"/>
              <a:t>mol</a:t>
            </a: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dirty="0"/>
              <a:t>		= 118.90606 = 119 g/</a:t>
            </a:r>
            <a:r>
              <a:rPr lang="en-US" dirty="0" err="1"/>
              <a:t>mol</a:t>
            </a: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687" cy="725487"/>
          </a:xfrm>
        </p:spPr>
        <p:txBody>
          <a:bodyPr/>
          <a:lstStyle/>
          <a:p>
            <a:r>
              <a:rPr lang="en-US" b="1" dirty="0"/>
              <a:t>DETERMINING MOLAR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391400" cy="38512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b="1" dirty="0"/>
              <a:t>PRACTICE:</a:t>
            </a: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1800" dirty="0"/>
              <a:t>A solution of 3.39 g of an unknown in 10.00 g of water has a freezing point of –7.31</a:t>
            </a:r>
            <a:r>
              <a:rPr lang="en-US" sz="1800" baseline="30000" dirty="0"/>
              <a:t>o</a:t>
            </a:r>
            <a:r>
              <a:rPr lang="en-US" sz="1800" dirty="0"/>
              <a:t>C.  The solution is a nonelectrolyte.  What is the molar mass of the compound?  (The </a:t>
            </a:r>
            <a:r>
              <a:rPr lang="en-US" sz="1800" dirty="0" err="1"/>
              <a:t>molal</a:t>
            </a:r>
            <a:r>
              <a:rPr lang="en-US" sz="1800" dirty="0"/>
              <a:t> freezing point constant of water is 1.853</a:t>
            </a:r>
            <a:r>
              <a:rPr lang="en-US" sz="1800" dirty="0">
                <a:sym typeface="Symbol"/>
              </a:rPr>
              <a:t></a:t>
            </a:r>
            <a:r>
              <a:rPr lang="en-US" sz="1800" dirty="0"/>
              <a:t>C/</a:t>
            </a:r>
            <a:r>
              <a:rPr lang="en-US" sz="1800" i="1" dirty="0"/>
              <a:t>m</a:t>
            </a:r>
            <a:r>
              <a:rPr lang="en-US" sz="1800" dirty="0"/>
              <a:t>.)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sz="1800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1800" dirty="0"/>
              <a:t>Mass solute = 3.39g</a:t>
            </a:r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1800" dirty="0"/>
              <a:t>Mass solvent = 10.00g</a:t>
            </a:r>
          </a:p>
          <a:p>
            <a:pPr marL="69850" indent="0">
              <a:buNone/>
              <a:defRPr/>
            </a:pPr>
            <a:r>
              <a:rPr lang="en-US" sz="1800" dirty="0"/>
              <a:t>FP = –7.31</a:t>
            </a:r>
            <a:r>
              <a:rPr lang="en-US" sz="1800" baseline="30000" dirty="0"/>
              <a:t>o</a:t>
            </a:r>
            <a:r>
              <a:rPr lang="en-US" sz="1800" dirty="0"/>
              <a:t>C</a:t>
            </a:r>
          </a:p>
          <a:p>
            <a:pPr marL="69850" indent="0">
              <a:buNone/>
              <a:defRPr/>
            </a:pPr>
            <a:r>
              <a:rPr lang="el-GR" sz="1800" dirty="0"/>
              <a:t>Δ</a:t>
            </a:r>
            <a:r>
              <a:rPr lang="en-US" sz="1800" dirty="0" err="1"/>
              <a:t>T</a:t>
            </a:r>
            <a:r>
              <a:rPr lang="en-US" sz="1800" baseline="-25000" dirty="0" err="1"/>
              <a:t>fp</a:t>
            </a:r>
            <a:r>
              <a:rPr lang="en-US" sz="1800" dirty="0"/>
              <a:t> = 7.31</a:t>
            </a:r>
            <a:r>
              <a:rPr lang="en-US" sz="1800" baseline="30000" dirty="0"/>
              <a:t>o</a:t>
            </a:r>
            <a:r>
              <a:rPr lang="en-US" sz="1800" dirty="0"/>
              <a:t>C</a:t>
            </a:r>
          </a:p>
          <a:p>
            <a:pPr marL="69850" indent="0">
              <a:buNone/>
              <a:defRPr/>
            </a:pPr>
            <a:r>
              <a:rPr lang="en-US" sz="1800" dirty="0" err="1"/>
              <a:t>df</a:t>
            </a:r>
            <a:r>
              <a:rPr lang="en-US" sz="1800" dirty="0"/>
              <a:t> = 1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687" cy="725487"/>
          </a:xfrm>
        </p:spPr>
        <p:txBody>
          <a:bodyPr/>
          <a:lstStyle/>
          <a:p>
            <a:r>
              <a:rPr lang="en-US" b="1" dirty="0"/>
              <a:t>DETERMINING MOLAR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391400" cy="3851275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b="1" dirty="0"/>
              <a:t>PRACTICE:</a:t>
            </a: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1800" dirty="0"/>
              <a:t>A solution of 3.39 g of an unknown in 10.00 g of water has a freezing point of –7.31</a:t>
            </a:r>
            <a:r>
              <a:rPr lang="en-US" sz="1800" baseline="30000" dirty="0"/>
              <a:t>o</a:t>
            </a:r>
            <a:r>
              <a:rPr lang="en-US" sz="1800" dirty="0"/>
              <a:t>C.  The solution is a nonelectrolyte.  What is the molar mass of the compound?  (The </a:t>
            </a:r>
            <a:r>
              <a:rPr lang="en-US" sz="1800" dirty="0" err="1"/>
              <a:t>molal</a:t>
            </a:r>
            <a:r>
              <a:rPr lang="en-US" sz="1800" dirty="0"/>
              <a:t> freezing point constant of water is 1.853</a:t>
            </a:r>
            <a:r>
              <a:rPr lang="en-US" sz="1800" dirty="0">
                <a:sym typeface="Symbol"/>
              </a:rPr>
              <a:t></a:t>
            </a:r>
            <a:r>
              <a:rPr lang="en-US" sz="1800" dirty="0"/>
              <a:t>C/</a:t>
            </a:r>
            <a:r>
              <a:rPr lang="en-US" sz="1800" i="1" dirty="0"/>
              <a:t>m</a:t>
            </a:r>
            <a:r>
              <a:rPr lang="en-US" sz="1800" dirty="0"/>
              <a:t>.)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dirty="0"/>
          </a:p>
          <a:p>
            <a:pPr marL="69850" indent="0">
              <a:buNone/>
            </a:pPr>
            <a:r>
              <a:rPr lang="en-US" dirty="0"/>
              <a:t>Step One:	determine molality</a:t>
            </a:r>
          </a:p>
          <a:p>
            <a:pPr marL="69850" indent="0">
              <a:buNone/>
            </a:pPr>
            <a:r>
              <a:rPr lang="en-US" dirty="0">
                <a:sym typeface="Symbol" pitchFamily="18" charset="2"/>
              </a:rPr>
              <a:t></a:t>
            </a:r>
            <a:r>
              <a:rPr lang="en-US" dirty="0" err="1"/>
              <a:t>T</a:t>
            </a:r>
            <a:r>
              <a:rPr lang="en-US" baseline="-25000" dirty="0" err="1"/>
              <a:t>fp</a:t>
            </a:r>
            <a:r>
              <a:rPr lang="en-US" dirty="0"/>
              <a:t>  =  </a:t>
            </a:r>
            <a:r>
              <a:rPr lang="en-US" dirty="0" err="1"/>
              <a:t>K</a:t>
            </a:r>
            <a:r>
              <a:rPr lang="en-US" baseline="-25000" dirty="0" err="1"/>
              <a:t>fp</a:t>
            </a:r>
            <a:r>
              <a:rPr lang="en-US" dirty="0"/>
              <a:t> </a:t>
            </a:r>
            <a:r>
              <a:rPr lang="en-US" dirty="0" err="1"/>
              <a:t>df</a:t>
            </a:r>
            <a:r>
              <a:rPr lang="en-US" dirty="0"/>
              <a:t> </a:t>
            </a:r>
            <a:r>
              <a:rPr lang="en-US" i="1" dirty="0"/>
              <a:t>m	</a:t>
            </a:r>
          </a:p>
          <a:p>
            <a:pPr marL="69850" indent="0">
              <a:buNone/>
            </a:pPr>
            <a:endParaRPr lang="en-US" i="1" dirty="0"/>
          </a:p>
          <a:p>
            <a:pPr marL="69850" indent="0">
              <a:buNone/>
            </a:pPr>
            <a:r>
              <a:rPr lang="en-US" i="1" dirty="0"/>
              <a:t>m</a:t>
            </a:r>
            <a:r>
              <a:rPr lang="en-US" dirty="0"/>
              <a:t> =    </a:t>
            </a:r>
            <a:r>
              <a:rPr lang="en-US" u="sng" dirty="0">
                <a:sym typeface="Symbol" pitchFamily="18" charset="2"/>
              </a:rPr>
              <a:t></a:t>
            </a:r>
            <a:r>
              <a:rPr lang="en-US" u="sng" dirty="0" err="1"/>
              <a:t>T</a:t>
            </a:r>
            <a:r>
              <a:rPr lang="en-US" u="sng" baseline="-25000" dirty="0" err="1"/>
              <a:t>fp</a:t>
            </a:r>
            <a:r>
              <a:rPr lang="en-US" dirty="0"/>
              <a:t>     =        </a:t>
            </a:r>
            <a:r>
              <a:rPr lang="en-US" u="sng" dirty="0"/>
              <a:t>7.31</a:t>
            </a:r>
            <a:r>
              <a:rPr lang="en-US" u="sng" baseline="30000" dirty="0"/>
              <a:t>o</a:t>
            </a:r>
            <a:r>
              <a:rPr lang="en-US" u="sng" dirty="0"/>
              <a:t>C  </a:t>
            </a:r>
            <a:r>
              <a:rPr lang="en-US" dirty="0"/>
              <a:t>        =  </a:t>
            </a:r>
            <a:r>
              <a:rPr lang="en-US" b="1" dirty="0"/>
              <a:t>3.94</a:t>
            </a:r>
            <a:r>
              <a:rPr lang="en-US" b="1" i="1" dirty="0"/>
              <a:t>m</a:t>
            </a:r>
            <a:endParaRPr lang="en-US" b="1" dirty="0"/>
          </a:p>
          <a:p>
            <a:pPr marL="69850" indent="0">
              <a:buNone/>
            </a:pPr>
            <a:r>
              <a:rPr lang="en-US" dirty="0"/>
              <a:t>         </a:t>
            </a:r>
            <a:r>
              <a:rPr lang="en-US" dirty="0" err="1"/>
              <a:t>K</a:t>
            </a:r>
            <a:r>
              <a:rPr lang="en-US" baseline="-25000" dirty="0" err="1"/>
              <a:t>bp</a:t>
            </a:r>
            <a:r>
              <a:rPr lang="en-US" dirty="0"/>
              <a:t> </a:t>
            </a:r>
            <a:r>
              <a:rPr lang="en-US" dirty="0" err="1"/>
              <a:t>df</a:t>
            </a:r>
            <a:r>
              <a:rPr lang="en-US" dirty="0"/>
              <a:t>       (1.853</a:t>
            </a:r>
            <a:r>
              <a:rPr lang="en-US" baseline="30000" dirty="0"/>
              <a:t>o</a:t>
            </a:r>
            <a:r>
              <a:rPr lang="en-US" dirty="0"/>
              <a:t>C/</a:t>
            </a:r>
            <a:r>
              <a:rPr lang="en-US" i="1" dirty="0"/>
              <a:t>m)</a:t>
            </a:r>
            <a:r>
              <a:rPr lang="en-US" dirty="0"/>
              <a:t>(1)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5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725487"/>
          </a:xfrm>
        </p:spPr>
        <p:txBody>
          <a:bodyPr/>
          <a:lstStyle/>
          <a:p>
            <a:r>
              <a:rPr lang="en-US" b="1" dirty="0"/>
              <a:t>DETERMINING MOLAR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391400" cy="5029200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b="1" dirty="0"/>
              <a:t>PRACTICE:</a:t>
            </a: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1800" dirty="0"/>
              <a:t>A solution of 3.39 g of an unknown in 10.00 g of water has a freezing point of –7.31</a:t>
            </a:r>
            <a:r>
              <a:rPr lang="en-US" sz="1800" baseline="30000" dirty="0"/>
              <a:t>o</a:t>
            </a:r>
            <a:r>
              <a:rPr lang="en-US" sz="1800" dirty="0"/>
              <a:t>C.  The solution is a nonelectrolyte.  What is the molar mass of the compound?  (The </a:t>
            </a:r>
            <a:r>
              <a:rPr lang="en-US" sz="1800" dirty="0" err="1"/>
              <a:t>molal</a:t>
            </a:r>
            <a:r>
              <a:rPr lang="en-US" sz="1800" dirty="0"/>
              <a:t> freezing point constant of water is 1.853</a:t>
            </a:r>
            <a:r>
              <a:rPr lang="en-US" sz="1800" dirty="0">
                <a:sym typeface="Symbol"/>
              </a:rPr>
              <a:t></a:t>
            </a:r>
            <a:r>
              <a:rPr lang="en-US" sz="1800" dirty="0"/>
              <a:t>C/</a:t>
            </a:r>
            <a:r>
              <a:rPr lang="en-US" sz="1800" i="1" dirty="0"/>
              <a:t>m</a:t>
            </a:r>
            <a:r>
              <a:rPr lang="en-US" sz="1800" dirty="0"/>
              <a:t>.)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sz="1800" dirty="0"/>
          </a:p>
          <a:p>
            <a:pPr marL="69850" indent="0">
              <a:buNone/>
              <a:defRPr/>
            </a:pPr>
            <a:r>
              <a:rPr lang="en-US" dirty="0"/>
              <a:t>Step Two:	Determine moles of solute</a:t>
            </a:r>
          </a:p>
          <a:p>
            <a:pPr marL="69850" indent="0">
              <a:buNone/>
              <a:defRPr/>
            </a:pPr>
            <a:r>
              <a:rPr lang="en-US" i="1" dirty="0"/>
              <a:t>m</a:t>
            </a:r>
            <a:r>
              <a:rPr lang="en-US" dirty="0"/>
              <a:t>  =  </a:t>
            </a:r>
            <a:r>
              <a:rPr lang="en-US" u="sng" dirty="0"/>
              <a:t>  mol solute </a:t>
            </a:r>
            <a:r>
              <a:rPr lang="en-US" dirty="0"/>
              <a:t>		</a:t>
            </a:r>
          </a:p>
          <a:p>
            <a:pPr marL="69850" indent="0">
              <a:buNone/>
              <a:defRPr/>
            </a:pPr>
            <a:r>
              <a:rPr lang="en-US" dirty="0"/>
              <a:t>	 Kg solvent</a:t>
            </a:r>
          </a:p>
          <a:p>
            <a:pPr marL="69850" indent="0">
              <a:buNone/>
              <a:defRPr/>
            </a:pPr>
            <a:r>
              <a:rPr lang="en-US" dirty="0"/>
              <a:t>mol solute   =  </a:t>
            </a:r>
            <a:r>
              <a:rPr lang="en-US" i="1" dirty="0"/>
              <a:t>m </a:t>
            </a:r>
            <a:r>
              <a:rPr lang="en-US" dirty="0"/>
              <a:t> x  kg solvent</a:t>
            </a:r>
          </a:p>
          <a:p>
            <a:pPr marL="69850" indent="0">
              <a:buNone/>
              <a:defRPr/>
            </a:pPr>
            <a:r>
              <a:rPr lang="en-US" dirty="0"/>
              <a:t>		=  3.44 </a:t>
            </a:r>
            <a:r>
              <a:rPr lang="en-US" i="1" dirty="0"/>
              <a:t>m</a:t>
            </a:r>
            <a:r>
              <a:rPr lang="en-US" dirty="0"/>
              <a:t> x  0.01000 kg</a:t>
            </a:r>
          </a:p>
          <a:p>
            <a:pPr marL="69850" indent="0">
              <a:buNone/>
              <a:defRPr/>
            </a:pPr>
            <a:r>
              <a:rPr lang="en-US" dirty="0"/>
              <a:t>		</a:t>
            </a:r>
            <a:r>
              <a:rPr lang="en-US" b="1" dirty="0"/>
              <a:t>=  0.0394 mol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5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687" cy="725487"/>
          </a:xfrm>
        </p:spPr>
        <p:txBody>
          <a:bodyPr/>
          <a:lstStyle/>
          <a:p>
            <a:r>
              <a:rPr lang="en-US" b="1" dirty="0"/>
              <a:t>DETERMINING MOLAR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8661"/>
            <a:ext cx="7696200" cy="4953000"/>
          </a:xfrm>
        </p:spPr>
        <p:txBody>
          <a:bodyPr/>
          <a:lstStyle/>
          <a:p>
            <a:pPr marL="69850" indent="0">
              <a:buFont typeface="Wingdings 2" pitchFamily="18" charset="2"/>
              <a:buNone/>
              <a:defRPr/>
            </a:pPr>
            <a:r>
              <a:rPr lang="en-US" b="1" dirty="0"/>
              <a:t>PRACTICE:</a:t>
            </a:r>
            <a:endParaRPr lang="en-US" dirty="0"/>
          </a:p>
          <a:p>
            <a:pPr marL="69850" indent="0">
              <a:buFont typeface="Wingdings 2" pitchFamily="18" charset="2"/>
              <a:buNone/>
              <a:defRPr/>
            </a:pPr>
            <a:r>
              <a:rPr lang="en-US" sz="1800" dirty="0"/>
              <a:t>A solution of 3.39 g of an unknown in 10.00 g of water has a freezing point of –7.31</a:t>
            </a:r>
            <a:r>
              <a:rPr lang="en-US" sz="1800" baseline="30000" dirty="0"/>
              <a:t>o</a:t>
            </a:r>
            <a:r>
              <a:rPr lang="en-US" sz="1800" dirty="0"/>
              <a:t>C.  The solution is a nonelectrolyte.  What is the molar mass of the compound?  (The </a:t>
            </a:r>
            <a:r>
              <a:rPr lang="en-US" sz="1800" dirty="0" err="1"/>
              <a:t>molal</a:t>
            </a:r>
            <a:r>
              <a:rPr lang="en-US" sz="1800" dirty="0"/>
              <a:t> freezing point constant of water is 1.853</a:t>
            </a:r>
            <a:r>
              <a:rPr lang="en-US" sz="1800" dirty="0">
                <a:sym typeface="Symbol"/>
              </a:rPr>
              <a:t></a:t>
            </a:r>
            <a:r>
              <a:rPr lang="en-US" sz="1800" dirty="0"/>
              <a:t>C/</a:t>
            </a:r>
            <a:r>
              <a:rPr lang="en-US" sz="1800" i="1" dirty="0"/>
              <a:t>m</a:t>
            </a:r>
            <a:r>
              <a:rPr lang="en-US" sz="1800" dirty="0"/>
              <a:t>.)</a:t>
            </a:r>
          </a:p>
          <a:p>
            <a:pPr marL="69850" indent="0">
              <a:buFont typeface="Wingdings 2" pitchFamily="18" charset="2"/>
              <a:buNone/>
              <a:defRPr/>
            </a:pPr>
            <a:endParaRPr lang="en-US" sz="1800" dirty="0"/>
          </a:p>
          <a:p>
            <a:pPr marL="69850" indent="0">
              <a:buNone/>
              <a:defRPr/>
            </a:pPr>
            <a:r>
              <a:rPr lang="en-US" dirty="0"/>
              <a:t>Step Three:	Determine Molar Mass</a:t>
            </a:r>
          </a:p>
          <a:p>
            <a:pPr marL="69850" indent="0">
              <a:buNone/>
              <a:defRPr/>
            </a:pPr>
            <a:r>
              <a:rPr lang="en-US" dirty="0"/>
              <a:t>mol solute = </a:t>
            </a:r>
            <a:r>
              <a:rPr lang="en-US" u="sng" dirty="0"/>
              <a:t>       mass solute	 	  </a:t>
            </a: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		    molar mass solute</a:t>
            </a:r>
          </a:p>
          <a:p>
            <a:pPr>
              <a:defRPr/>
            </a:pPr>
            <a:endParaRPr lang="en-US" dirty="0"/>
          </a:p>
          <a:p>
            <a:pPr marL="69850" indent="0">
              <a:buNone/>
              <a:defRPr/>
            </a:pPr>
            <a:r>
              <a:rPr lang="en-US" dirty="0"/>
              <a:t>molar mass =    </a:t>
            </a:r>
            <a:r>
              <a:rPr lang="en-US" u="sng" dirty="0"/>
              <a:t>mass solute</a:t>
            </a:r>
            <a:r>
              <a:rPr lang="en-US" dirty="0"/>
              <a:t> =  </a:t>
            </a:r>
            <a:r>
              <a:rPr lang="en-US" u="sng" dirty="0"/>
              <a:t>  3.39g	    </a:t>
            </a:r>
            <a:r>
              <a:rPr lang="en-US" dirty="0"/>
              <a:t> 		                  		       mol solute      0.0394 mol</a:t>
            </a:r>
          </a:p>
          <a:p>
            <a:pPr marL="69850" indent="0">
              <a:buNone/>
              <a:defRPr/>
            </a:pPr>
            <a:r>
              <a:rPr lang="en-US" dirty="0"/>
              <a:t>		= 86.040609 = </a:t>
            </a:r>
            <a:r>
              <a:rPr lang="en-US" b="1" dirty="0"/>
              <a:t>86.0g/mol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5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685800"/>
            <a:ext cx="7024687" cy="1143000"/>
          </a:xfrm>
        </p:spPr>
        <p:txBody>
          <a:bodyPr/>
          <a:lstStyle/>
          <a:p>
            <a:r>
              <a:rPr lang="en-US" sz="4800" b="1" dirty="0"/>
              <a:t>TO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Handout due tomorrow.</a:t>
            </a:r>
          </a:p>
          <a:p>
            <a:r>
              <a:rPr lang="en-US" dirty="0"/>
              <a:t>Solubility of KNO</a:t>
            </a:r>
            <a:r>
              <a:rPr lang="en-US" baseline="-25000" dirty="0"/>
              <a:t>3</a:t>
            </a:r>
            <a:r>
              <a:rPr lang="en-US" dirty="0"/>
              <a:t> lab due tomorrow.</a:t>
            </a:r>
          </a:p>
        </p:txBody>
      </p:sp>
    </p:spTree>
    <p:extLst>
      <p:ext uri="{BB962C8B-B14F-4D97-AF65-F5344CB8AC3E}">
        <p14:creationId xmlns:p14="http://schemas.microsoft.com/office/powerpoint/2010/main" val="1020263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6659</TotalTime>
  <Words>1545</Words>
  <Application>Microsoft Office PowerPoint</Application>
  <PresentationFormat>On-screen Show (4:3)</PresentationFormat>
  <Paragraphs>287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Century Gothic</vt:lpstr>
      <vt:lpstr>Symbol</vt:lpstr>
      <vt:lpstr>Times New Roman</vt:lpstr>
      <vt:lpstr>Wingdings</vt:lpstr>
      <vt:lpstr>Wingdings 2</vt:lpstr>
      <vt:lpstr>Austin</vt:lpstr>
      <vt:lpstr>DO NOW</vt:lpstr>
      <vt:lpstr>COLLIGATIVE PROPERTIES</vt:lpstr>
      <vt:lpstr>VIDEO</vt:lpstr>
      <vt:lpstr>VAPOR PRESSURE: A REVIEW</vt:lpstr>
      <vt:lpstr>VAPOR PRESSURE REDUCTION</vt:lpstr>
      <vt:lpstr>VAPOR PRESSURE REDUCTION</vt:lpstr>
      <vt:lpstr>VAPOR PRESSURE REDUCTION</vt:lpstr>
      <vt:lpstr>BOILING POINT REVIEW</vt:lpstr>
      <vt:lpstr>BOILING POINT ELEVATION</vt:lpstr>
      <vt:lpstr>PowerPoint Presentation</vt:lpstr>
      <vt:lpstr>FREEZING POINT: A REVIEW</vt:lpstr>
      <vt:lpstr>FREEZING POINT ELEVATION</vt:lpstr>
      <vt:lpstr>FREEZING POINT DEPRESSION</vt:lpstr>
      <vt:lpstr>PowerPoint Presentation</vt:lpstr>
      <vt:lpstr>THE CALCULATION</vt:lpstr>
      <vt:lpstr>THE CALCULATION</vt:lpstr>
      <vt:lpstr>THE CALCULATION</vt:lpstr>
      <vt:lpstr>CHEMICALS USED TO MELT ICE</vt:lpstr>
      <vt:lpstr>CALCULATIONS: NON-IONIC</vt:lpstr>
      <vt:lpstr>CALCULATIONS: NON-IONIC</vt:lpstr>
      <vt:lpstr>CALCULATIONS: NON-IONIC</vt:lpstr>
      <vt:lpstr>CALCULATIONS: NON-IONIC</vt:lpstr>
      <vt:lpstr>PRACTICE</vt:lpstr>
      <vt:lpstr>PRACTICE</vt:lpstr>
      <vt:lpstr>CALCULATIONS: IONIC</vt:lpstr>
      <vt:lpstr>CALCULATIONS: IONIC</vt:lpstr>
      <vt:lpstr>CALCULATIONS: IONIC</vt:lpstr>
      <vt:lpstr>CALCULATIONS: IONIC</vt:lpstr>
      <vt:lpstr>CALCULATIONS: IONIC</vt:lpstr>
      <vt:lpstr>CALCULATIONS: IONIC</vt:lpstr>
      <vt:lpstr>CALCULATIONS: IONIC</vt:lpstr>
      <vt:lpstr>RECAP</vt:lpstr>
      <vt:lpstr>RECAP</vt:lpstr>
      <vt:lpstr>DETERMINING MOLAR MASS</vt:lpstr>
      <vt:lpstr>DETERMINING MOLAR MASS</vt:lpstr>
      <vt:lpstr>DETERMINING MOLAR MASS</vt:lpstr>
      <vt:lpstr>DETERMINING MOLAR MASS</vt:lpstr>
      <vt:lpstr>DETERMINING MOLAR MASS</vt:lpstr>
      <vt:lpstr>DETERMINING MOLAR MASS</vt:lpstr>
      <vt:lpstr>DETERMINING MOLAR MASS</vt:lpstr>
      <vt:lpstr>DETERMINING MOLAR MASS</vt:lpstr>
      <vt:lpstr>DETERMINING MOLAR MASS</vt:lpstr>
      <vt:lpstr>TO DO</vt:lpstr>
    </vt:vector>
  </TitlesOfParts>
  <Company>DeKalb County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</dc:title>
  <dc:creator>Nancy Brim</dc:creator>
  <cp:lastModifiedBy>Nancy Brim</cp:lastModifiedBy>
  <cp:revision>123</cp:revision>
  <dcterms:created xsi:type="dcterms:W3CDTF">2011-03-01T17:41:06Z</dcterms:created>
  <dcterms:modified xsi:type="dcterms:W3CDTF">2017-03-22T00:37:31Z</dcterms:modified>
</cp:coreProperties>
</file>