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89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8" r:id="rId22"/>
    <p:sldId id="270" r:id="rId23"/>
    <p:sldId id="277" r:id="rId24"/>
    <p:sldId id="276" r:id="rId25"/>
    <p:sldId id="279" r:id="rId26"/>
    <p:sldId id="280" r:id="rId27"/>
    <p:sldId id="287" r:id="rId28"/>
    <p:sldId id="281" r:id="rId29"/>
    <p:sldId id="282" r:id="rId30"/>
    <p:sldId id="283" r:id="rId31"/>
    <p:sldId id="286" r:id="rId32"/>
    <p:sldId id="288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B01D5-3C4D-4EB7-B9DB-C3E224FE7D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57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05D48-BC62-42A9-84D4-772F8F1539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17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EE0FF-3E85-45B1-BD59-21F3892B5E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77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53DA6-0A2E-4182-8C89-D590754BD4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40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FB8F-43D5-478B-AD0A-A5D6A7066B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7452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1F859-7F44-4F42-89F5-48DDC7936F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43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FB186-B416-47B4-8759-CFFDAE6B78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64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E4D90-9B27-4C04-92E5-91E0C8BAF2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680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FDBCF-C9B2-4A8C-ACB6-22ED8A67F7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45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B54A0-BD21-4773-8A1C-9402BD6676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990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2DBCC-89F4-4C4F-8583-EDC2745B19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033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D0B456F8-C00D-4274-9302-647D4941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4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4" cy="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4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4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4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4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4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 NOW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Pick up the notes.</a:t>
            </a:r>
          </a:p>
          <a:p>
            <a:r>
              <a:rPr lang="en-US" altLang="en-US" sz="2800"/>
              <a:t>Get out yesterday’s notes and turn to Periodic Trends.</a:t>
            </a:r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913" y="152400"/>
            <a:ext cx="6781800" cy="1524000"/>
          </a:xfrm>
        </p:spPr>
        <p:txBody>
          <a:bodyPr/>
          <a:lstStyle/>
          <a:p>
            <a:pPr eaLnBrk="1" hangingPunct="1"/>
            <a:r>
              <a:rPr lang="en-US" altLang="en-US"/>
              <a:t>THE ELEMENT FAMILIES</a:t>
            </a:r>
          </a:p>
        </p:txBody>
      </p:sp>
      <p:pic>
        <p:nvPicPr>
          <p:cNvPr id="4099" name="Picture 5" descr="Alkali metal cart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38288"/>
            <a:ext cx="4776788" cy="531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HYDROGEN – a special case</a:t>
            </a:r>
            <a:br>
              <a:rPr lang="en-US" altLang="en-US"/>
            </a:br>
            <a:r>
              <a:rPr lang="en-US" altLang="en-US"/>
              <a:t>No Family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s</a:t>
            </a:r>
            <a:r>
              <a:rPr lang="en-US" altLang="en-US" b="1" baseline="30000">
                <a:solidFill>
                  <a:srgbClr val="FF0000"/>
                </a:solidFill>
              </a:rPr>
              <a:t>1</a:t>
            </a:r>
            <a:r>
              <a:rPr lang="en-US" altLang="en-US"/>
              <a:t>; </a:t>
            </a:r>
            <a:r>
              <a:rPr lang="en-US" altLang="en-US" b="1">
                <a:solidFill>
                  <a:srgbClr val="FF0000"/>
                </a:solidFill>
              </a:rPr>
              <a:t>+1 or -1 </a:t>
            </a:r>
            <a:r>
              <a:rPr lang="en-US" altLang="en-US"/>
              <a:t>ion; </a:t>
            </a:r>
            <a:r>
              <a:rPr lang="en-US" altLang="en-US" b="1">
                <a:solidFill>
                  <a:srgbClr val="FF0000"/>
                </a:solidFill>
              </a:rPr>
              <a:t>1</a:t>
            </a:r>
            <a:r>
              <a:rPr lang="en-US" altLang="en-US"/>
              <a:t> valence electron</a:t>
            </a:r>
          </a:p>
          <a:p>
            <a:pPr eaLnBrk="1" hangingPunct="1"/>
            <a:r>
              <a:rPr lang="en-US" altLang="en-US"/>
              <a:t>Considered a </a:t>
            </a:r>
            <a:r>
              <a:rPr lang="en-US" altLang="en-US" b="1">
                <a:solidFill>
                  <a:srgbClr val="FF0000"/>
                </a:solidFill>
              </a:rPr>
              <a:t>nonmetal</a:t>
            </a:r>
            <a:r>
              <a:rPr lang="en-US" altLang="en-US"/>
              <a:t>;</a:t>
            </a:r>
          </a:p>
          <a:p>
            <a:pPr eaLnBrk="1" hangingPunct="1"/>
            <a:r>
              <a:rPr lang="en-US" altLang="en-US"/>
              <a:t>acts as a metal and a nonmetal; </a:t>
            </a:r>
          </a:p>
          <a:p>
            <a:pPr eaLnBrk="1" hangingPunct="1"/>
            <a:r>
              <a:rPr lang="en-US" altLang="en-US"/>
              <a:t>Not part of group 1</a:t>
            </a:r>
          </a:p>
          <a:p>
            <a:pPr eaLnBrk="1" hangingPunct="1"/>
            <a:r>
              <a:rPr lang="en-US" altLang="en-US"/>
              <a:t>most abundant element in the universe;</a:t>
            </a:r>
          </a:p>
          <a:p>
            <a:pPr eaLnBrk="1" hangingPunct="1"/>
            <a:r>
              <a:rPr lang="en-US" altLang="en-US"/>
              <a:t>flammable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ALKALI METALS – group 1(1A)</a:t>
            </a:r>
          </a:p>
        </p:txBody>
      </p:sp>
      <p:pic>
        <p:nvPicPr>
          <p:cNvPr id="6147" name="Picture 5" descr="Periodic table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305550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2209800" y="2895600"/>
            <a:ext cx="6096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ALKALI METALS – group 1(1A)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600"/>
              <a:t>Early in human history, people discovered that ashes mixed with water produced a slippery solution useful for removing grease.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By the Middle Ages, such mixtures were described as </a:t>
            </a:r>
            <a:r>
              <a:rPr lang="en-US" altLang="en-US" sz="2600" i="1"/>
              <a:t>alkaline</a:t>
            </a:r>
            <a:r>
              <a:rPr lang="en-US" altLang="en-US" sz="2600"/>
              <a:t>, a term derived from the Arab word for ashes, </a:t>
            </a:r>
            <a:r>
              <a:rPr lang="en-US" altLang="en-US" sz="2600" i="1"/>
              <a:t>al-qali</a:t>
            </a:r>
            <a:r>
              <a:rPr lang="en-US" altLang="en-US" sz="2600"/>
              <a:t>.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Alkaline mixtures found many uses, particularly in the preparation of soaps.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This is why they are called alkali metals.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We now know that alkaline ashes contain compounds of Group 1 elements, most notably potassium carbonate (potash).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ALKALI METALS – group 1(1A)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600" b="1">
                <a:solidFill>
                  <a:srgbClr val="FF0000"/>
                </a:solidFill>
              </a:rPr>
              <a:t>s</a:t>
            </a:r>
            <a:r>
              <a:rPr lang="en-US" altLang="en-US" sz="2600" b="1" baseline="30000">
                <a:solidFill>
                  <a:srgbClr val="FF0000"/>
                </a:solidFill>
              </a:rPr>
              <a:t>1</a:t>
            </a:r>
            <a:r>
              <a:rPr lang="en-US" altLang="en-US" sz="2600"/>
              <a:t>; form </a:t>
            </a:r>
            <a:r>
              <a:rPr lang="en-US" altLang="en-US" sz="2600" b="1">
                <a:solidFill>
                  <a:srgbClr val="FF0000"/>
                </a:solidFill>
              </a:rPr>
              <a:t>1+ </a:t>
            </a:r>
            <a:r>
              <a:rPr lang="en-US" altLang="en-US" sz="2600"/>
              <a:t>ions; </a:t>
            </a:r>
            <a:r>
              <a:rPr lang="en-US" altLang="en-US" sz="2600" b="1">
                <a:solidFill>
                  <a:srgbClr val="FF0000"/>
                </a:solidFill>
              </a:rPr>
              <a:t>1</a:t>
            </a:r>
            <a:r>
              <a:rPr lang="en-US" altLang="en-US" sz="2600"/>
              <a:t> valence electron;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very </a:t>
            </a:r>
            <a:r>
              <a:rPr lang="en-US" altLang="en-US" sz="2600" b="1">
                <a:solidFill>
                  <a:srgbClr val="FF0000"/>
                </a:solidFill>
              </a:rPr>
              <a:t>reactive</a:t>
            </a:r>
            <a:r>
              <a:rPr lang="en-US" altLang="en-US" sz="2600"/>
              <a:t>, lose their electron more easily as you go down the family.  Most reactive is francium;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not found in nature by themselves;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>
                <a:solidFill>
                  <a:srgbClr val="FF0000"/>
                </a:solidFill>
              </a:rPr>
              <a:t>low</a:t>
            </a:r>
            <a:r>
              <a:rPr lang="en-US" altLang="en-US" sz="2600"/>
              <a:t> ionization energy, </a:t>
            </a:r>
            <a:r>
              <a:rPr lang="en-US" altLang="en-US" sz="2600" b="1">
                <a:solidFill>
                  <a:srgbClr val="FF0000"/>
                </a:solidFill>
              </a:rPr>
              <a:t>low</a:t>
            </a:r>
            <a:r>
              <a:rPr lang="en-US" altLang="en-US" sz="2600"/>
              <a:t> electron affinity, </a:t>
            </a:r>
            <a:r>
              <a:rPr lang="en-US" altLang="en-US" sz="2600" b="1">
                <a:solidFill>
                  <a:srgbClr val="FF0000"/>
                </a:solidFill>
              </a:rPr>
              <a:t>low</a:t>
            </a:r>
            <a:r>
              <a:rPr lang="en-US" altLang="en-US" sz="2600"/>
              <a:t> electronegativity;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SODIUM</a:t>
            </a:r>
            <a:r>
              <a:rPr lang="en-US" altLang="en-US" sz="2600"/>
              <a:t>, </a:t>
            </a:r>
            <a:r>
              <a:rPr lang="en-US" altLang="en-US" sz="2600" b="1"/>
              <a:t>POTASSIUM</a:t>
            </a:r>
            <a:r>
              <a:rPr lang="en-US" altLang="en-US" sz="2600"/>
              <a:t> important to body functions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LITHIUM</a:t>
            </a:r>
            <a:r>
              <a:rPr lang="en-US" altLang="en-US" sz="2600"/>
              <a:t> is exceptional due to its small size; more like magnesium due to diagonal trend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FRANCIUM</a:t>
            </a:r>
            <a:r>
              <a:rPr lang="en-US" altLang="en-US" sz="2600"/>
              <a:t>  –  most reactive metal, but extremely rare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ALKALINE EARTH METALS – group 2(2A)</a:t>
            </a:r>
          </a:p>
        </p:txBody>
      </p:sp>
      <p:pic>
        <p:nvPicPr>
          <p:cNvPr id="9219" name="Picture 4" descr="Periodic table - 1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752600"/>
            <a:ext cx="609758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2362200" y="2590800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ALKALINE EARTH METALS – group 2(2A)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Elements in group 2 also form alkali solutions when placed in water.  </a:t>
            </a:r>
          </a:p>
          <a:p>
            <a:pPr eaLnBrk="1" hangingPunct="1"/>
            <a:r>
              <a:rPr lang="en-US" altLang="en-US"/>
              <a:t>Medieval alchemists noted that certain minerals do not melt or change when put into fire – we know these as group 2 elements.</a:t>
            </a:r>
          </a:p>
          <a:p>
            <a:pPr eaLnBrk="1" hangingPunct="1"/>
            <a:r>
              <a:rPr lang="en-US" altLang="en-US"/>
              <a:t>These fire-resistant substances were known to alchemists as </a:t>
            </a:r>
            <a:r>
              <a:rPr lang="en-US" altLang="en-US" i="1"/>
              <a:t>earth</a:t>
            </a:r>
            <a:r>
              <a:rPr lang="en-US" altLang="en-US"/>
              <a:t>.  As a holdover from these ancient times, group 2 elements are known as alkaline earth metals.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ALKALINE EARTH METALS – group 2(2A)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s</a:t>
            </a:r>
            <a:r>
              <a:rPr lang="en-US" altLang="en-US" b="1" baseline="30000">
                <a:solidFill>
                  <a:srgbClr val="FF0000"/>
                </a:solidFill>
              </a:rPr>
              <a:t>2</a:t>
            </a:r>
            <a:r>
              <a:rPr lang="en-US" altLang="en-US"/>
              <a:t>; forms </a:t>
            </a:r>
            <a:r>
              <a:rPr lang="en-US" altLang="en-US" b="1">
                <a:solidFill>
                  <a:srgbClr val="FF0000"/>
                </a:solidFill>
              </a:rPr>
              <a:t>2+ </a:t>
            </a:r>
            <a:r>
              <a:rPr lang="en-US" altLang="en-US"/>
              <a:t>ions, </a:t>
            </a:r>
            <a:r>
              <a:rPr lang="en-US" altLang="en-US" b="1">
                <a:solidFill>
                  <a:srgbClr val="FF0000"/>
                </a:solidFill>
              </a:rPr>
              <a:t>2</a:t>
            </a:r>
            <a:r>
              <a:rPr lang="en-US" altLang="en-US"/>
              <a:t> valence electrons;</a:t>
            </a:r>
          </a:p>
          <a:p>
            <a:pPr eaLnBrk="1" hangingPunct="1"/>
            <a:r>
              <a:rPr lang="en-US" altLang="en-US"/>
              <a:t>less reactive, but </a:t>
            </a:r>
            <a:r>
              <a:rPr lang="en-US" altLang="en-US" b="1">
                <a:solidFill>
                  <a:srgbClr val="FF0000"/>
                </a:solidFill>
              </a:rPr>
              <a:t>similar</a:t>
            </a:r>
            <a:r>
              <a:rPr lang="en-US" altLang="en-US"/>
              <a:t> to alkali metals;</a:t>
            </a:r>
          </a:p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low</a:t>
            </a:r>
            <a:r>
              <a:rPr lang="en-US" altLang="en-US"/>
              <a:t> ionization energy, </a:t>
            </a:r>
            <a:r>
              <a:rPr lang="en-US" altLang="en-US" b="1">
                <a:solidFill>
                  <a:srgbClr val="FF0000"/>
                </a:solidFill>
              </a:rPr>
              <a:t>low</a:t>
            </a:r>
            <a:r>
              <a:rPr lang="en-US" altLang="en-US"/>
              <a:t> electron affinity, </a:t>
            </a:r>
            <a:r>
              <a:rPr lang="en-US" altLang="en-US" b="1">
                <a:solidFill>
                  <a:srgbClr val="FF0000"/>
                </a:solidFill>
              </a:rPr>
              <a:t>low</a:t>
            </a:r>
            <a:r>
              <a:rPr lang="en-US" altLang="en-US"/>
              <a:t> electronegativity</a:t>
            </a:r>
          </a:p>
          <a:p>
            <a:pPr eaLnBrk="1" hangingPunct="1"/>
            <a:r>
              <a:rPr lang="en-US" altLang="en-US" b="1"/>
              <a:t>CALCIUM</a:t>
            </a:r>
            <a:r>
              <a:rPr lang="en-US" altLang="en-US"/>
              <a:t>  –  5th most abundant element on earth  (lime, calcium chloride, body functions)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TRANSITION ELEMENTS – groups 3-12 (1B-10B)</a:t>
            </a:r>
          </a:p>
        </p:txBody>
      </p:sp>
      <p:pic>
        <p:nvPicPr>
          <p:cNvPr id="12291" name="Picture 4" descr="Periodic table -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5830888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2362200" y="3352800"/>
            <a:ext cx="3276600" cy="1981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TRANSITION ELEMENTS – groups 3-12 (1B-10B)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116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/>
            <a:r>
              <a:rPr lang="en-US" altLang="en-US"/>
              <a:t>The elements in groups 3-12 are all metals that do not form alkaline solutions with water.</a:t>
            </a:r>
          </a:p>
          <a:p>
            <a:pPr eaLnBrk="1" hangingPunct="1"/>
            <a:r>
              <a:rPr lang="en-US" altLang="en-US"/>
              <a:t>These metals tend to be harder than alkali metals and less reactive with water.  </a:t>
            </a:r>
          </a:p>
          <a:p>
            <a:pPr eaLnBrk="1" hangingPunct="1"/>
            <a:r>
              <a:rPr lang="en-US" altLang="en-US"/>
              <a:t>They are used for structural purposes.</a:t>
            </a:r>
          </a:p>
          <a:p>
            <a:pPr eaLnBrk="1" hangingPunct="1"/>
            <a:r>
              <a:rPr lang="en-US" altLang="en-US"/>
              <a:t>Their name – transition metals – denotes their central position in the periodic table.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TRANSITION ELEMENTS – groups 3-12 (1B-10B)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600" b="1">
                <a:solidFill>
                  <a:srgbClr val="FF0000"/>
                </a:solidFill>
              </a:rPr>
              <a:t>d </a:t>
            </a:r>
            <a:r>
              <a:rPr lang="en-US" altLang="en-US" sz="2600"/>
              <a:t>block; form </a:t>
            </a:r>
            <a:r>
              <a:rPr lang="en-US" altLang="en-US" sz="2600" b="1">
                <a:solidFill>
                  <a:srgbClr val="FF0000"/>
                </a:solidFill>
              </a:rPr>
              <a:t>positive</a:t>
            </a:r>
            <a:r>
              <a:rPr lang="en-US" altLang="en-US" sz="2600"/>
              <a:t> ions; </a:t>
            </a:r>
            <a:r>
              <a:rPr lang="en-US" altLang="en-US" sz="2600" b="1">
                <a:solidFill>
                  <a:srgbClr val="FF0000"/>
                </a:solidFill>
              </a:rPr>
              <a:t>2, 3, or 4 </a:t>
            </a:r>
            <a:r>
              <a:rPr lang="en-US" altLang="en-US" sz="2600"/>
              <a:t>valence e-; </a:t>
            </a:r>
          </a:p>
          <a:p>
            <a:pPr eaLnBrk="1" hangingPunct="1"/>
            <a:r>
              <a:rPr lang="en-US" altLang="en-US" sz="2600"/>
              <a:t>They all have properties </a:t>
            </a:r>
            <a:r>
              <a:rPr lang="en-US" altLang="en-US" sz="2600" b="1">
                <a:solidFill>
                  <a:srgbClr val="FF0000"/>
                </a:solidFill>
              </a:rPr>
              <a:t>similar</a:t>
            </a:r>
            <a:r>
              <a:rPr lang="en-US" altLang="en-US" sz="2600"/>
              <a:t> to one another and to other metals:  resistant to </a:t>
            </a:r>
            <a:r>
              <a:rPr lang="en-US" altLang="en-US" sz="2600" b="1">
                <a:solidFill>
                  <a:srgbClr val="FF0000"/>
                </a:solidFill>
              </a:rPr>
              <a:t>corrosion</a:t>
            </a:r>
            <a:r>
              <a:rPr lang="en-US" altLang="en-US" sz="2600"/>
              <a:t>, </a:t>
            </a:r>
            <a:r>
              <a:rPr lang="en-US" altLang="en-US" sz="2600" b="1">
                <a:solidFill>
                  <a:srgbClr val="FF0000"/>
                </a:solidFill>
              </a:rPr>
              <a:t>high</a:t>
            </a:r>
            <a:r>
              <a:rPr lang="en-US" altLang="en-US" sz="2600"/>
              <a:t> melting points, </a:t>
            </a:r>
            <a:r>
              <a:rPr lang="en-US" altLang="en-US" sz="2600" b="1">
                <a:solidFill>
                  <a:srgbClr val="FF0000"/>
                </a:solidFill>
              </a:rPr>
              <a:t>brittle</a:t>
            </a:r>
          </a:p>
          <a:p>
            <a:pPr eaLnBrk="1" hangingPunct="1"/>
            <a:r>
              <a:rPr lang="en-US" altLang="en-US" sz="2600"/>
              <a:t>These metals are </a:t>
            </a:r>
            <a:r>
              <a:rPr lang="en-US" altLang="en-US" sz="2600" b="1">
                <a:solidFill>
                  <a:srgbClr val="FF0000"/>
                </a:solidFill>
              </a:rPr>
              <a:t>less</a:t>
            </a:r>
            <a:r>
              <a:rPr lang="en-US" altLang="en-US" sz="2600"/>
              <a:t> reactive than Group 1 or 2, and are </a:t>
            </a:r>
            <a:r>
              <a:rPr lang="en-US" altLang="en-US" sz="2600" b="1">
                <a:solidFill>
                  <a:srgbClr val="FF0000"/>
                </a:solidFill>
              </a:rPr>
              <a:t>harder</a:t>
            </a:r>
            <a:r>
              <a:rPr lang="en-US" altLang="en-US" sz="2600"/>
              <a:t>.</a:t>
            </a:r>
          </a:p>
          <a:p>
            <a:pPr eaLnBrk="1" hangingPunct="1"/>
            <a:r>
              <a:rPr lang="en-US" altLang="en-US" sz="2600"/>
              <a:t>They chemically combine with oxygen to form oxides.</a:t>
            </a:r>
          </a:p>
          <a:p>
            <a:pPr eaLnBrk="1" hangingPunct="1"/>
            <a:r>
              <a:rPr lang="en-US" altLang="en-US" sz="2600"/>
              <a:t>Include </a:t>
            </a:r>
            <a:r>
              <a:rPr lang="en-US" altLang="en-US" sz="2600" b="1"/>
              <a:t>IRON</a:t>
            </a:r>
            <a:r>
              <a:rPr lang="en-US" altLang="en-US" sz="2600"/>
              <a:t> (steel), </a:t>
            </a:r>
            <a:r>
              <a:rPr lang="en-US" altLang="en-US" sz="2600" b="1"/>
              <a:t>CADMIUM</a:t>
            </a:r>
            <a:r>
              <a:rPr lang="en-US" altLang="en-US" sz="2600"/>
              <a:t> (batteries), </a:t>
            </a:r>
            <a:r>
              <a:rPr lang="en-US" altLang="en-US" sz="2600" b="1"/>
              <a:t>COPPER</a:t>
            </a:r>
            <a:r>
              <a:rPr lang="en-US" altLang="en-US" sz="2600"/>
              <a:t> (wiring), </a:t>
            </a:r>
            <a:r>
              <a:rPr lang="en-US" altLang="en-US" sz="2600" b="1"/>
              <a:t>COBALT</a:t>
            </a:r>
            <a:r>
              <a:rPr lang="en-US" altLang="en-US" sz="2600"/>
              <a:t> (magnets), </a:t>
            </a:r>
            <a:r>
              <a:rPr lang="en-US" altLang="en-US" sz="2600" b="1"/>
              <a:t>SILVER</a:t>
            </a:r>
            <a:r>
              <a:rPr lang="en-US" altLang="en-US" sz="2600"/>
              <a:t> (dental fillings), </a:t>
            </a:r>
            <a:r>
              <a:rPr lang="en-US" altLang="en-US" sz="2600" b="1"/>
              <a:t>ZINC</a:t>
            </a:r>
            <a:r>
              <a:rPr lang="en-US" altLang="en-US" sz="2600"/>
              <a:t> (paints), </a:t>
            </a:r>
            <a:r>
              <a:rPr lang="en-US" altLang="en-US" sz="2600" b="1"/>
              <a:t>GOLD</a:t>
            </a:r>
            <a:r>
              <a:rPr lang="en-US" altLang="en-US" sz="2600"/>
              <a:t> (jewelry)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Boron Family – group 13 (3A)</a:t>
            </a:r>
          </a:p>
        </p:txBody>
      </p:sp>
      <p:pic>
        <p:nvPicPr>
          <p:cNvPr id="15363" name="Picture 4" descr="Periodic table -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6551613" cy="459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5562600" y="25908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Boron Family – group 13 (3A)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s</a:t>
            </a:r>
            <a:r>
              <a:rPr lang="en-US" altLang="en-US" b="1" baseline="30000">
                <a:solidFill>
                  <a:srgbClr val="FF0000"/>
                </a:solidFill>
              </a:rPr>
              <a:t>2</a:t>
            </a:r>
            <a:r>
              <a:rPr lang="en-US" altLang="en-US" b="1">
                <a:solidFill>
                  <a:srgbClr val="FF0000"/>
                </a:solidFill>
              </a:rPr>
              <a:t>p</a:t>
            </a:r>
            <a:r>
              <a:rPr lang="en-US" altLang="en-US" b="1" baseline="30000">
                <a:solidFill>
                  <a:srgbClr val="FF0000"/>
                </a:solidFill>
              </a:rPr>
              <a:t>1</a:t>
            </a:r>
            <a:r>
              <a:rPr lang="en-US" altLang="en-US"/>
              <a:t>;</a:t>
            </a:r>
            <a:r>
              <a:rPr lang="en-US" altLang="en-US" b="1">
                <a:solidFill>
                  <a:srgbClr val="FF0000"/>
                </a:solidFill>
              </a:rPr>
              <a:t> +3 </a:t>
            </a:r>
            <a:r>
              <a:rPr lang="en-US" altLang="en-US"/>
              <a:t>ions; </a:t>
            </a:r>
            <a:r>
              <a:rPr lang="en-US" altLang="en-US" b="1">
                <a:solidFill>
                  <a:srgbClr val="FF0000"/>
                </a:solidFill>
              </a:rPr>
              <a:t>3</a:t>
            </a:r>
            <a:r>
              <a:rPr lang="en-US" altLang="en-US"/>
              <a:t> valence electrons</a:t>
            </a:r>
          </a:p>
          <a:p>
            <a:pPr eaLnBrk="1" hangingPunct="1"/>
            <a:r>
              <a:rPr lang="en-US" altLang="en-US"/>
              <a:t>includes a metalloid and metals</a:t>
            </a:r>
          </a:p>
          <a:p>
            <a:pPr eaLnBrk="1" hangingPunct="1"/>
            <a:r>
              <a:rPr lang="en-US" altLang="en-US" b="1"/>
              <a:t>BORON</a:t>
            </a:r>
            <a:r>
              <a:rPr lang="en-US" altLang="en-US"/>
              <a:t>  –  metalloid; more like silicon, then its own family</a:t>
            </a:r>
          </a:p>
          <a:p>
            <a:pPr eaLnBrk="1" hangingPunct="1"/>
            <a:r>
              <a:rPr lang="en-US" altLang="en-US" b="1"/>
              <a:t>ALUMINUM</a:t>
            </a:r>
            <a:r>
              <a:rPr lang="en-US" altLang="en-US"/>
              <a:t>  –  most plentiful </a:t>
            </a:r>
            <a:r>
              <a:rPr lang="en-US" altLang="en-US" u="sng"/>
              <a:t>metal</a:t>
            </a:r>
            <a:r>
              <a:rPr lang="en-US" altLang="en-US"/>
              <a:t> in the earth's crust, has the most practical uses</a:t>
            </a:r>
          </a:p>
          <a:p>
            <a:pPr eaLnBrk="1" hangingPunct="1"/>
            <a:r>
              <a:rPr lang="en-US" altLang="en-US" b="1"/>
              <a:t>GALLIUM</a:t>
            </a:r>
            <a:r>
              <a:rPr lang="en-US" altLang="en-US"/>
              <a:t> – low melting point, component of blue lasers.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FAMILY – group 14 or 4A</a:t>
            </a:r>
          </a:p>
        </p:txBody>
      </p:sp>
      <p:pic>
        <p:nvPicPr>
          <p:cNvPr id="17411" name="Picture 4" descr="Periodic table -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5867400" y="2362200"/>
            <a:ext cx="4572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CARBON FAMILY – group 14 or 4A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600" b="1">
                <a:solidFill>
                  <a:srgbClr val="FF0000"/>
                </a:solidFill>
              </a:rPr>
              <a:t>s</a:t>
            </a:r>
            <a:r>
              <a:rPr lang="en-US" altLang="en-US" sz="2600" b="1" baseline="30000">
                <a:solidFill>
                  <a:srgbClr val="FF0000"/>
                </a:solidFill>
              </a:rPr>
              <a:t>2</a:t>
            </a:r>
            <a:r>
              <a:rPr lang="en-US" altLang="en-US" sz="2600" b="1">
                <a:solidFill>
                  <a:srgbClr val="FF0000"/>
                </a:solidFill>
              </a:rPr>
              <a:t>p</a:t>
            </a:r>
            <a:r>
              <a:rPr lang="en-US" altLang="en-US" sz="2600" b="1" baseline="30000">
                <a:solidFill>
                  <a:srgbClr val="FF0000"/>
                </a:solidFill>
              </a:rPr>
              <a:t>2</a:t>
            </a:r>
            <a:r>
              <a:rPr lang="en-US" altLang="en-US" sz="2600"/>
              <a:t>; is a </a:t>
            </a:r>
            <a:r>
              <a:rPr lang="en-US" altLang="en-US" sz="2600" b="1">
                <a:solidFill>
                  <a:srgbClr val="FF0000"/>
                </a:solidFill>
              </a:rPr>
              <a:t>4+ or 2+ </a:t>
            </a:r>
            <a:r>
              <a:rPr lang="en-US" altLang="en-US" sz="2600"/>
              <a:t>ion; </a:t>
            </a:r>
            <a:r>
              <a:rPr lang="en-US" altLang="en-US" sz="2600" b="1">
                <a:solidFill>
                  <a:srgbClr val="FF0000"/>
                </a:solidFill>
              </a:rPr>
              <a:t>4</a:t>
            </a:r>
            <a:r>
              <a:rPr lang="en-US" altLang="en-US" sz="2600"/>
              <a:t> valence electrons;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generally react by </a:t>
            </a:r>
            <a:r>
              <a:rPr lang="en-US" altLang="en-US" sz="2600" b="1">
                <a:solidFill>
                  <a:srgbClr val="FF0000"/>
                </a:solidFill>
              </a:rPr>
              <a:t>sharing</a:t>
            </a:r>
            <a:r>
              <a:rPr lang="en-US" altLang="en-US" sz="2600"/>
              <a:t> electrons,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Consists of a nonmetal, metalloids, and metals;	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CARBON</a:t>
            </a:r>
            <a:r>
              <a:rPr lang="en-US" altLang="en-US" sz="2600"/>
              <a:t>  –  most versatile element can form millions of compounds; field of organic chemistry; has several allotropes: graphite, diamond, fullerene, carbon black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SILICON </a:t>
            </a:r>
            <a:r>
              <a:rPr lang="en-US" altLang="en-US" sz="2600"/>
              <a:t> –  second most plentiful element in the earth’s crust (quartz); many industrial uses.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LEAD</a:t>
            </a:r>
            <a:r>
              <a:rPr lang="en-US" altLang="en-US" sz="2600"/>
              <a:t>  –  toxic; used to be in paint, plumbing, gasoline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NITROGEN FAMILY – group 15 (5A) also Pnictogen Family</a:t>
            </a:r>
          </a:p>
        </p:txBody>
      </p:sp>
      <p:pic>
        <p:nvPicPr>
          <p:cNvPr id="19459" name="Picture 4" descr="Periodic table -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61722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NITROGEN FAMILY – group 15 (5A)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s</a:t>
            </a:r>
            <a:r>
              <a:rPr lang="en-US" altLang="en-US" b="1" baseline="30000">
                <a:solidFill>
                  <a:srgbClr val="FF0000"/>
                </a:solidFill>
              </a:rPr>
              <a:t>2</a:t>
            </a:r>
            <a:r>
              <a:rPr lang="en-US" altLang="en-US" b="1">
                <a:solidFill>
                  <a:srgbClr val="FF0000"/>
                </a:solidFill>
              </a:rPr>
              <a:t>p</a:t>
            </a:r>
            <a:r>
              <a:rPr lang="en-US" altLang="en-US" b="1" baseline="30000">
                <a:solidFill>
                  <a:srgbClr val="FF0000"/>
                </a:solidFill>
              </a:rPr>
              <a:t>3</a:t>
            </a:r>
            <a:r>
              <a:rPr lang="en-US" altLang="en-US"/>
              <a:t>; </a:t>
            </a:r>
            <a:r>
              <a:rPr lang="en-US" altLang="en-US" b="1">
                <a:solidFill>
                  <a:srgbClr val="FF0000"/>
                </a:solidFill>
              </a:rPr>
              <a:t>-3 </a:t>
            </a:r>
            <a:r>
              <a:rPr lang="en-US" altLang="en-US"/>
              <a:t>ion; </a:t>
            </a:r>
            <a:r>
              <a:rPr lang="en-US" altLang="en-US" b="1">
                <a:solidFill>
                  <a:srgbClr val="FF0000"/>
                </a:solidFill>
              </a:rPr>
              <a:t>5</a:t>
            </a:r>
            <a:r>
              <a:rPr lang="en-US" altLang="en-US"/>
              <a:t> valence electrons;</a:t>
            </a:r>
          </a:p>
          <a:p>
            <a:pPr eaLnBrk="1" hangingPunct="1"/>
            <a:r>
              <a:rPr lang="en-US" altLang="en-US"/>
              <a:t>Consists of nonmetals, metalloids, and a metal.</a:t>
            </a:r>
          </a:p>
          <a:p>
            <a:pPr eaLnBrk="1" hangingPunct="1"/>
            <a:r>
              <a:rPr lang="en-US" altLang="en-US"/>
              <a:t>Sometimes will </a:t>
            </a:r>
            <a:r>
              <a:rPr lang="en-US" altLang="en-US" b="1">
                <a:solidFill>
                  <a:srgbClr val="FF0000"/>
                </a:solidFill>
              </a:rPr>
              <a:t>share</a:t>
            </a:r>
            <a:r>
              <a:rPr lang="en-US" altLang="en-US"/>
              <a:t> its five electrons.</a:t>
            </a:r>
          </a:p>
          <a:p>
            <a:pPr eaLnBrk="1" hangingPunct="1"/>
            <a:r>
              <a:rPr lang="en-US" altLang="en-US" b="1"/>
              <a:t>NITROGEN </a:t>
            </a:r>
            <a:r>
              <a:rPr lang="en-US" altLang="en-US"/>
              <a:t> –  found in fertilizers, TNT, medicines, proteins</a:t>
            </a:r>
          </a:p>
          <a:p>
            <a:pPr eaLnBrk="1" hangingPunct="1"/>
            <a:r>
              <a:rPr lang="en-US" altLang="en-US" b="1"/>
              <a:t>PHOSPHORUS</a:t>
            </a:r>
            <a:r>
              <a:rPr lang="en-US" altLang="en-US"/>
              <a:t>  –  compounds found in laxatives, cheese, and baking powders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OXYGEN FAMILY – group 16 (6A) – also Chalcogens</a:t>
            </a:r>
          </a:p>
        </p:txBody>
      </p:sp>
      <p:pic>
        <p:nvPicPr>
          <p:cNvPr id="21507" name="Picture 4" descr="Periodic table -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64008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OXYGEN FAMILY – group 16 (6A)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s</a:t>
            </a:r>
            <a:r>
              <a:rPr lang="en-US" altLang="en-US" b="1" baseline="30000">
                <a:solidFill>
                  <a:srgbClr val="FF0000"/>
                </a:solidFill>
              </a:rPr>
              <a:t>2</a:t>
            </a:r>
            <a:r>
              <a:rPr lang="en-US" altLang="en-US" b="1">
                <a:solidFill>
                  <a:srgbClr val="FF0000"/>
                </a:solidFill>
              </a:rPr>
              <a:t>p</a:t>
            </a:r>
            <a:r>
              <a:rPr lang="en-US" altLang="en-US" b="1" baseline="30000">
                <a:solidFill>
                  <a:srgbClr val="FF0000"/>
                </a:solidFill>
              </a:rPr>
              <a:t>4</a:t>
            </a:r>
            <a:r>
              <a:rPr lang="en-US" altLang="en-US"/>
              <a:t>; </a:t>
            </a:r>
            <a:r>
              <a:rPr lang="en-US" altLang="en-US" b="1">
                <a:solidFill>
                  <a:srgbClr val="FF0000"/>
                </a:solidFill>
              </a:rPr>
              <a:t>-2 </a:t>
            </a:r>
            <a:r>
              <a:rPr lang="en-US" altLang="en-US"/>
              <a:t>ion; </a:t>
            </a:r>
            <a:r>
              <a:rPr lang="en-US" altLang="en-US" b="1">
                <a:solidFill>
                  <a:srgbClr val="FF0000"/>
                </a:solidFill>
              </a:rPr>
              <a:t>6</a:t>
            </a:r>
            <a:r>
              <a:rPr lang="en-US" altLang="en-US"/>
              <a:t> valence electrons;</a:t>
            </a:r>
          </a:p>
          <a:p>
            <a:pPr eaLnBrk="1" hangingPunct="1"/>
            <a:r>
              <a:rPr lang="en-US" altLang="en-US"/>
              <a:t>Consists of nonmetals and metalloids.</a:t>
            </a:r>
          </a:p>
          <a:p>
            <a:pPr eaLnBrk="1" hangingPunct="1"/>
            <a:r>
              <a:rPr lang="en-US" altLang="en-US" b="1"/>
              <a:t>OXYGEN</a:t>
            </a:r>
            <a:r>
              <a:rPr lang="en-US" altLang="en-US"/>
              <a:t>  -  very reactive;  most plentiful element in the earth’s crust; forms compounds with practically every element (except neon, argon, and helium); has two </a:t>
            </a:r>
            <a:r>
              <a:rPr lang="en-US" altLang="en-US" b="1">
                <a:solidFill>
                  <a:srgbClr val="7030A0"/>
                </a:solidFill>
              </a:rPr>
              <a:t>allotropes</a:t>
            </a:r>
            <a:r>
              <a:rPr lang="en-US" altLang="en-US"/>
              <a:t>, O</a:t>
            </a:r>
            <a:r>
              <a:rPr lang="en-US" altLang="en-US" baseline="-25000"/>
              <a:t>2</a:t>
            </a:r>
            <a:r>
              <a:rPr lang="en-US" altLang="en-US"/>
              <a:t> and O</a:t>
            </a:r>
            <a:r>
              <a:rPr lang="en-US" altLang="en-US" baseline="-25000"/>
              <a:t>3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HALOGEN FAMILY – group 17 (7A)</a:t>
            </a:r>
          </a:p>
        </p:txBody>
      </p:sp>
      <p:pic>
        <p:nvPicPr>
          <p:cNvPr id="23555" name="Picture 4" descr="Periodic table -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6477000" y="23622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HALOGEN FAMILY – group 17 (7A)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600"/>
              <a:t>Called Halogens because this is Swedish for “salt-forming”;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>
                <a:solidFill>
                  <a:srgbClr val="FF0000"/>
                </a:solidFill>
              </a:rPr>
              <a:t>s</a:t>
            </a:r>
            <a:r>
              <a:rPr lang="en-US" altLang="en-US" sz="2600" b="1" baseline="30000">
                <a:solidFill>
                  <a:srgbClr val="FF0000"/>
                </a:solidFill>
              </a:rPr>
              <a:t>2</a:t>
            </a:r>
            <a:r>
              <a:rPr lang="en-US" altLang="en-US" sz="2600" b="1">
                <a:solidFill>
                  <a:srgbClr val="FF0000"/>
                </a:solidFill>
              </a:rPr>
              <a:t>p</a:t>
            </a:r>
            <a:r>
              <a:rPr lang="en-US" altLang="en-US" sz="2600" b="1" baseline="30000">
                <a:solidFill>
                  <a:srgbClr val="FF0000"/>
                </a:solidFill>
              </a:rPr>
              <a:t>5</a:t>
            </a:r>
            <a:r>
              <a:rPr lang="en-US" altLang="en-US" sz="2600"/>
              <a:t>; </a:t>
            </a:r>
            <a:r>
              <a:rPr lang="en-US" altLang="en-US" sz="2600" b="1">
                <a:solidFill>
                  <a:srgbClr val="FF0000"/>
                </a:solidFill>
              </a:rPr>
              <a:t>-1 </a:t>
            </a:r>
            <a:r>
              <a:rPr lang="en-US" altLang="en-US" sz="2600"/>
              <a:t>ion; </a:t>
            </a:r>
            <a:r>
              <a:rPr lang="en-US" altLang="en-US" sz="2600" b="1">
                <a:solidFill>
                  <a:srgbClr val="FF0000"/>
                </a:solidFill>
              </a:rPr>
              <a:t>7</a:t>
            </a:r>
            <a:r>
              <a:rPr lang="en-US" altLang="en-US" sz="2600"/>
              <a:t> valence electrons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Reacts with Alkali Metals to form </a:t>
            </a:r>
            <a:r>
              <a:rPr lang="en-US" altLang="en-US" sz="2600" b="1">
                <a:solidFill>
                  <a:srgbClr val="FF0000"/>
                </a:solidFill>
              </a:rPr>
              <a:t>salts</a:t>
            </a:r>
            <a:r>
              <a:rPr lang="en-US" altLang="en-US" sz="2600"/>
              <a:t> (KCl).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>
                <a:solidFill>
                  <a:srgbClr val="FF0000"/>
                </a:solidFill>
              </a:rPr>
              <a:t>high</a:t>
            </a:r>
            <a:r>
              <a:rPr lang="en-US" altLang="en-US" sz="2600"/>
              <a:t> ionization energy, </a:t>
            </a:r>
            <a:r>
              <a:rPr lang="en-US" altLang="en-US" sz="2600" b="1">
                <a:solidFill>
                  <a:srgbClr val="FF0000"/>
                </a:solidFill>
              </a:rPr>
              <a:t>high</a:t>
            </a:r>
            <a:r>
              <a:rPr lang="en-US" altLang="en-US" sz="2600"/>
              <a:t> electron affinity, </a:t>
            </a:r>
            <a:r>
              <a:rPr lang="en-US" altLang="en-US" sz="2600" b="1">
                <a:solidFill>
                  <a:srgbClr val="FF0000"/>
                </a:solidFill>
              </a:rPr>
              <a:t>high</a:t>
            </a:r>
            <a:r>
              <a:rPr lang="en-US" altLang="en-US" sz="2600"/>
              <a:t> electronegativity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FLUORINE</a:t>
            </a:r>
            <a:r>
              <a:rPr lang="en-US" altLang="en-US" sz="2600"/>
              <a:t>  -  most reactive nonmetal (element) due to its size; most electronegative element; reacts with all elements but neon, helium, and argon.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CHLORINE</a:t>
            </a:r>
            <a:r>
              <a:rPr lang="en-US" altLang="en-US" sz="2600"/>
              <a:t>  –  deadly gas; compounds act as bleaching agents and disinfectants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b="1"/>
              <a:t>IODINE</a:t>
            </a:r>
            <a:r>
              <a:rPr lang="en-US" altLang="en-US" sz="2600"/>
              <a:t>  –  used to disinfect water and wounds (tincture of iodine)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NOBLE GAS FAMILY – group 18 (8A)</a:t>
            </a:r>
          </a:p>
        </p:txBody>
      </p:sp>
      <p:pic>
        <p:nvPicPr>
          <p:cNvPr id="25603" name="Picture 4" descr="Periodic table -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752600"/>
            <a:ext cx="62944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6781800" y="2209800"/>
            <a:ext cx="533400" cy="2514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NOBLE GAS FAMILY – group 18 (8A)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This is a group of unreactive gases that tend not to combine with other elements</a:t>
            </a:r>
          </a:p>
          <a:p>
            <a:pPr eaLnBrk="1" hangingPunct="1"/>
            <a:r>
              <a:rPr lang="en-US" altLang="en-US"/>
              <a:t>They are called the Noble gases, presumably because the nobility of early times were above interacting with the common people.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NOBLE GAS FAMILY – group 18 (8A)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s</a:t>
            </a:r>
            <a:r>
              <a:rPr lang="en-US" altLang="en-US" b="1" baseline="30000">
                <a:solidFill>
                  <a:srgbClr val="FF0000"/>
                </a:solidFill>
              </a:rPr>
              <a:t>2</a:t>
            </a:r>
            <a:r>
              <a:rPr lang="en-US" altLang="en-US" b="1">
                <a:solidFill>
                  <a:srgbClr val="FF0000"/>
                </a:solidFill>
              </a:rPr>
              <a:t>p</a:t>
            </a:r>
            <a:r>
              <a:rPr lang="en-US" altLang="en-US" b="1" baseline="30000">
                <a:solidFill>
                  <a:srgbClr val="FF0000"/>
                </a:solidFill>
              </a:rPr>
              <a:t>6</a:t>
            </a:r>
            <a:r>
              <a:rPr lang="en-US" altLang="en-US"/>
              <a:t>; </a:t>
            </a:r>
            <a:r>
              <a:rPr lang="en-US" altLang="en-US" b="1">
                <a:solidFill>
                  <a:srgbClr val="FF0000"/>
                </a:solidFill>
              </a:rPr>
              <a:t>no </a:t>
            </a:r>
            <a:r>
              <a:rPr lang="en-US" altLang="en-US"/>
              <a:t>ion</a:t>
            </a:r>
            <a:r>
              <a:rPr lang="en-US" altLang="en-US" b="1">
                <a:solidFill>
                  <a:srgbClr val="FF0000"/>
                </a:solidFill>
              </a:rPr>
              <a:t> </a:t>
            </a:r>
            <a:r>
              <a:rPr lang="en-US" altLang="en-US"/>
              <a:t>formed;</a:t>
            </a:r>
            <a:r>
              <a:rPr lang="en-US" altLang="en-US" b="1">
                <a:solidFill>
                  <a:srgbClr val="FF0000"/>
                </a:solidFill>
              </a:rPr>
              <a:t> 8 </a:t>
            </a:r>
            <a:r>
              <a:rPr lang="en-US" altLang="en-US"/>
              <a:t>valence electrons except helium which has</a:t>
            </a:r>
            <a:r>
              <a:rPr lang="en-US" altLang="en-US" b="1">
                <a:solidFill>
                  <a:srgbClr val="FF0000"/>
                </a:solidFill>
              </a:rPr>
              <a:t> two</a:t>
            </a:r>
            <a:r>
              <a:rPr lang="en-US" altLang="en-US"/>
              <a:t>.</a:t>
            </a:r>
          </a:p>
          <a:p>
            <a:pPr eaLnBrk="1" hangingPunct="1"/>
            <a:r>
              <a:rPr lang="en-US" altLang="en-US"/>
              <a:t>has </a:t>
            </a:r>
            <a:r>
              <a:rPr lang="en-US" altLang="en-US" b="1">
                <a:solidFill>
                  <a:srgbClr val="FF0000"/>
                </a:solidFill>
              </a:rPr>
              <a:t>stable</a:t>
            </a:r>
            <a:r>
              <a:rPr lang="en-US" altLang="en-US"/>
              <a:t> outer electron configurations and all electron energy levels are </a:t>
            </a:r>
            <a:r>
              <a:rPr lang="en-US" altLang="en-US" b="1">
                <a:solidFill>
                  <a:srgbClr val="FF0000"/>
                </a:solidFill>
              </a:rPr>
              <a:t>full</a:t>
            </a:r>
            <a:r>
              <a:rPr lang="en-US" altLang="en-US"/>
              <a:t>;</a:t>
            </a:r>
          </a:p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high</a:t>
            </a:r>
            <a:r>
              <a:rPr lang="en-US" altLang="en-US"/>
              <a:t> ionization energy, </a:t>
            </a:r>
            <a:r>
              <a:rPr lang="en-US" altLang="en-US" b="1">
                <a:solidFill>
                  <a:srgbClr val="FF0000"/>
                </a:solidFill>
              </a:rPr>
              <a:t>low</a:t>
            </a:r>
            <a:r>
              <a:rPr lang="en-US" altLang="en-US"/>
              <a:t> electron affinity, </a:t>
            </a:r>
            <a:r>
              <a:rPr lang="en-US" altLang="en-US" b="1">
                <a:solidFill>
                  <a:srgbClr val="FF0000"/>
                </a:solidFill>
              </a:rPr>
              <a:t>low</a:t>
            </a:r>
            <a:r>
              <a:rPr lang="en-US" altLang="en-US"/>
              <a:t> electronegativity;</a:t>
            </a:r>
          </a:p>
          <a:p>
            <a:pPr eaLnBrk="1" hangingPunct="1"/>
            <a:r>
              <a:rPr lang="en-US" altLang="en-US" b="1"/>
              <a:t>HELIUM </a:t>
            </a:r>
            <a:r>
              <a:rPr lang="en-US" altLang="en-US"/>
              <a:t> –  used in scuba diving; balloons</a:t>
            </a:r>
          </a:p>
          <a:p>
            <a:pPr eaLnBrk="1" hangingPunct="1"/>
            <a:r>
              <a:rPr lang="en-US" altLang="en-US" b="1"/>
              <a:t>NEON, ARGON</a:t>
            </a:r>
            <a:r>
              <a:rPr lang="en-US" altLang="en-US"/>
              <a:t>  –  lighting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INNER TRANSITION ELEMENTS – no group number</a:t>
            </a:r>
          </a:p>
        </p:txBody>
      </p:sp>
      <p:pic>
        <p:nvPicPr>
          <p:cNvPr id="28675" name="Picture 4" descr="Periodic table -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3988" y="1719263"/>
            <a:ext cx="6294437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3581400" y="5105400"/>
            <a:ext cx="4191000" cy="990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INNER TRANSITION ELEMENTS – no group number</a:t>
            </a:r>
          </a:p>
        </p:txBody>
      </p:sp>
      <p:pic>
        <p:nvPicPr>
          <p:cNvPr id="29699" name="Picture 5" descr="pte-lo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83058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INNER TRANSITION ELEMENTS – no group number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the sixth and seventh periods, there are a subset of 28 metallic elements that are quite unlike any of the other transition elements.</a:t>
            </a:r>
          </a:p>
          <a:p>
            <a:pPr eaLnBrk="1" hangingPunct="1"/>
            <a:r>
              <a:rPr lang="en-US" altLang="en-US"/>
              <a:t>Inserting the inner transition elements into the main body of the periodic table results in a long and cumbersome table, so these elements are pulled out below the table so it can fit nicely on a 8.5” x 11” piece of paper.</a:t>
            </a:r>
          </a:p>
          <a:p>
            <a:pPr eaLnBrk="1" hangingPunct="1"/>
            <a:r>
              <a:rPr lang="en-US" altLang="en-US"/>
              <a:t>These two rows have </a:t>
            </a:r>
            <a:r>
              <a:rPr lang="en-US" altLang="en-US" b="1">
                <a:solidFill>
                  <a:srgbClr val="7030A0"/>
                </a:solidFill>
              </a:rPr>
              <a:t>no group number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INNER TRANSITION ELEMENTS – no group number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elements in each subset have properties that are so similar to one another that each subset can be viewed as a group.</a:t>
            </a:r>
          </a:p>
          <a:p>
            <a:pPr eaLnBrk="1" hangingPunct="1"/>
            <a:r>
              <a:rPr lang="en-US" altLang="en-US"/>
              <a:t>All elements are in the</a:t>
            </a:r>
            <a:r>
              <a:rPr lang="en-US" altLang="en-US" b="1">
                <a:solidFill>
                  <a:srgbClr val="FF0000"/>
                </a:solidFill>
              </a:rPr>
              <a:t> f </a:t>
            </a:r>
            <a:r>
              <a:rPr lang="en-US" altLang="en-US"/>
              <a:t>block.</a:t>
            </a:r>
          </a:p>
          <a:p>
            <a:pPr eaLnBrk="1" hangingPunct="1"/>
            <a:r>
              <a:rPr lang="en-US" altLang="en-US"/>
              <a:t>Include the Lanthanides and the Actinides, names after the first element in each group.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INNER TRANSITION ELEMENTS – no group number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="1" u="sng"/>
              <a:t>Lanthanides</a:t>
            </a:r>
            <a:r>
              <a:rPr lang="en-US" altLang="en-US" b="1"/>
              <a:t>:  </a:t>
            </a: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FF0000"/>
                </a:solidFill>
              </a:rPr>
              <a:t>silvery</a:t>
            </a:r>
            <a:r>
              <a:rPr lang="en-US" altLang="en-US"/>
              <a:t> metals with </a:t>
            </a:r>
            <a:r>
              <a:rPr lang="en-US" altLang="en-US" b="1">
                <a:solidFill>
                  <a:srgbClr val="FF0000"/>
                </a:solidFill>
              </a:rPr>
              <a:t>high</a:t>
            </a:r>
            <a:r>
              <a:rPr lang="en-US" altLang="en-US"/>
              <a:t> melting points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FF0000"/>
                </a:solidFill>
              </a:rPr>
              <a:t>high</a:t>
            </a:r>
            <a:r>
              <a:rPr lang="en-US" altLang="en-US"/>
              <a:t> luster and conductivity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Tend to be mixed together in the same geologic zones and are hard to separate since they are so similar;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Unusually hard to purify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used in making high quality glass, television screens, lasers, tinted sunglasses, LEDs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INNER TRANSITION ELEMENTS – no group number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 u="sng"/>
              <a:t>Actinides</a:t>
            </a:r>
            <a:r>
              <a:rPr lang="en-US" altLang="en-US" b="1"/>
              <a:t>:</a:t>
            </a:r>
            <a:endParaRPr lang="en-US" altLang="en-US"/>
          </a:p>
          <a:p>
            <a:pPr eaLnBrk="1" hangingPunct="1"/>
            <a:r>
              <a:rPr lang="en-US" altLang="en-US" sz="2600"/>
              <a:t>Have similar properties and are not easily purified.  This is a problem for the nuclear industry as it requires purified samples of uranium and plutonium.</a:t>
            </a:r>
          </a:p>
          <a:p>
            <a:pPr eaLnBrk="1" hangingPunct="1"/>
            <a:r>
              <a:rPr lang="en-US" altLang="en-US" sz="2600"/>
              <a:t>all are </a:t>
            </a:r>
            <a:r>
              <a:rPr lang="en-US" altLang="en-US" sz="2600" b="1">
                <a:solidFill>
                  <a:srgbClr val="FF0000"/>
                </a:solidFill>
              </a:rPr>
              <a:t>radioactive.</a:t>
            </a:r>
            <a:r>
              <a:rPr lang="en-US" altLang="en-US" sz="2600"/>
              <a:t>  </a:t>
            </a:r>
          </a:p>
          <a:p>
            <a:pPr eaLnBrk="1" hangingPunct="1"/>
            <a:r>
              <a:rPr lang="en-US" altLang="en-US" sz="2600"/>
              <a:t>93-103 are </a:t>
            </a:r>
            <a:r>
              <a:rPr lang="en-US" altLang="en-US" sz="2600" b="1">
                <a:solidFill>
                  <a:srgbClr val="FF0000"/>
                </a:solidFill>
              </a:rPr>
              <a:t>synthetic</a:t>
            </a:r>
            <a:r>
              <a:rPr lang="en-US" altLang="en-US" sz="2600"/>
              <a:t> (called transuranium elements); are created in particle accelerators</a:t>
            </a:r>
          </a:p>
          <a:p>
            <a:pPr eaLnBrk="1" hangingPunct="1"/>
            <a:r>
              <a:rPr lang="en-US" altLang="en-US" sz="2600"/>
              <a:t>Most Common are </a:t>
            </a:r>
            <a:r>
              <a:rPr lang="en-US" altLang="en-US" sz="2600" b="1"/>
              <a:t>URANIUM</a:t>
            </a:r>
            <a:r>
              <a:rPr lang="en-US" altLang="en-US" sz="2600"/>
              <a:t> and </a:t>
            </a:r>
            <a:r>
              <a:rPr lang="en-US" altLang="en-US" sz="2600" b="1"/>
              <a:t>PLUTONIUM</a:t>
            </a:r>
            <a:r>
              <a:rPr lang="en-US" altLang="en-US" sz="2600"/>
              <a:t> - used as nuclear fuel.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/>
              <a:t>TO DO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Element Families handout due tomorrow.</a:t>
            </a:r>
          </a:p>
          <a:p>
            <a:pPr eaLnBrk="1" hangingPunct="1"/>
            <a:r>
              <a:rPr lang="en-US" altLang="en-US"/>
              <a:t>Lab tomorrow - </a:t>
            </a:r>
            <a:r>
              <a:rPr lang="en-US" altLang="en-US" i="1"/>
              <a:t>Where are the Halides</a:t>
            </a:r>
            <a:r>
              <a:rPr lang="en-US" altLang="en-US"/>
              <a:t>?.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831</TotalTime>
  <Words>1326</Words>
  <Application>Microsoft Office PowerPoint</Application>
  <PresentationFormat>On-screen Show (4:3)</PresentationFormat>
  <Paragraphs>121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Wingdings</vt:lpstr>
      <vt:lpstr>Calibri</vt:lpstr>
      <vt:lpstr>Network</vt:lpstr>
      <vt:lpstr>DO NOW</vt:lpstr>
      <vt:lpstr>THE ELEMENT FAMILIES</vt:lpstr>
      <vt:lpstr>HYDROGEN – a special case No Family</vt:lpstr>
      <vt:lpstr>ALKALI METALS – group 1(1A)</vt:lpstr>
      <vt:lpstr>ALKALI METALS – group 1(1A)</vt:lpstr>
      <vt:lpstr>ALKALI METALS – group 1(1A)</vt:lpstr>
      <vt:lpstr>ALKALINE EARTH METALS – group 2(2A)</vt:lpstr>
      <vt:lpstr>ALKALINE EARTH METALS – group 2(2A)</vt:lpstr>
      <vt:lpstr>ALKALINE EARTH METALS – group 2(2A)</vt:lpstr>
      <vt:lpstr>TRANSITION ELEMENTS – groups 3-12 (1B-10B)</vt:lpstr>
      <vt:lpstr>TRANSITION ELEMENTS – groups 3-12 (1B-10B)</vt:lpstr>
      <vt:lpstr>TRANSITION ELEMENTS – groups 3-12 (1B-10B)</vt:lpstr>
      <vt:lpstr>Boron Family – group 13 (3A)</vt:lpstr>
      <vt:lpstr>Boron Family – group 13 (3A)</vt:lpstr>
      <vt:lpstr>CARBON FAMILY – group 14 or 4A</vt:lpstr>
      <vt:lpstr>CARBON FAMILY – group 14 or 4A</vt:lpstr>
      <vt:lpstr>NITROGEN FAMILY – group 15 (5A) also Pnictogen Family</vt:lpstr>
      <vt:lpstr>NITROGEN FAMILY – group 15 (5A)</vt:lpstr>
      <vt:lpstr>OXYGEN FAMILY – group 16 (6A) – also Chalcogens</vt:lpstr>
      <vt:lpstr>OXYGEN FAMILY – group 16 (6A)</vt:lpstr>
      <vt:lpstr>HALOGEN FAMILY – group 17 (7A)</vt:lpstr>
      <vt:lpstr>HALOGEN FAMILY – group 17 (7A)</vt:lpstr>
      <vt:lpstr>NOBLE GAS FAMILY – group 18 (8A)</vt:lpstr>
      <vt:lpstr>NOBLE GAS FAMILY – group 18 (8A)</vt:lpstr>
      <vt:lpstr>NOBLE GAS FAMILY – group 18 (8A)</vt:lpstr>
      <vt:lpstr>INNER TRANSITION ELEMENTS – no group number</vt:lpstr>
      <vt:lpstr>INNER TRANSITION ELEMENTS – no group number</vt:lpstr>
      <vt:lpstr>INNER TRANSITION ELEMENTS – no group number</vt:lpstr>
      <vt:lpstr>INNER TRANSITION ELEMENTS – no group number</vt:lpstr>
      <vt:lpstr>INNER TRANSITION ELEMENTS – no group number</vt:lpstr>
      <vt:lpstr>INNER TRANSITION ELEMENTS – no group number</vt:lpstr>
      <vt:lpstr>TO DO</vt:lpstr>
    </vt:vector>
  </TitlesOfParts>
  <Company>DCSS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ELEMENT FAMILIES</dc:title>
  <dc:creator>DCSS</dc:creator>
  <cp:lastModifiedBy>Nancy</cp:lastModifiedBy>
  <cp:revision>25</cp:revision>
  <dcterms:created xsi:type="dcterms:W3CDTF">2010-09-23T11:01:03Z</dcterms:created>
  <dcterms:modified xsi:type="dcterms:W3CDTF">2016-09-29T01:17:58Z</dcterms:modified>
</cp:coreProperties>
</file>