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26" r:id="rId2"/>
    <p:sldId id="327" r:id="rId3"/>
    <p:sldId id="385" r:id="rId4"/>
    <p:sldId id="386" r:id="rId5"/>
    <p:sldId id="338" r:id="rId6"/>
    <p:sldId id="387" r:id="rId7"/>
    <p:sldId id="388" r:id="rId8"/>
    <p:sldId id="389" r:id="rId9"/>
    <p:sldId id="384" r:id="rId10"/>
    <p:sldId id="329" r:id="rId11"/>
    <p:sldId id="382" r:id="rId12"/>
    <p:sldId id="330" r:id="rId13"/>
    <p:sldId id="331" r:id="rId14"/>
    <p:sldId id="333" r:id="rId15"/>
    <p:sldId id="390" r:id="rId16"/>
    <p:sldId id="391" r:id="rId17"/>
    <p:sldId id="334" r:id="rId18"/>
    <p:sldId id="383" r:id="rId19"/>
    <p:sldId id="335" r:id="rId20"/>
    <p:sldId id="363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77" autoAdjust="0"/>
    <p:restoredTop sz="95987" autoAdjust="0"/>
  </p:normalViewPr>
  <p:slideViewPr>
    <p:cSldViewPr>
      <p:cViewPr varScale="1">
        <p:scale>
          <a:sx n="97" d="100"/>
          <a:sy n="97" d="100"/>
        </p:scale>
        <p:origin x="138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838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38D91-BAAA-4D34-9C38-FF929B3B0D48}" type="datetimeFigureOut">
              <a:rPr lang="en-US"/>
              <a:pPr>
                <a:defRPr/>
              </a:pPr>
              <a:t>2/12/2017</a:t>
            </a:fld>
            <a:endParaRPr lang="en-US" dirty="0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0D2B8-9657-4BD7-82DA-DAE47CAF3C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268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662F9-68FE-460C-96E7-FF22CD3F5616}" type="datetimeFigureOut">
              <a:rPr lang="en-US"/>
              <a:pPr>
                <a:defRPr/>
              </a:pPr>
              <a:t>2/12/2017</a:t>
            </a:fld>
            <a:endParaRPr lang="en-US" dirty="0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B6F868-912B-4B24-B6A0-26ACCED1D6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734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8AF6D-A5BE-4ADC-8CED-7561D621BE76}" type="datetimeFigureOut">
              <a:rPr lang="en-US"/>
              <a:pPr>
                <a:defRPr/>
              </a:pPr>
              <a:t>2/12/2017</a:t>
            </a:fld>
            <a:endParaRPr lang="en-US" dirty="0"/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57828-49ED-413A-8A53-B40C26158B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1517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704B90-2F7C-4559-8962-E53F093D78B4}" type="datetimeFigureOut">
              <a:rPr lang="en-US"/>
              <a:pPr>
                <a:defRPr/>
              </a:pPr>
              <a:t>2/12/2017</a:t>
            </a:fld>
            <a:endParaRPr lang="en-US" dirty="0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040090-6C4F-4AC8-B27E-5AC1FA392C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43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36D06-E217-4D83-BA4F-CBEA993BCA0B}" type="datetimeFigureOut">
              <a:rPr lang="en-US"/>
              <a:pPr>
                <a:defRPr/>
              </a:pPr>
              <a:t>2/12/2017</a:t>
            </a:fld>
            <a:endParaRPr lang="en-US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81DBC-4B34-4911-94E3-E55575607D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438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4C459-DDF4-4C61-8401-C74627391E3D}" type="datetimeFigureOut">
              <a:rPr lang="en-US"/>
              <a:pPr>
                <a:defRPr/>
              </a:pPr>
              <a:t>2/12/2017</a:t>
            </a:fld>
            <a:endParaRPr lang="en-US" dirty="0"/>
          </a:p>
        </p:txBody>
      </p:sp>
      <p:sp>
        <p:nvSpPr>
          <p:cNvPr id="4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6781B-41A8-4106-9235-EA262B144F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614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012B3-37E3-4414-80A5-4A2FD7B72689}" type="datetimeFigureOut">
              <a:rPr lang="en-US"/>
              <a:pPr>
                <a:defRPr/>
              </a:pPr>
              <a:t>2/12/2017</a:t>
            </a:fld>
            <a:endParaRPr lang="en-US" dirty="0"/>
          </a:p>
        </p:txBody>
      </p:sp>
      <p:sp>
        <p:nvSpPr>
          <p:cNvPr id="3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F33E1E-674A-4E27-B1CF-B7AC5649BB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833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E2F5E-F34A-4AE3-9640-9BEAFFF79D0F}" type="datetimeFigureOut">
              <a:rPr lang="en-US"/>
              <a:pPr>
                <a:defRPr/>
              </a:pPr>
              <a:t>2/12/2017</a:t>
            </a:fld>
            <a:endParaRPr lang="en-US" dirty="0"/>
          </a:p>
        </p:txBody>
      </p:sp>
      <p:sp>
        <p:nvSpPr>
          <p:cNvPr id="7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6F71D0-3C5C-409F-A250-F2DEBD35A3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353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2B79F-5E89-4625-9EBB-F84E4CE25F59}" type="datetimeFigureOut">
              <a:rPr lang="en-US"/>
              <a:pPr>
                <a:defRPr/>
              </a:pPr>
              <a:t>2/12/2017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65544-E6BE-4796-8BA2-A1E2EC0E56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450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939E9-2402-4F1B-AE54-74F25A72B07B}" type="datetimeFigureOut">
              <a:rPr lang="en-US"/>
              <a:pPr>
                <a:defRPr/>
              </a:pPr>
              <a:t>2/12/2017</a:t>
            </a:fld>
            <a:endParaRPr lang="en-US" dirty="0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2CAED-4040-421D-B118-8161B2B023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800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BCBBB8-4768-4EF0-B889-76EE1EF2B5F0}" type="datetimeFigureOut">
              <a:rPr lang="en-US"/>
              <a:pPr>
                <a:defRPr/>
              </a:pPr>
              <a:t>2/12/2017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4D129-9CF0-427A-84D2-3315A2369F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860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29" name="Text Placeholder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7B1C8AA-82EB-4D64-9B9A-1675AC3CF3E3}" type="datetimeFigureOut">
              <a:rPr lang="en-US"/>
              <a:pPr>
                <a:defRPr/>
              </a:pPr>
              <a:t>2/12/2017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78253EC-EBEC-4C79-AD60-903E01DB3E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796" r:id="rId4"/>
    <p:sldLayoutId id="2147483800" r:id="rId5"/>
    <p:sldLayoutId id="2147483795" r:id="rId6"/>
    <p:sldLayoutId id="2147483801" r:id="rId7"/>
    <p:sldLayoutId id="2147483802" r:id="rId8"/>
    <p:sldLayoutId id="2147483803" r:id="rId9"/>
    <p:sldLayoutId id="2147483794" r:id="rId10"/>
    <p:sldLayoutId id="214748380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400" b="1" dirty="0"/>
              <a:t>Do now</a:t>
            </a:r>
          </a:p>
        </p:txBody>
      </p:sp>
      <p:sp>
        <p:nvSpPr>
          <p:cNvPr id="76806" name="Text Box 6"/>
          <p:cNvSpPr txBox="1">
            <a:spLocks noChangeArrowheads="1"/>
          </p:cNvSpPr>
          <p:nvPr/>
        </p:nvSpPr>
        <p:spPr bwMode="auto">
          <a:xfrm>
            <a:off x="609600" y="1276027"/>
            <a:ext cx="78486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63550" indent="-46355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1pPr>
            <a:lvl2pPr marL="57785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3200" dirty="0">
                <a:solidFill>
                  <a:schemeClr val="tx2"/>
                </a:solidFill>
              </a:rPr>
              <a:t>Turn in </a:t>
            </a:r>
            <a:r>
              <a:rPr lang="en-US" sz="3200" dirty="0" err="1">
                <a:solidFill>
                  <a:schemeClr val="tx2"/>
                </a:solidFill>
              </a:rPr>
              <a:t>Chillin</a:t>
            </a:r>
            <a:r>
              <a:rPr lang="en-US" sz="3200" dirty="0">
                <a:solidFill>
                  <a:schemeClr val="tx2"/>
                </a:solidFill>
              </a:rPr>
              <a:t>’ Out lab.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3200" dirty="0">
                <a:solidFill>
                  <a:schemeClr val="tx2"/>
                </a:solidFill>
              </a:rPr>
              <a:t>Get out Heating Curve and Phase Diagram handout.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3200" dirty="0">
                <a:solidFill>
                  <a:schemeClr val="tx2"/>
                </a:solidFill>
              </a:rPr>
              <a:t>Pick up notes for today.  You need a calculator.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400" b="1" dirty="0"/>
              <a:t>energy</a:t>
            </a:r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>
          <a:xfrm>
            <a:off x="290052" y="1265903"/>
            <a:ext cx="8686800" cy="4525962"/>
          </a:xfrm>
        </p:spPr>
        <p:txBody>
          <a:bodyPr/>
          <a:lstStyle/>
          <a:p>
            <a:r>
              <a:rPr lang="en-US" dirty="0"/>
              <a:t>Energy is the ability to </a:t>
            </a:r>
            <a:r>
              <a:rPr lang="en-US" b="1" dirty="0">
                <a:solidFill>
                  <a:srgbClr val="FF0000"/>
                </a:solidFill>
              </a:rPr>
              <a:t>do work </a:t>
            </a:r>
            <a:r>
              <a:rPr lang="en-US" dirty="0"/>
              <a:t>or </a:t>
            </a:r>
            <a:r>
              <a:rPr lang="en-US" b="1" dirty="0">
                <a:solidFill>
                  <a:srgbClr val="FF0000"/>
                </a:solidFill>
              </a:rPr>
              <a:t>produce heat</a:t>
            </a:r>
            <a:r>
              <a:rPr lang="en-US" dirty="0"/>
              <a:t>.</a:t>
            </a:r>
          </a:p>
          <a:p>
            <a:r>
              <a:rPr lang="en-US" dirty="0"/>
              <a:t>There is </a:t>
            </a:r>
            <a:r>
              <a:rPr lang="en-US" b="1" dirty="0">
                <a:solidFill>
                  <a:srgbClr val="FF0000"/>
                </a:solidFill>
              </a:rPr>
              <a:t>potential</a:t>
            </a:r>
            <a:r>
              <a:rPr lang="en-US" dirty="0"/>
              <a:t> energy and </a:t>
            </a:r>
            <a:r>
              <a:rPr lang="en-US" b="1" dirty="0">
                <a:solidFill>
                  <a:srgbClr val="FF0000"/>
                </a:solidFill>
              </a:rPr>
              <a:t>kinetic</a:t>
            </a:r>
            <a:r>
              <a:rPr lang="en-US" dirty="0"/>
              <a:t> energy.</a:t>
            </a:r>
          </a:p>
          <a:p>
            <a:r>
              <a:rPr lang="en-US" dirty="0"/>
              <a:t>Potential energy is </a:t>
            </a:r>
            <a:r>
              <a:rPr lang="en-US" b="1" dirty="0">
                <a:solidFill>
                  <a:srgbClr val="FF0000"/>
                </a:solidFill>
              </a:rPr>
              <a:t>stored</a:t>
            </a:r>
            <a:r>
              <a:rPr lang="en-US" dirty="0"/>
              <a:t> energy and kinetic energy is the energy of </a:t>
            </a:r>
            <a:r>
              <a:rPr lang="en-US" b="1" dirty="0">
                <a:solidFill>
                  <a:srgbClr val="FF0000"/>
                </a:solidFill>
              </a:rPr>
              <a:t>motion</a:t>
            </a:r>
            <a:r>
              <a:rPr lang="en-US" dirty="0"/>
              <a:t>.</a:t>
            </a:r>
          </a:p>
          <a:p>
            <a:r>
              <a:rPr lang="en-US" dirty="0"/>
              <a:t>Remember that energy is </a:t>
            </a:r>
            <a:r>
              <a:rPr lang="en-US" b="1" dirty="0">
                <a:solidFill>
                  <a:srgbClr val="FF0000"/>
                </a:solidFill>
              </a:rPr>
              <a:t>conserved</a:t>
            </a:r>
            <a:r>
              <a:rPr lang="en-US" dirty="0"/>
              <a:t> – it can be </a:t>
            </a:r>
            <a:r>
              <a:rPr lang="en-US" b="1" dirty="0">
                <a:solidFill>
                  <a:srgbClr val="FF0000"/>
                </a:solidFill>
              </a:rPr>
              <a:t>converted</a:t>
            </a:r>
            <a:r>
              <a:rPr lang="en-US" dirty="0"/>
              <a:t> from one form to another, but cannot be </a:t>
            </a:r>
            <a:r>
              <a:rPr lang="en-US" b="1" dirty="0">
                <a:solidFill>
                  <a:srgbClr val="FF0000"/>
                </a:solidFill>
              </a:rPr>
              <a:t>destroyed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4724400"/>
            <a:ext cx="5256357" cy="20053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400" b="1" dirty="0"/>
              <a:t>energy</a:t>
            </a:r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energy stored in a substance because of its composition is </a:t>
            </a:r>
            <a:r>
              <a:rPr lang="en-US" b="1" dirty="0">
                <a:solidFill>
                  <a:srgbClr val="FF0000"/>
                </a:solidFill>
              </a:rPr>
              <a:t>CHEMICAL POTENTIAL ENERGY. </a:t>
            </a:r>
            <a:r>
              <a:rPr lang="en-US" dirty="0"/>
              <a:t>Chemical potential energy plays an important role in chemical reactions.  In a chemical reaction, the potential energy can be </a:t>
            </a:r>
            <a:r>
              <a:rPr lang="en-US" b="1" dirty="0">
                <a:solidFill>
                  <a:srgbClr val="FF0000"/>
                </a:solidFill>
              </a:rPr>
              <a:t>released as heat</a:t>
            </a:r>
            <a:r>
              <a:rPr lang="en-US" dirty="0"/>
              <a:t>. 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4076700"/>
            <a:ext cx="4400550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252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400" b="1" dirty="0"/>
              <a:t>energy</a:t>
            </a:r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HEAT is the </a:t>
            </a:r>
            <a:r>
              <a:rPr lang="en-US" b="1" dirty="0">
                <a:solidFill>
                  <a:srgbClr val="FF0000"/>
                </a:solidFill>
              </a:rPr>
              <a:t>energy</a:t>
            </a:r>
            <a:r>
              <a:rPr lang="en-US" dirty="0"/>
              <a:t> that flows </a:t>
            </a:r>
            <a:r>
              <a:rPr lang="en-US" b="1" dirty="0">
                <a:solidFill>
                  <a:srgbClr val="FF0000"/>
                </a:solidFill>
              </a:rPr>
              <a:t>from a warmer </a:t>
            </a:r>
            <a:r>
              <a:rPr lang="en-US" dirty="0"/>
              <a:t>object </a:t>
            </a:r>
            <a:r>
              <a:rPr lang="en-US" b="1" dirty="0">
                <a:solidFill>
                  <a:srgbClr val="FF0000"/>
                </a:solidFill>
              </a:rPr>
              <a:t>to a colder object</a:t>
            </a:r>
            <a:r>
              <a:rPr lang="en-US" dirty="0"/>
              <a:t>.</a:t>
            </a:r>
          </a:p>
          <a:p>
            <a:r>
              <a:rPr lang="en-US" dirty="0"/>
              <a:t>Heat is measured using the SI unit </a:t>
            </a:r>
            <a:r>
              <a:rPr lang="en-US" b="1" dirty="0">
                <a:solidFill>
                  <a:srgbClr val="FF0000"/>
                </a:solidFill>
              </a:rPr>
              <a:t>JOULE, J</a:t>
            </a:r>
            <a:r>
              <a:rPr lang="en-US" dirty="0"/>
              <a:t>.  (The other unit is calorie.  One calorie = 4.184 joules.)</a:t>
            </a:r>
          </a:p>
        </p:txBody>
      </p:sp>
    </p:spTree>
    <p:extLst>
      <p:ext uri="{BB962C8B-B14F-4D97-AF65-F5344CB8AC3E}">
        <p14:creationId xmlns:p14="http://schemas.microsoft.com/office/powerpoint/2010/main" val="1121313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400" b="1" dirty="0"/>
              <a:t>Heating curve</a:t>
            </a:r>
          </a:p>
        </p:txBody>
      </p:sp>
      <p:pic>
        <p:nvPicPr>
          <p:cNvPr id="68611" name="Picture 2" descr="http://chemwiki.ucdavis.edu/@api/deki/files/5713/=HeatCool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5400" y="1514475"/>
            <a:ext cx="6629400" cy="4552950"/>
          </a:xfrm>
          <a:noFill/>
        </p:spPr>
      </p:pic>
    </p:spTree>
    <p:extLst>
      <p:ext uri="{BB962C8B-B14F-4D97-AF65-F5344CB8AC3E}">
        <p14:creationId xmlns:p14="http://schemas.microsoft.com/office/powerpoint/2010/main" val="1457405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ENERGY AND CHANGES OF 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258" y="1447800"/>
            <a:ext cx="4572000" cy="4525962"/>
          </a:xfrm>
        </p:spPr>
        <p:txBody>
          <a:bodyPr/>
          <a:lstStyle/>
          <a:p>
            <a:r>
              <a:rPr lang="en-US" sz="2800" dirty="0"/>
              <a:t>When heat is </a:t>
            </a:r>
            <a:r>
              <a:rPr lang="en-US" sz="2800" b="1" dirty="0">
                <a:solidFill>
                  <a:srgbClr val="FF0000"/>
                </a:solidFill>
              </a:rPr>
              <a:t>added</a:t>
            </a:r>
            <a:r>
              <a:rPr lang="en-US" sz="2800" dirty="0"/>
              <a:t> to a solid, the kinetic energy, KE, of the molecules </a:t>
            </a:r>
            <a:r>
              <a:rPr lang="en-US" sz="2800" b="1" dirty="0">
                <a:solidFill>
                  <a:srgbClr val="FF0000"/>
                </a:solidFill>
              </a:rPr>
              <a:t>increases</a:t>
            </a:r>
            <a:r>
              <a:rPr lang="en-US" sz="2800" dirty="0"/>
              <a:t>. </a:t>
            </a:r>
          </a:p>
          <a:p>
            <a:r>
              <a:rPr lang="en-US" sz="2800" dirty="0"/>
              <a:t> When the melting point is reached, the </a:t>
            </a:r>
            <a:r>
              <a:rPr lang="en-US" sz="2800" b="1" dirty="0">
                <a:solidFill>
                  <a:srgbClr val="FF0000"/>
                </a:solidFill>
              </a:rPr>
              <a:t>added</a:t>
            </a:r>
            <a:r>
              <a:rPr lang="en-US" sz="2800" dirty="0"/>
              <a:t> energy (heat) </a:t>
            </a:r>
            <a:r>
              <a:rPr lang="en-US" sz="2800" b="1" dirty="0">
                <a:solidFill>
                  <a:srgbClr val="FF0000"/>
                </a:solidFill>
              </a:rPr>
              <a:t>increases</a:t>
            </a:r>
            <a:r>
              <a:rPr lang="en-US" sz="2800" dirty="0"/>
              <a:t> the KE of the molecules. </a:t>
            </a:r>
          </a:p>
          <a:p>
            <a:r>
              <a:rPr lang="en-US" sz="2800" dirty="0"/>
              <a:t>The positions of the molecules are </a:t>
            </a:r>
            <a:r>
              <a:rPr lang="en-US" sz="2800" b="1" dirty="0">
                <a:solidFill>
                  <a:srgbClr val="FF0000"/>
                </a:solidFill>
              </a:rPr>
              <a:t>changed</a:t>
            </a:r>
            <a:r>
              <a:rPr lang="en-US" sz="2800" dirty="0"/>
              <a:t>.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6350" y="1905000"/>
            <a:ext cx="3905250" cy="333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091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ENERGY AND CHANGES OF 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equation to determine the amount of heat is the following:</a:t>
            </a:r>
          </a:p>
          <a:p>
            <a:pPr marL="0" indent="0" algn="ctr">
              <a:buNone/>
            </a:pPr>
            <a:r>
              <a:rPr lang="en-US" dirty="0"/>
              <a:t>q = (m) (∆T) (</a:t>
            </a:r>
            <a:r>
              <a:rPr lang="en-US" dirty="0" err="1"/>
              <a:t>C</a:t>
            </a:r>
            <a:r>
              <a:rPr lang="en-US" baseline="-25000" dirty="0" err="1"/>
              <a:t>p</a:t>
            </a:r>
            <a:r>
              <a:rPr lang="en-US" dirty="0"/>
              <a:t>)</a:t>
            </a:r>
          </a:p>
          <a:p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“q” is heat,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“m” is mass,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“∆T” is change in temperature, and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“</a:t>
            </a:r>
            <a:r>
              <a:rPr lang="en-US" dirty="0" err="1"/>
              <a:t>C</a:t>
            </a:r>
            <a:r>
              <a:rPr lang="en-US" baseline="-25000" dirty="0" err="1"/>
              <a:t>p</a:t>
            </a:r>
            <a:r>
              <a:rPr lang="en-US" dirty="0"/>
              <a:t>” is the specific heat of the substance you are measuring.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78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ENERGY AND CHANGES OF 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75237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Specific heat, </a:t>
            </a:r>
            <a:r>
              <a:rPr lang="en-US" b="1" dirty="0" err="1">
                <a:solidFill>
                  <a:srgbClr val="FF0000"/>
                </a:solidFill>
              </a:rPr>
              <a:t>C</a:t>
            </a:r>
            <a:r>
              <a:rPr lang="en-US" b="1" baseline="-25000" dirty="0" err="1">
                <a:solidFill>
                  <a:srgbClr val="FF0000"/>
                </a:solidFill>
              </a:rPr>
              <a:t>p</a:t>
            </a:r>
            <a:r>
              <a:rPr lang="en-US" b="1" dirty="0">
                <a:solidFill>
                  <a:srgbClr val="FF0000"/>
                </a:solidFill>
              </a:rPr>
              <a:t>, </a:t>
            </a:r>
            <a:r>
              <a:rPr lang="en-US" dirty="0"/>
              <a:t>of any substance is the amount of heat required to raise the temperature of one gram of that substance by one degree Celsius.  </a:t>
            </a:r>
          </a:p>
          <a:p>
            <a:r>
              <a:rPr lang="en-US" dirty="0"/>
              <a:t>The number will always be given to you. Examples:</a:t>
            </a:r>
          </a:p>
          <a:p>
            <a:pPr lvl="1"/>
            <a:r>
              <a:rPr lang="en-US" dirty="0" err="1"/>
              <a:t>Cp</a:t>
            </a:r>
            <a:r>
              <a:rPr lang="en-US" baseline="-25000" dirty="0" err="1"/>
              <a:t>ice</a:t>
            </a:r>
            <a:r>
              <a:rPr lang="en-US" dirty="0"/>
              <a:t> - 2.06 J/</a:t>
            </a:r>
            <a:r>
              <a:rPr lang="en-US" dirty="0" err="1"/>
              <a:t>g•C</a:t>
            </a:r>
            <a:r>
              <a:rPr lang="en-US" dirty="0"/>
              <a:t>°	</a:t>
            </a:r>
          </a:p>
          <a:p>
            <a:pPr lvl="1"/>
            <a:r>
              <a:rPr lang="en-US" dirty="0" err="1"/>
              <a:t>Cp</a:t>
            </a:r>
            <a:r>
              <a:rPr lang="en-US" baseline="-25000" dirty="0" err="1"/>
              <a:t>water</a:t>
            </a:r>
            <a:r>
              <a:rPr lang="en-US" dirty="0"/>
              <a:t> - 4.18 J/</a:t>
            </a:r>
            <a:r>
              <a:rPr lang="en-US" dirty="0" err="1"/>
              <a:t>g•C</a:t>
            </a:r>
            <a:r>
              <a:rPr lang="en-US" dirty="0"/>
              <a:t>°	</a:t>
            </a:r>
          </a:p>
          <a:p>
            <a:pPr lvl="1"/>
            <a:r>
              <a:rPr lang="en-US" dirty="0" err="1"/>
              <a:t>Cp</a:t>
            </a:r>
            <a:r>
              <a:rPr lang="en-US" baseline="-25000" dirty="0" err="1"/>
              <a:t>vapor</a:t>
            </a:r>
            <a:r>
              <a:rPr lang="en-US" dirty="0"/>
              <a:t> - 2.02 J/</a:t>
            </a:r>
            <a:r>
              <a:rPr lang="en-US" dirty="0" err="1"/>
              <a:t>g•C</a:t>
            </a:r>
            <a:r>
              <a:rPr lang="en-US" dirty="0"/>
              <a:t>°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881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ENERGY AND CHANGES OF STATE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1905000"/>
            <a:ext cx="4785922" cy="38413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2417" y="2273091"/>
            <a:ext cx="4005383" cy="310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488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400" b="1" dirty="0"/>
              <a:t>Calculating heat</a:t>
            </a:r>
          </a:p>
        </p:txBody>
      </p:sp>
      <p:sp>
        <p:nvSpPr>
          <p:cNvPr id="100353" name="Rectangle 1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7620000" cy="1724025"/>
          </a:xfrm>
        </p:spPr>
        <p:txBody>
          <a:bodyPr lIns="0" tIns="0" rIns="0" bIns="0" anchor="ctr">
            <a:spAutoFit/>
          </a:bodyPr>
          <a:lstStyle/>
          <a:p>
            <a:pPr marL="0" indent="0">
              <a:spcBef>
                <a:spcPct val="0"/>
              </a:spcBef>
              <a:buClrTx/>
              <a:buSzTx/>
              <a:buFontTx/>
              <a:buNone/>
              <a:tabLst>
                <a:tab pos="228600" algn="l"/>
              </a:tabLst>
              <a:defRPr/>
            </a:pPr>
            <a:r>
              <a:rPr lang="en-US" sz="2800" b="1" dirty="0">
                <a:latin typeface="+mj-lt"/>
                <a:cs typeface="Arial" pitchFamily="34" charset="0"/>
              </a:rPr>
              <a:t>Sample Problem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tabLst>
                <a:tab pos="228600" algn="l"/>
              </a:tabLst>
              <a:defRPr/>
            </a:pPr>
            <a:r>
              <a:rPr lang="en-US" sz="2800" dirty="0">
                <a:latin typeface="+mj-lt"/>
                <a:ea typeface="Times New Roman" pitchFamily="18" charset="0"/>
                <a:cs typeface="Arial" pitchFamily="34" charset="0"/>
              </a:rPr>
              <a:t>	Calculate the amount of energy in joules needed to raise 100.0 g of ice from –75.0°C to 0.00°C.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tabLst>
                <a:tab pos="228600" algn="l"/>
              </a:tabLst>
              <a:defRPr/>
            </a:pPr>
            <a:endParaRPr lang="en-US" sz="2800" dirty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79876" name="TextBox 4"/>
          <p:cNvSpPr txBox="1">
            <a:spLocks noChangeArrowheads="1"/>
          </p:cNvSpPr>
          <p:nvPr/>
        </p:nvSpPr>
        <p:spPr bwMode="auto">
          <a:xfrm>
            <a:off x="4648200" y="2743200"/>
            <a:ext cx="4495800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228600" algn="l"/>
              </a:tabLs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1pPr>
            <a:lvl2pPr marL="742950" indent="-285750" eaLnBrk="0" hangingPunct="0">
              <a:tabLst>
                <a:tab pos="228600" algn="l"/>
              </a:tabLs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2pPr>
            <a:lvl3pPr marL="1143000" indent="-228600" eaLnBrk="0" hangingPunct="0">
              <a:tabLst>
                <a:tab pos="228600" algn="l"/>
              </a:tabLs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3pPr>
            <a:lvl4pPr marL="1600200" indent="-228600" eaLnBrk="0" hangingPunct="0">
              <a:tabLst>
                <a:tab pos="228600" algn="l"/>
              </a:tabLs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4pPr>
            <a:lvl5pPr marL="2057400" indent="-228600" eaLnBrk="0" hangingPunct="0">
              <a:tabLst>
                <a:tab pos="228600" algn="l"/>
              </a:tabLs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9pPr>
          </a:lstStyle>
          <a:p>
            <a:r>
              <a:rPr lang="en-US" sz="2400" dirty="0">
                <a:solidFill>
                  <a:schemeClr val="tx2"/>
                </a:solidFill>
                <a:cs typeface="Times New Roman" pitchFamily="18" charset="0"/>
              </a:rPr>
              <a:t>	q = (m)(∆T)(</a:t>
            </a:r>
            <a:r>
              <a:rPr lang="en-US" sz="2400" dirty="0" err="1">
                <a:solidFill>
                  <a:schemeClr val="tx2"/>
                </a:solidFill>
                <a:cs typeface="Times New Roman" pitchFamily="18" charset="0"/>
              </a:rPr>
              <a:t>Cp</a:t>
            </a:r>
            <a:r>
              <a:rPr lang="en-US" sz="2400" baseline="-30000" dirty="0" err="1">
                <a:solidFill>
                  <a:schemeClr val="tx2"/>
                </a:solidFill>
                <a:cs typeface="Times New Roman" pitchFamily="18" charset="0"/>
              </a:rPr>
              <a:t>ice</a:t>
            </a:r>
            <a:r>
              <a:rPr lang="en-US" sz="2400" dirty="0">
                <a:solidFill>
                  <a:schemeClr val="tx2"/>
                </a:solidFill>
                <a:cs typeface="Times New Roman" pitchFamily="18" charset="0"/>
              </a:rPr>
              <a:t>)</a:t>
            </a:r>
            <a:endParaRPr lang="en-US" sz="2400" dirty="0">
              <a:solidFill>
                <a:schemeClr val="tx2"/>
              </a:solidFill>
            </a:endParaRPr>
          </a:p>
          <a:p>
            <a:r>
              <a:rPr lang="en-US" sz="2400" dirty="0">
                <a:solidFill>
                  <a:schemeClr val="tx2"/>
                </a:solidFill>
                <a:cs typeface="Times New Roman" pitchFamily="18" charset="0"/>
              </a:rPr>
              <a:t>	q = </a:t>
            </a:r>
            <a:r>
              <a:rPr lang="en-US" sz="2400" u="sng" dirty="0">
                <a:solidFill>
                  <a:schemeClr val="tx2"/>
                </a:solidFill>
                <a:cs typeface="Times New Roman" pitchFamily="18" charset="0"/>
              </a:rPr>
              <a:t>(100.0 g)(75.0°C)(2.06 J)</a:t>
            </a:r>
            <a:r>
              <a:rPr lang="en-US" sz="2400" dirty="0">
                <a:solidFill>
                  <a:schemeClr val="tx2"/>
                </a:solidFill>
                <a:cs typeface="Times New Roman" pitchFamily="18" charset="0"/>
              </a:rPr>
              <a:t>    </a:t>
            </a:r>
          </a:p>
          <a:p>
            <a:r>
              <a:rPr lang="en-US" sz="2400" dirty="0">
                <a:solidFill>
                  <a:schemeClr val="tx2"/>
                </a:solidFill>
                <a:cs typeface="Times New Roman" pitchFamily="18" charset="0"/>
              </a:rPr>
              <a:t>       			     g • C°</a:t>
            </a:r>
          </a:p>
          <a:p>
            <a:r>
              <a:rPr lang="en-US" sz="2400" dirty="0">
                <a:solidFill>
                  <a:schemeClr val="tx2"/>
                </a:solidFill>
                <a:cs typeface="Times New Roman" pitchFamily="18" charset="0"/>
              </a:rPr>
              <a:t>      =  15,450 joules</a:t>
            </a:r>
            <a:endParaRPr lang="en-US" sz="2400" dirty="0">
              <a:solidFill>
                <a:schemeClr val="tx2"/>
              </a:solidFill>
            </a:endParaRPr>
          </a:p>
          <a:p>
            <a:r>
              <a:rPr lang="en-US" sz="2400" dirty="0">
                <a:solidFill>
                  <a:schemeClr val="tx2"/>
                </a:solidFill>
                <a:cs typeface="Times New Roman" pitchFamily="18" charset="0"/>
              </a:rPr>
              <a:t>	   =  15,500 J</a:t>
            </a:r>
            <a:endParaRPr lang="en-US" sz="2400" dirty="0">
              <a:solidFill>
                <a:schemeClr val="tx2"/>
              </a:solidFill>
            </a:endParaRPr>
          </a:p>
          <a:p>
            <a:pPr eaLnBrk="1" hangingPunct="1"/>
            <a:endParaRPr lang="en-US" dirty="0"/>
          </a:p>
        </p:txBody>
      </p:sp>
      <p:pic>
        <p:nvPicPr>
          <p:cNvPr id="79877" name="Picture 3" descr="http://www.kentchemistry.com/images/links/matter/aim10.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0"/>
            <a:ext cx="434340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9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9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9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98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98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98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98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98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98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98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98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98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98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98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98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Calculating heat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Calculate the amount of energy in joules needed to raise 100.0g of water from 25.0°C to 75.0°C.</a:t>
            </a:r>
          </a:p>
        </p:txBody>
      </p:sp>
      <p:pic>
        <p:nvPicPr>
          <p:cNvPr id="4" name="Picture 3" descr="http://www.kentchemistry.com/images/links/matter/aim10.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038600"/>
            <a:ext cx="434340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6613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400" b="1" dirty="0"/>
              <a:t>enthalpy</a:t>
            </a:r>
          </a:p>
        </p:txBody>
      </p:sp>
      <p:sp>
        <p:nvSpPr>
          <p:cNvPr id="808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FF0000"/>
                </a:solidFill>
              </a:rPr>
              <a:t>Enthalpy</a:t>
            </a:r>
            <a:r>
              <a:rPr lang="en-US" dirty="0"/>
              <a:t>, </a:t>
            </a:r>
            <a:r>
              <a:rPr lang="en-US" i="1" dirty="0"/>
              <a:t>H,</a:t>
            </a:r>
            <a:r>
              <a:rPr lang="en-US" dirty="0"/>
              <a:t> is a measure of the total energy in a system.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Δ</a:t>
            </a:r>
            <a:r>
              <a:rPr lang="en-US" i="1" dirty="0"/>
              <a:t>H</a:t>
            </a:r>
            <a:r>
              <a:rPr lang="en-US" dirty="0"/>
              <a:t> is equal to the </a:t>
            </a:r>
            <a:r>
              <a:rPr lang="en-US" b="1" dirty="0">
                <a:solidFill>
                  <a:srgbClr val="FF0000"/>
                </a:solidFill>
              </a:rPr>
              <a:t>change</a:t>
            </a:r>
            <a:r>
              <a:rPr lang="en-US" dirty="0"/>
              <a:t> in the internal energy of the system, plus the </a:t>
            </a:r>
            <a:r>
              <a:rPr lang="en-US" b="1" dirty="0">
                <a:solidFill>
                  <a:srgbClr val="FF0000"/>
                </a:solidFill>
              </a:rPr>
              <a:t>work</a:t>
            </a:r>
            <a:r>
              <a:rPr lang="en-US" dirty="0"/>
              <a:t> that the system has done on its surroundings.</a:t>
            </a:r>
            <a:endParaRPr lang="en-US" baseline="300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This means that the change in enthalpy under such conditions is the heat </a:t>
            </a:r>
            <a:r>
              <a:rPr lang="en-US" b="1" dirty="0">
                <a:solidFill>
                  <a:srgbClr val="FF0000"/>
                </a:solidFill>
              </a:rPr>
              <a:t>absorbed</a:t>
            </a:r>
            <a:r>
              <a:rPr lang="en-US" dirty="0"/>
              <a:t> or </a:t>
            </a:r>
            <a:r>
              <a:rPr lang="en-US" b="1" dirty="0">
                <a:solidFill>
                  <a:srgbClr val="FF0000"/>
                </a:solidFill>
              </a:rPr>
              <a:t>released</a:t>
            </a:r>
            <a:r>
              <a:rPr lang="en-US" dirty="0"/>
              <a:t> by a chemical reaction.</a:t>
            </a:r>
          </a:p>
          <a:p>
            <a:pPr>
              <a:buFont typeface="Wingdings 2" pitchFamily="18" charset="2"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400" b="1" dirty="0"/>
              <a:t>Enthalpy (heat) of fusion</a:t>
            </a:r>
          </a:p>
        </p:txBody>
      </p:sp>
      <p:sp>
        <p:nvSpPr>
          <p:cNvPr id="81923" name="Content Placeholder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1951037"/>
          </a:xfrm>
        </p:spPr>
        <p:txBody>
          <a:bodyPr/>
          <a:lstStyle/>
          <a:p>
            <a:r>
              <a:rPr lang="en-US" dirty="0"/>
              <a:t>Energy required to melt one gram of a specific substance at its melting point.</a:t>
            </a:r>
          </a:p>
          <a:p>
            <a:r>
              <a:rPr lang="en-US" dirty="0"/>
              <a:t>The energy of </a:t>
            </a:r>
            <a:r>
              <a:rPr lang="en-US" b="1" dirty="0">
                <a:solidFill>
                  <a:srgbClr val="FF0000"/>
                </a:solidFill>
              </a:rPr>
              <a:t>melting</a:t>
            </a:r>
            <a:r>
              <a:rPr lang="en-US" dirty="0"/>
              <a:t>.</a:t>
            </a:r>
          </a:p>
        </p:txBody>
      </p:sp>
      <p:pic>
        <p:nvPicPr>
          <p:cNvPr id="81924" name="Picture 3" descr="http://www.kentchemistry.com/images/links/matter/aim10.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276600"/>
            <a:ext cx="5562600" cy="319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5" name="TextBox 5"/>
          <p:cNvSpPr txBox="1">
            <a:spLocks noChangeArrowheads="1"/>
          </p:cNvSpPr>
          <p:nvPr/>
        </p:nvSpPr>
        <p:spPr bwMode="auto">
          <a:xfrm>
            <a:off x="6553200" y="3352800"/>
            <a:ext cx="20574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/>
              <a:t>Formula:</a:t>
            </a:r>
          </a:p>
          <a:p>
            <a:pPr eaLnBrk="1" hangingPunct="1"/>
            <a:r>
              <a:rPr lang="en-US" sz="2400" dirty="0"/>
              <a:t>Q = (m)(</a:t>
            </a:r>
            <a:r>
              <a:rPr lang="en-US" sz="2400" dirty="0" err="1"/>
              <a:t>Δ</a:t>
            </a:r>
            <a:r>
              <a:rPr lang="en-US" sz="2400" i="1" dirty="0" err="1"/>
              <a:t>H</a:t>
            </a:r>
            <a:r>
              <a:rPr lang="en-US" sz="2400" i="1" baseline="-25000" dirty="0" err="1"/>
              <a:t>fus</a:t>
            </a:r>
            <a:r>
              <a:rPr lang="en-US" sz="2400" i="1" dirty="0"/>
              <a:t>)</a:t>
            </a:r>
          </a:p>
          <a:p>
            <a:pPr eaLnBrk="1" hangingPunct="1"/>
            <a:endParaRPr lang="en-US" sz="2400" i="1" dirty="0"/>
          </a:p>
          <a:p>
            <a:pPr eaLnBrk="1" hangingPunct="1"/>
            <a:r>
              <a:rPr lang="en-US" sz="2400" dirty="0" err="1"/>
              <a:t>Δ</a:t>
            </a:r>
            <a:r>
              <a:rPr lang="en-US" sz="2400" i="1" dirty="0" err="1"/>
              <a:t>H</a:t>
            </a:r>
            <a:r>
              <a:rPr lang="en-US" sz="2400" i="1" baseline="-25000" dirty="0" err="1"/>
              <a:t>fus</a:t>
            </a:r>
            <a:r>
              <a:rPr lang="en-US" sz="2400" i="1" dirty="0"/>
              <a:t> of water = 334 J/g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19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19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19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19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19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19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19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4400" b="1" dirty="0"/>
              <a:t>Enthalpy (heat) of vaporization</a:t>
            </a:r>
          </a:p>
        </p:txBody>
      </p:sp>
      <p:sp>
        <p:nvSpPr>
          <p:cNvPr id="82947" name="Content Placeholder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1874837"/>
          </a:xfrm>
        </p:spPr>
        <p:txBody>
          <a:bodyPr/>
          <a:lstStyle/>
          <a:p>
            <a:r>
              <a:rPr lang="en-US" dirty="0"/>
              <a:t>Energy required to vaporize one gram of a specific substance at its boiling point.</a:t>
            </a:r>
          </a:p>
          <a:p>
            <a:r>
              <a:rPr lang="en-US" dirty="0"/>
              <a:t>The energy of </a:t>
            </a:r>
            <a:r>
              <a:rPr lang="en-US" b="1" dirty="0">
                <a:solidFill>
                  <a:srgbClr val="FF0000"/>
                </a:solidFill>
              </a:rPr>
              <a:t>boiling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82948" name="Picture 3" descr="http://www.kentchemistry.com/images/links/matter/aim10.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352800"/>
            <a:ext cx="5562600" cy="319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49" name="TextBox 4"/>
          <p:cNvSpPr txBox="1">
            <a:spLocks noChangeArrowheads="1"/>
          </p:cNvSpPr>
          <p:nvPr/>
        </p:nvSpPr>
        <p:spPr bwMode="auto">
          <a:xfrm>
            <a:off x="6629400" y="3352800"/>
            <a:ext cx="2286000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/>
              <a:t>Formula:</a:t>
            </a:r>
          </a:p>
          <a:p>
            <a:pPr eaLnBrk="1" hangingPunct="1"/>
            <a:r>
              <a:rPr lang="en-US" sz="2400" dirty="0"/>
              <a:t>Q = (m)(</a:t>
            </a:r>
            <a:r>
              <a:rPr lang="en-US" sz="2400" dirty="0" err="1"/>
              <a:t>Δ</a:t>
            </a:r>
            <a:r>
              <a:rPr lang="en-US" sz="2400" i="1" dirty="0" err="1"/>
              <a:t>H</a:t>
            </a:r>
            <a:r>
              <a:rPr lang="en-US" sz="2400" i="1" baseline="-25000" dirty="0" err="1"/>
              <a:t>vap</a:t>
            </a:r>
            <a:r>
              <a:rPr lang="en-US" sz="2400" i="1" dirty="0"/>
              <a:t>)</a:t>
            </a:r>
          </a:p>
          <a:p>
            <a:pPr eaLnBrk="1" hangingPunct="1"/>
            <a:endParaRPr lang="en-US" sz="2400" i="1" dirty="0"/>
          </a:p>
          <a:p>
            <a:pPr eaLnBrk="1" hangingPunct="1"/>
            <a:r>
              <a:rPr lang="en-US" sz="2400" dirty="0" err="1"/>
              <a:t>Δ</a:t>
            </a:r>
            <a:r>
              <a:rPr lang="en-US" sz="2400" i="1" dirty="0" err="1"/>
              <a:t>H</a:t>
            </a:r>
            <a:r>
              <a:rPr lang="en-US" sz="2400" i="1" baseline="-25000" dirty="0" err="1"/>
              <a:t>vap</a:t>
            </a:r>
            <a:r>
              <a:rPr lang="en-US" sz="2400" i="1" dirty="0"/>
              <a:t> of water </a:t>
            </a:r>
          </a:p>
          <a:p>
            <a:pPr eaLnBrk="1" hangingPunct="1"/>
            <a:r>
              <a:rPr lang="en-US" sz="2400" i="1" dirty="0"/>
              <a:t>= 2260J/g</a:t>
            </a:r>
            <a:endParaRPr lang="en-US" sz="2400" dirty="0"/>
          </a:p>
          <a:p>
            <a:pPr eaLnBrk="1" hangingPunct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29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29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29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29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29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29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29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29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29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29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29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29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4400" b="1" dirty="0"/>
              <a:t>Enthalpy (heat) of vaporization</a:t>
            </a:r>
          </a:p>
        </p:txBody>
      </p:sp>
      <p:sp>
        <p:nvSpPr>
          <p:cNvPr id="82947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686800" cy="1874837"/>
          </a:xfrm>
        </p:spPr>
        <p:txBody>
          <a:bodyPr/>
          <a:lstStyle/>
          <a:p>
            <a:r>
              <a:rPr lang="en-US" dirty="0"/>
              <a:t>This is directly related to the </a:t>
            </a:r>
            <a:r>
              <a:rPr lang="en-US" b="1" dirty="0">
                <a:solidFill>
                  <a:srgbClr val="FF0000"/>
                </a:solidFill>
              </a:rPr>
              <a:t>strength</a:t>
            </a:r>
            <a:r>
              <a:rPr lang="en-US" dirty="0"/>
              <a:t> of the </a:t>
            </a:r>
            <a:r>
              <a:rPr lang="en-US" b="1" dirty="0">
                <a:solidFill>
                  <a:srgbClr val="FF0000"/>
                </a:solidFill>
              </a:rPr>
              <a:t>intermolecular</a:t>
            </a:r>
            <a:r>
              <a:rPr lang="en-US" dirty="0"/>
              <a:t> forces that exist in the liquid.</a:t>
            </a:r>
          </a:p>
          <a:p>
            <a:r>
              <a:rPr lang="en-US" b="1" dirty="0">
                <a:solidFill>
                  <a:srgbClr val="FF0000"/>
                </a:solidFill>
              </a:rPr>
              <a:t>High</a:t>
            </a:r>
            <a:r>
              <a:rPr lang="en-US" dirty="0"/>
              <a:t> IMFs means </a:t>
            </a:r>
            <a:r>
              <a:rPr lang="en-US" b="1" dirty="0">
                <a:solidFill>
                  <a:srgbClr val="FF0000"/>
                </a:solidFill>
              </a:rPr>
              <a:t>low</a:t>
            </a:r>
            <a:r>
              <a:rPr lang="en-US" dirty="0"/>
              <a:t> vapor pressure and </a:t>
            </a:r>
            <a:r>
              <a:rPr lang="en-US" b="1" dirty="0">
                <a:solidFill>
                  <a:srgbClr val="FF0000"/>
                </a:solidFill>
              </a:rPr>
              <a:t>high</a:t>
            </a:r>
            <a:r>
              <a:rPr lang="en-US" dirty="0"/>
              <a:t> </a:t>
            </a:r>
            <a:r>
              <a:rPr lang="en-US" dirty="0" err="1"/>
              <a:t>ΔH</a:t>
            </a:r>
            <a:r>
              <a:rPr lang="en-US" baseline="-25000" dirty="0" err="1"/>
              <a:t>vap</a:t>
            </a:r>
            <a:r>
              <a:rPr lang="en-US" baseline="-25000" dirty="0"/>
              <a:t>.</a:t>
            </a:r>
            <a:r>
              <a:rPr lang="en-US" dirty="0"/>
              <a:t> </a:t>
            </a:r>
          </a:p>
          <a:p>
            <a:r>
              <a:rPr lang="en-US" dirty="0"/>
              <a:t>This is because </a:t>
            </a:r>
            <a:r>
              <a:rPr lang="en-US" b="1" dirty="0">
                <a:solidFill>
                  <a:srgbClr val="FF0000"/>
                </a:solidFill>
              </a:rPr>
              <a:t>much</a:t>
            </a:r>
            <a:r>
              <a:rPr lang="en-US" dirty="0"/>
              <a:t> energy is needed to </a:t>
            </a:r>
            <a:r>
              <a:rPr lang="en-US" b="1" dirty="0">
                <a:solidFill>
                  <a:srgbClr val="FF0000"/>
                </a:solidFill>
              </a:rPr>
              <a:t>increase</a:t>
            </a:r>
            <a:r>
              <a:rPr lang="en-US" dirty="0"/>
              <a:t> the kinetic motion of individual molecules to free them from intermolecular attraction.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565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4400" b="1" dirty="0"/>
              <a:t>Enthalpy (heat) of vaporization</a:t>
            </a:r>
          </a:p>
        </p:txBody>
      </p:sp>
      <p:sp>
        <p:nvSpPr>
          <p:cNvPr id="82947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686800" cy="480060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ΔH</a:t>
            </a:r>
            <a:r>
              <a:rPr lang="en-US" baseline="-25000" dirty="0" err="1"/>
              <a:t>vap</a:t>
            </a:r>
            <a:r>
              <a:rPr lang="en-US" dirty="0"/>
              <a:t> for a substance is </a:t>
            </a:r>
            <a:r>
              <a:rPr lang="en-US" b="1" dirty="0">
                <a:solidFill>
                  <a:srgbClr val="FF0000"/>
                </a:solidFill>
              </a:rPr>
              <a:t>ALWAYS</a:t>
            </a:r>
            <a:r>
              <a:rPr lang="en-US" dirty="0"/>
              <a:t> larger than the </a:t>
            </a:r>
            <a:r>
              <a:rPr lang="en-US" dirty="0" err="1"/>
              <a:t>ΔH</a:t>
            </a:r>
            <a:r>
              <a:rPr lang="en-US" baseline="-25000" dirty="0" err="1"/>
              <a:t>fus</a:t>
            </a:r>
            <a:r>
              <a:rPr lang="en-US" dirty="0"/>
              <a:t> for the same substance.</a:t>
            </a:r>
          </a:p>
          <a:p>
            <a:r>
              <a:rPr lang="en-US" b="1" dirty="0"/>
              <a:t>Constants:</a:t>
            </a:r>
            <a:endParaRPr lang="en-US" dirty="0"/>
          </a:p>
          <a:p>
            <a:pPr lvl="1"/>
            <a:r>
              <a:rPr lang="en-US" dirty="0"/>
              <a:t>∆</a:t>
            </a:r>
            <a:r>
              <a:rPr lang="en-US" dirty="0" err="1"/>
              <a:t>H</a:t>
            </a:r>
            <a:r>
              <a:rPr lang="en-US" baseline="-25000" dirty="0" err="1"/>
              <a:t>fus</a:t>
            </a:r>
            <a:r>
              <a:rPr lang="en-US" baseline="-25000" dirty="0"/>
              <a:t> </a:t>
            </a:r>
            <a:r>
              <a:rPr lang="en-US" dirty="0"/>
              <a:t>of water  -  334 J/g</a:t>
            </a:r>
          </a:p>
          <a:p>
            <a:pPr lvl="1"/>
            <a:r>
              <a:rPr lang="en-US" dirty="0"/>
              <a:t>∆</a:t>
            </a:r>
            <a:r>
              <a:rPr lang="en-US" dirty="0" err="1"/>
              <a:t>H</a:t>
            </a:r>
            <a:r>
              <a:rPr lang="en-US" baseline="-25000" dirty="0" err="1"/>
              <a:t>vap</a:t>
            </a:r>
            <a:r>
              <a:rPr lang="en-US" dirty="0"/>
              <a:t> of water  -  2260 J/g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231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400" b="1" dirty="0"/>
              <a:t>Calculating enthalpy</a:t>
            </a:r>
          </a:p>
        </p:txBody>
      </p:sp>
      <p:sp>
        <p:nvSpPr>
          <p:cNvPr id="839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b="1" dirty="0"/>
              <a:t>Sample Problem:</a:t>
            </a:r>
          </a:p>
          <a:p>
            <a:pPr>
              <a:buFont typeface="Wingdings 2" pitchFamily="18" charset="2"/>
              <a:buNone/>
            </a:pPr>
            <a:r>
              <a:rPr lang="en-US" sz="2400" dirty="0"/>
              <a:t>How much heat is required to melt 5.67 g of iron (II) oxide, </a:t>
            </a:r>
            <a:r>
              <a:rPr lang="en-US" sz="2400" dirty="0" err="1"/>
              <a:t>FeO</a:t>
            </a:r>
            <a:r>
              <a:rPr lang="en-US" sz="2400" dirty="0"/>
              <a:t>, if its enthalpy of fusion is 450.0 J/g?</a:t>
            </a:r>
          </a:p>
          <a:p>
            <a:pPr>
              <a:buFont typeface="Wingdings 2" pitchFamily="18" charset="2"/>
              <a:buNone/>
            </a:pPr>
            <a:r>
              <a:rPr lang="en-US" dirty="0"/>
              <a:t> q  =  m  •  ∆</a:t>
            </a:r>
            <a:r>
              <a:rPr lang="en-US" dirty="0" err="1"/>
              <a:t>H</a:t>
            </a:r>
            <a:r>
              <a:rPr lang="en-US" baseline="-25000" dirty="0" err="1"/>
              <a:t>fus</a:t>
            </a:r>
            <a:endParaRPr lang="en-US" dirty="0"/>
          </a:p>
          <a:p>
            <a:pPr>
              <a:buFont typeface="Wingdings 2" pitchFamily="18" charset="2"/>
              <a:buNone/>
            </a:pPr>
            <a:r>
              <a:rPr lang="en-US" dirty="0"/>
              <a:t> q = (</a:t>
            </a:r>
            <a:r>
              <a:rPr lang="en-US" u="sng" dirty="0"/>
              <a:t>5.67 g)  (450.0 J)</a:t>
            </a:r>
            <a:r>
              <a:rPr lang="en-US" dirty="0"/>
              <a:t> </a:t>
            </a:r>
          </a:p>
          <a:p>
            <a:pPr>
              <a:buFont typeface="Wingdings 2" pitchFamily="18" charset="2"/>
              <a:buNone/>
            </a:pPr>
            <a:r>
              <a:rPr lang="en-US" dirty="0"/>
              <a:t>	 		           (g)</a:t>
            </a:r>
          </a:p>
          <a:p>
            <a:pPr>
              <a:buNone/>
            </a:pPr>
            <a:r>
              <a:rPr lang="en-US" dirty="0"/>
              <a:t>=  2551.5  =  2.55 x 10</a:t>
            </a:r>
            <a:r>
              <a:rPr lang="en-US" baseline="30000" dirty="0"/>
              <a:t>3</a:t>
            </a:r>
            <a:r>
              <a:rPr lang="en-US" dirty="0"/>
              <a:t> J = 2550J</a:t>
            </a:r>
          </a:p>
          <a:p>
            <a:pPr>
              <a:buFont typeface="Wingdings 2" pitchFamily="18" charset="2"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3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3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3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39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39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39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1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Calculating enthalpy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Practice Problem:</a:t>
            </a:r>
          </a:p>
          <a:p>
            <a:pPr>
              <a:buNone/>
            </a:pPr>
            <a:r>
              <a:rPr lang="en-US" sz="2800" dirty="0"/>
              <a:t>How much heat is required to melt 50.0g of water at its melting point?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http://www.kentchemistry.com/images/links/matter/aim10.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886200"/>
            <a:ext cx="4907688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25759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400" b="1" dirty="0"/>
              <a:t>Calculating heat</a:t>
            </a:r>
          </a:p>
        </p:txBody>
      </p:sp>
      <p:pic>
        <p:nvPicPr>
          <p:cNvPr id="84995" name="Content Placeholder 3" descr="scan0001.t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371600"/>
            <a:ext cx="9144000" cy="4514850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Handout due Thursday.</a:t>
            </a:r>
          </a:p>
          <a:p>
            <a:r>
              <a:rPr lang="en-US" dirty="0"/>
              <a:t>Doing labs tomorrow and Friday.</a:t>
            </a:r>
          </a:p>
        </p:txBody>
      </p:sp>
    </p:spTree>
    <p:extLst>
      <p:ext uri="{BB962C8B-B14F-4D97-AF65-F5344CB8AC3E}">
        <p14:creationId xmlns:p14="http://schemas.microsoft.com/office/powerpoint/2010/main" val="36772026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rek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11956</TotalTime>
  <Words>685</Words>
  <Application>Microsoft Office PowerPoint</Application>
  <PresentationFormat>On-screen Show (4:3)</PresentationFormat>
  <Paragraphs>86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Franklin Gothic Book</vt:lpstr>
      <vt:lpstr>Franklin Gothic Medium</vt:lpstr>
      <vt:lpstr>Times New Roman</vt:lpstr>
      <vt:lpstr>Wingdings</vt:lpstr>
      <vt:lpstr>Wingdings 2</vt:lpstr>
      <vt:lpstr>Trek</vt:lpstr>
      <vt:lpstr>Do now</vt:lpstr>
      <vt:lpstr>energy</vt:lpstr>
      <vt:lpstr>energy</vt:lpstr>
      <vt:lpstr>energy</vt:lpstr>
      <vt:lpstr>Heating curve</vt:lpstr>
      <vt:lpstr>ENERGY AND CHANGES OF STATE</vt:lpstr>
      <vt:lpstr>ENERGY AND CHANGES OF STATE</vt:lpstr>
      <vt:lpstr>ENERGY AND CHANGES OF STATE</vt:lpstr>
      <vt:lpstr>ENERGY AND CHANGES OF STATE</vt:lpstr>
      <vt:lpstr>Calculating heat</vt:lpstr>
      <vt:lpstr>Calculating heat</vt:lpstr>
      <vt:lpstr>enthalpy</vt:lpstr>
      <vt:lpstr>Enthalpy (heat) of fusion</vt:lpstr>
      <vt:lpstr>Enthalpy (heat) of vaporization</vt:lpstr>
      <vt:lpstr>Enthalpy (heat) of vaporization</vt:lpstr>
      <vt:lpstr>Enthalpy (heat) of vaporization</vt:lpstr>
      <vt:lpstr>Calculating enthalpy</vt:lpstr>
      <vt:lpstr>Calculating enthalpy</vt:lpstr>
      <vt:lpstr>Calculating heat</vt:lpstr>
      <vt:lpstr>TO DO</vt:lpstr>
    </vt:vector>
  </TitlesOfParts>
  <Company>DeKalb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Phases of Matter and Energy</dc:title>
  <dc:creator>Nancy Brim</dc:creator>
  <cp:lastModifiedBy>Nancy Brim</cp:lastModifiedBy>
  <cp:revision>144</cp:revision>
  <dcterms:created xsi:type="dcterms:W3CDTF">2011-01-28T11:56:40Z</dcterms:created>
  <dcterms:modified xsi:type="dcterms:W3CDTF">2017-02-12T21:12:17Z</dcterms:modified>
</cp:coreProperties>
</file>