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handoutMasterIdLst>
    <p:handoutMasterId r:id="rId30"/>
  </p:handoutMasterIdLst>
  <p:sldIdLst>
    <p:sldId id="276" r:id="rId2"/>
    <p:sldId id="291" r:id="rId3"/>
    <p:sldId id="290" r:id="rId4"/>
    <p:sldId id="268" r:id="rId5"/>
    <p:sldId id="256" r:id="rId6"/>
    <p:sldId id="258" r:id="rId7"/>
    <p:sldId id="259" r:id="rId8"/>
    <p:sldId id="260" r:id="rId9"/>
    <p:sldId id="277" r:id="rId10"/>
    <p:sldId id="261" r:id="rId11"/>
    <p:sldId id="278" r:id="rId12"/>
    <p:sldId id="279" r:id="rId13"/>
    <p:sldId id="262" r:id="rId14"/>
    <p:sldId id="284" r:id="rId15"/>
    <p:sldId id="266" r:id="rId16"/>
    <p:sldId id="280" r:id="rId17"/>
    <p:sldId id="264" r:id="rId18"/>
    <p:sldId id="273" r:id="rId19"/>
    <p:sldId id="281" r:id="rId20"/>
    <p:sldId id="275" r:id="rId21"/>
    <p:sldId id="282" r:id="rId22"/>
    <p:sldId id="274" r:id="rId23"/>
    <p:sldId id="269" r:id="rId24"/>
    <p:sldId id="286" r:id="rId25"/>
    <p:sldId id="287" r:id="rId26"/>
    <p:sldId id="288" r:id="rId27"/>
    <p:sldId id="289" r:id="rId28"/>
    <p:sldId id="285" r:id="rId29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125" autoAdjust="0"/>
  </p:normalViewPr>
  <p:slideViewPr>
    <p:cSldViewPr>
      <p:cViewPr varScale="1">
        <p:scale>
          <a:sx n="95" d="100"/>
          <a:sy n="95" d="100"/>
        </p:scale>
        <p:origin x="138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05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33CAD86-4B9A-4896-9CC8-E7F2C1796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48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301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2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9BC02-D4A4-4021-AC23-6150DE12DE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78608-C929-4C6E-8EBE-6DA1481C0B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9649B-4AD2-47AE-AC61-C07F7A5C58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76853-8319-4992-8694-522F21CC0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AFF38-2671-4E66-897D-82DA6845A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AE80C-862B-4828-B180-A98CB63E06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2E6FF-9C8A-4D52-AAB5-7E61D3BED5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5E167-B051-4085-848B-B1318AD5EB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6ED8E-83B8-457C-9BFA-37878B8E2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922EE-793F-4012-8EA6-B9A8544A0A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E9A28-CB88-4EA6-A925-8E1507CBC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34F04-3B97-4322-A147-200E2811E8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033BC-CD3D-4D78-BF65-A580985D9D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4ECE3-4284-4921-996A-E83E7CBC2E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69ED4FF-EB06-4782-A244-6D5B211CB2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8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199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99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99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99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99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199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99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199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9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2mec3vgeaI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notes and Review #16</a:t>
            </a:r>
          </a:p>
          <a:p>
            <a:r>
              <a:rPr lang="en-US" dirty="0"/>
              <a:t>Turn in Review #15</a:t>
            </a:r>
          </a:p>
          <a:p>
            <a:r>
              <a:rPr lang="en-US" dirty="0"/>
              <a:t>Turn in Clouds in a Bottle lab from yesterday if you did not already.</a:t>
            </a:r>
          </a:p>
        </p:txBody>
      </p:sp>
    </p:spTree>
    <p:extLst>
      <p:ext uri="{BB962C8B-B14F-4D97-AF65-F5344CB8AC3E}">
        <p14:creationId xmlns:p14="http://schemas.microsoft.com/office/powerpoint/2010/main" val="4220218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#13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5353" y="1752600"/>
            <a:ext cx="3261447" cy="411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51" y="2362200"/>
            <a:ext cx="478155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99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35" y="16660"/>
            <a:ext cx="8229600" cy="1143000"/>
          </a:xfrm>
        </p:spPr>
        <p:txBody>
          <a:bodyPr/>
          <a:lstStyle/>
          <a:p>
            <a:r>
              <a:rPr lang="en-US" dirty="0"/>
              <a:t>REVIEW #13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815832"/>
            <a:ext cx="3486150" cy="1257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247269"/>
            <a:ext cx="6286500" cy="1323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290" y="4107464"/>
            <a:ext cx="5962650" cy="1133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35" y="5307788"/>
            <a:ext cx="603885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14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04" y="1396850"/>
            <a:ext cx="3962400" cy="3916363"/>
          </a:xfrm>
        </p:spPr>
        <p:txBody>
          <a:bodyPr/>
          <a:lstStyle/>
          <a:p>
            <a:pPr lvl="0"/>
            <a:r>
              <a:rPr lang="en-US" sz="2800" dirty="0">
                <a:effectLst/>
              </a:rPr>
              <a:t>Do clouds form under high or low pressure?</a:t>
            </a:r>
          </a:p>
          <a:p>
            <a:pPr marL="0" lvl="0" indent="0">
              <a:buNone/>
            </a:pPr>
            <a:endParaRPr lang="en-US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What is latent heat? </a:t>
            </a:r>
          </a:p>
          <a:p>
            <a:pPr marL="0" lvl="0" indent="0">
              <a:buNone/>
            </a:pPr>
            <a:r>
              <a:rPr lang="en-US" sz="2800" dirty="0">
                <a:effectLst/>
              </a:rPr>
              <a:t> </a:t>
            </a:r>
          </a:p>
          <a:p>
            <a:pPr lvl="1"/>
            <a:r>
              <a:rPr lang="en-US" dirty="0">
                <a:effectLst/>
              </a:rPr>
              <a:t>When is it absorbed?</a:t>
            </a:r>
          </a:p>
          <a:p>
            <a:pPr marL="457200" lvl="1" indent="0">
              <a:buNone/>
            </a:pPr>
            <a:r>
              <a:rPr lang="en-US" dirty="0">
                <a:effectLst/>
              </a:rPr>
              <a:t>  </a:t>
            </a:r>
          </a:p>
          <a:p>
            <a:pPr lvl="1"/>
            <a:r>
              <a:rPr lang="en-US" dirty="0">
                <a:effectLst/>
              </a:rPr>
              <a:t>When is it released?</a:t>
            </a:r>
          </a:p>
        </p:txBody>
      </p:sp>
      <p:sp>
        <p:nvSpPr>
          <p:cNvPr id="30722" name="AutoShape 2" descr="data:image/jpeg;base64,/9j/4AAQSkZJRgABAQAAAQABAAD/2wCEAAkGBxQREBARExMSFBITEBQXFhcUExQXEhgQFBcWFhUUGBQdICggGBooHBUYITEhJSkrLi4wFx8/ODMsNyovLisBCgoKDg0OGxAQGy0mHyQsLCwsLSwwMCwwLCwsLCwsLCwsLC8tLDAsLCwsLCwsLCwsLSwvLCwsLCwsLCwsLCwsLP/AABEIAMIBAwMBEQACEQEDEQH/xAAbAAEAAgMBAQAAAAAAAAAAAAAAAwQBAgUGB//EAEcQAAEDAQQEBwwJAgYDAAAAAAEAAhEDBBIhMQUTQVEVIlRhgZHTFBYkMlNkcZKToaPRBiNSYnKClKLBQrEzY3Oy0vBDwvH/xAAaAQEAAwEBAQAAAAAAAAAAAAAAAQIDBAUG/8QAPREBAAECAQYLBwUAAAcBAAAAAAECEQMSITFSkaEEExRBUVNhktHS8CIjYnGBseEVJDKiwTNCQ4KywvEF/9oADAMBAAIRAxEAPwD7i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CtWtzG5uk7hiVpThV1cyLqVXS/2W9Z/gLeng3TKLqz9I1D/VHoAWkYFEcxdA6u45ud1laRRTHMhoSpGFI2DyMiR0lRaBKy2PGT3dJn+6pOHRPMXWKelXjOD0QfcqTwemdCbrdLSzT4wLfeFjVweqNCbrtKq1wlpB9CwmmadKW6gEBAQEBAQEBAQEBAQEBAQEBAQEFC06Ta3BvGP7evat6OD1TpzIu5dotb35nDcMAuqnDpp0K3QLQWLLSDsxIkDCZxnd/KzrqtoG4pDiCMOPJHNew9yrlTnz9CWlxpGRBLC7PItJ+Steb/WyG7qABydAcBOd4EEyOqcN6iK59cyWDQ8Y3Z8WACcjPTsTL0Z+lDY0m4Nz47wDO6I9KjKnT2QloaLbozktaZxzMSMojH3Kcqbobii2XYGA+7tJjfgM/koyqs3ySqELVA1xBkEg82aTF9Itt0lUAzHSAspwKOhN3eXAs4P0np1XANpsefqqsOZevCrxbjRD23DmbxmI2bccaKp0et70/wD86rCpz1zGmM020Z7z/Gb/ACjfzdqzk3GXvGuifxRitY0Z3nV2ypydF0ilUQEBAQEBAQEBAQEBAQQWq1NpiTnsG0q9GHNc5i7i2u2uqZ4N3D+d67aMKmj5qTKstQQEGQUCUGEGZQZDzBE5kenCfmotA1UjMoAKDCAgyg9SvKXUrR3ReNzUXMIvX72WMxhnKpOXfNZ0Ucnyfbyr9lrI/CvNuuoo952L/tfi3HhXm3XUT3nYftfi3HhXm3XUT3nYftfi3HhXm3XUT3nYftfi3HhXm3XUT3nYftfi3HhXm3XUT3nYftfi3HhXm3XUT3nYftfi3HhXm3XUT3nYftfi3HhXm3XUT3nYftfi3HhXm3XUT3nYftfi3HhXm3XUT3nYftfi3HhXm3XUT3nYftfi3HhXm3XUT3nYftfi3HhXm3XUT3nYftfi3Ktpt9oYYPc5PNrMFth4OJXnzWVqng3NlbnDfpMl8OfTDi4t4xMkgx1TgF1xNcZotvZ2wPi3IRpZl2/raF3fLoiA6fRDgZy4w3qcuvs3mTg/FuXfrPufuVve9m9HuPi3H1n3P3J73s3nuPi3H1n3P3J73s3nuPi3Kls0mKWD30gfsi8X+qJKrNdcZs289x8W5Wdp0mAyi4ne9zabSeYGXe5RVwiKYvPNp5/tedrPi5qm1MfK9o+9m1grWquTGppsaYJuueZ3DjCT0Ka8TJpiq+mLxmnR9bfZnEzlTFtGZ0Boqqc7U/8ALSpD+4K55x6l7M8EP5VW6WUD/wCicfX0+thYOjaw8W0g/joNP+0tUxwiosie21Mzp0ao/wAt7mO9VwI/ctKeEdKLKtL6QUpioH0nAwdY3AH8QkDphb5Vs8xb10qxVE6JdSlUDgHNIcDkQQR1hWiYnQlspGUHqV5S6jadIOY4tFnrvAjjM1V0yAcJeDzZbFSa5idE+vq6cPg9NVMTOJTHZOVfdTKLhR/JbT8DtFGXOrO7xX5LR1tH9vKcKP5LafgdomXOrO7xOS0dbR/bynCj+S2n4HaJlzqzu8TktHW0f28pwo/ktp+B2iZc6s7vE5LR1tH9vKcKP5LafgdomXOrO7xOS0dbR/bynCj+S2n4HaJlzqzu8TktHW0f28pwo/ktp+B2iZc6s7vE5LR1tH9vKcKP5LafgdomXOrO7xOS0dbR/bynCj+S2n4HaJlzqzu8TktHW0f28pwo/ktp+B2iZc6s7vE5LR1tH9vKcKP5LafgdomXOrO7xOS0dbR/bynCj+S2n4HaJlzqzu8TktHW0f28pwo/ktp+B2iZc6s7vE5LR1tH9vKr2vTpaCNTVY77+qygmcHnYFthRNWeaZt9PFSvg9MaMSme95XKNoJxuVP2/wDJd3GTqzu8WXEU69O/wUatha514srYuDnAFkOLX6xk4zg/ERHPIwVL/DO7xW4qNenf4K1s0UHNusFVks1bjDXE0S1jHMHGESKbcd4UTM81M7vEjDp16d/ldc2g+Tf+3/ktOMnVnd4q8RTr07/BVtul2U+LDn1CP8NsFw/Ecm9PvUziREes3zYzFptGf5c/yca02yrV8Z9xv2KRg/mqZnohZ3mr1b8z/X6lrafX+fdBSpBo4oDRtO2fTmSotH8dM9EeGj6ztTGbPojp/On6RsQWrSDacieNBOYDiIJwnAZHM7Ct4wI/6vd5vr0/b56WU40/9Pb4dH3+Tu/QzS7H03UzLHaw4OwN7DincYgjmIWXCqJr95HynsRhTFPsy9SuFuwgICDwula4fWqPbkXYc4AAnpiV7mBTNOHES8/Em9UzCnSBYbzHOpu3sMT6Rk7pCVYFFWfRPYmnEqh1rH9IHNwrNkfbYMfzU/5HUsKqK6NOeOzw8G9OLTV2O9RtLHtDmvaWnIgiFWKonQ1euXmLqFp01Z6byx9eix7YlrqjA4SARIJwwIPSqTiURNpmHTh8C4RiUxVRh1TE88RKPvisnKrP7VnzUcdh60L/AKdwvqqu7J3xWTlVn9qz5px2HrQfp3C+qq7snfFZOVWf2rPmnHYetB+ncL6qruyd8Vk5VZ/as+acdh60H6dwvqqu7J3xWTlVn9qz5px2HrQfp3C+qq7snfFZOVWf2rPmnHYetB+ncL6qruyd8Vk5VZ/as+acdh60H6dwvqqu7J3xWTlVn9qz5px2HrQfp3C+qq7snfFZOVWf2rPmnHYetB+ncL6qruyd8Vk5VZ/as+acdh60H6dwvqqu7J3xWTlVn9qz5px2HrQfp3C+qq7snfFZOVWf2rPmnHYetB+ncL6qruy0rfSChdJp1qTzlxXtMHeYK0w6sOqf5Rb5qV8C4TR/LDqj6S8bpWk6rWvisyOMQTWcILqFalGrAunjVA69nmNgXXOJh3zVRtVjg2Nb+E7GjqDjUD9bTIbXc9l6u8kBzarcYgQL7IaBkCCTgU4yi/8AKNpybG1J2NbNZnjx7Q3AuLQK7zBOoIkwLwllXAg4P2pGJRrxtJ4Njak7G9SyVHMEVouF5e9tocJJAirJaQyIJuQW8bmCtExVGad7OuirDn26Zj5wW/SzqmFMllM/15VHj7gPit+8cTs3qs4s1zk0fWfXr5KZFovV69erue1gaIADRnzk7ztcedTRTf8Ajnn19I+/zRVNoz5o9fWVa16RZTmSJDS6CRMDbdn3nBdHFW/nNuyPH182PGakX7Z8PXyU7ZXqvY11O8HXiCHBuEAwHA/0kgZYw4H07RTk0+7i3rnZZV6veTf1zMWfRjW3SZkCMDm285wDicSeMZOF7GZmFenCiPXr8qTiTPr1+F2nTDQGgAAZAAADoWkRbQpM30rli0g+k4FrjAOLZN0jaIWeJg0YkWmFqa5pnM9G36SUd1QflHzXncixOx08fS1q/SWkBxWvcfQAOuVNPAa50zBPCKeZw7fpapVkE3W/ZbgI59p6V24XBqMPRGfpc9eLVUoLoUEBBG6zMJksaSeYLKrBw5m80wtFdUaJfZV4T0CEGIQc8aXp651GHBwe1uN3EuBcCGzeu4HjEQSMJRNpV7Lp9laBSpvcSG3S661pLqdOtdmZnV1QcowImVCZiYTUtM03UqlUNfFN90t4usvYQCyZaeMMHQd4ClFpR8P0g9zHBzS0tkm4Wi84MMlrjEOc1pnKd0lQm0ptH6WZWeWNa9pDGP44a0lr2tcCGTejjATESCJkKUTEw6EIghAhAhAhBrUeGguOQCmImZtBd5201y9xcegbhuXo0URTFoUlErgg1q1A1pc4gNaJJOQA2qJmIi8jyektIG0Ha2iDxWnN25zx/ZvXjlfDwsr2qtHNH+z4MMTF5oROruO3qAB6wrUcEwaItFO28/eZRXwnFrm8zstH2cq116ocWtEkOnLB1N2IBd/ScHNnZgeY3qmqM0eo9Zt/YpTFM55YGjMKYveKWl0wQ67LbxkTec0kOxjE5pxWj16vGk4zT69W5nQp0w0Q0Bo3AADqC1iIjNDOZmdLZSCAgICAgICAgyFA+wL556QgIKlXRtJxcXU2kuiSRjgQRG7EA4bkTdtZ7BSpxcpsbdiLrQIhjaYj8jWt9ACFynYKbQ5oY2HEE4ZkRE+iBG6ERdXtmhKNRtRpY0a0EVIDZcxxDnsMg8V22N5OeKJiZW2WRgeagaL5EXtsGJA3TdbMZ3RuRCZAQEBAQcjTFpkimMhifTsC6+D0ZsqVZcxdSBAQeU0xpDXuutP1LD67xt/CDlvOO5ThUZc5U6I0drHFxLezCmuxzCAgICAgICAgICAgICDIUD7AvnnpCAgICAgICAgICAgjr1bjS47B79gVqacqbDzT3Ekk5kz0r0oi0WhRhSCDi/SO3FrRRaYdUHGIzbSyPSch07lGTl1ZEfX5flSurJi7gtECBkP7LtiIiLQ42VIICAgICDu2yiGMZdZZYNmpuN90VrzmAkht7OcsFyUVTNU3mrTPy0/JrMWjm0Ktl0SalO83Wzcc7GiRSN0EloqXs8M4iVpVjZNVpttz7FYovF2KFgpjucvqOmrdIa2nOGsLCC68Nxy/+qsSr2rRo7ez5EUxmvOlOLJSvWwXjdY3Amniwis0Q0XjOGEyM9irl12onp7dOZOTTn9c7n26zCmWXXXmvph7SRdMEkQRJggtO1a0VZV782ZSqLKy0QICDIUD7AvnnpCAgICAgICAgICAg5em63is6T/H/eZdXBqdNSsuSutAg0rVQxrnuMNa0knmAkqJm0XHi3VTUc6q7xnmY3N/pb0CPet8CjJpvOmXJi1ZVQt2YgICAgICC/Wt7Hht6iC5tNrL2seMGNug3ctixjDqic1XPfQtNUTphvS0qBcdqmmo2lqw4udFy6WAhuQdBz9yicG94vmvdMV9iq+1k6nAA0mgDnh7ngnpd7lpFEZ+3wsrlaOxLWt4OuimG65sOhzjxr4qFwnLERCrGHa150eFkzVpzaUFotBeKYiNXTuDnF5zp/d7lamm1+2bomboVdAgIMhQPsC+eekICAgICAgICAgICDztvqXqjjzwPQMF6OFTk0RCkq60BBxPpRaOIyiP/I6Xf6bIJ63XR1qIpyqop+uxTEqyabuGu5xiAgICAgICAgICAgICAgIMhQPsC+eekj17b+rnjXS6MfFBAmfSVF4vZfIqycvmvZIpUEBAQEBAQEBBpWfda525pPUrUxeYgeYXpqCAg8jpetftNU7GXaY/LxnfucR0LTg8Xmavo58ec8QrLpYCAgICAgICAgICAgICAgIMhQPsC+eek4GnrCalYO1BrN7nqMEPYLtVzmlphzhuPGGI2ZrDEpvVe18z0+BY8UYU08ZkzlROic8Wm+iJ2aJ53asrHNpsa43nBjQ473ACT1raLxGd5+JNM1zNMWi82+SVSoICAgICAgIKmlHRSdzwPetcCL1wiXAXoKiBKDwlB94Xzm8l59LyXfyt8CPdx259udx4k3rlItlBAQEBAQEBAQEBAQEBAQEGQoH2BfPPSUrRY6jnEttFRgMQ1raJAwjAuYTz4naqTTMzp+zooxsOmm04cTPTM1f5MQj7gq8qrepZ+zUZFWtO7wX5RhdVTtq8x3BV5VW9Sz9mmRVrTu8DlGF1VO2rzHcFXlVb1LP2aZFWtO7wOUYXVU7avMdwVeVVvUs/ZpkVa07vA5RhdVTtq8x3BV5VW9Sz9mmRVrTu8DlGF1VO2rzHcFXlVb1LP2aZFWtO7wOUYXVU7avMdwVeVVvUs/ZpkVa07vA5RhdVTtq8x3BV5VW9Sz9mmRVrTu8DlGF1VO2rzHcFXlVb1LP2aZFWtO7wOUYXVU7avMp6TslRrBNoquBdkWUQMjjgwFdHB6Ksr+U7vBSvHwpj/hRtq8zzVbSrW46yqWh9RjiKYN002vc/ANkgXD/2F0zeP+adkeCuXR1cbavFK63sBjW1Cb10RTm8Q64bsN40OwMZbVNp1p2R4Iy6OrjbV4tatpJstWqHPjU1ID2taZAOOAS0xTM3ncpXXTOaKYj6z/svOMbAA3ADqV+DzauKtbN4bIhfhVMcTNFv4Wn/ACrbM3+jn2S2uNXVuLZAJLfqw7qFRx27l101zNWTP+eMvMqoiKbx/vgls1sL6jmFl0ASDJkjDEiMJnefFduVqa5mbWRVRaL3XFooICAgICAgICAgICAgIMhQPsC+eekoWmraQ8inSoOZhBfXe1xwEy0UnAYztKpM13zRG38OrDp4NNMZdVUT2UxMbcqPsi11s8jZf1NXsVF8Tojb+F8jgevX3I85rrZ5Gy/qavYpfE6I2/gyOB69fcjzmutnkbL+pq9il8Tojb+DI4Hr19yPOa62eRsv6mr2KXxOiNv4MjgevX3I85rrZ5Gy/qavYpfE6I2/gyOB69fcjzmutnkbL+pq9il8Tojb+DI4Hr19yPOa62eRsv6mr2KXxOiNv4MjgevX3I85rrZ5Gy/qavYpfE6I2/gyOB69fcjzmutnkbL+pq9il8Tojb+DI4Hr19yPO52mLbWaGisyzskm7dr1HuJAJPF1QwiVvwerEiqc0bfwpiUcGt7NdXdiP/eXDfQp33XhSL33pvV3lxAaQ5uIwAbUOGy8ur2+iNs+DK2DrVd2PMkp2ZocHBtK8eMPrnkZ3i5rYgAnExmc09vojbPgWwdarux5kOkobZLQ0XINJ7gG1C/A5kTk2d2CnPkze22/+M8SKP8AlmfrFv8AZcN7Y9BCng83jD9c0t+FRnxvr/5Q5tnZNZxggNc4eK+7OON6bs8d2zaV20xeq7yZn2WujWEPqEl/jOMOpvbE3QTfOD/EERGZTDjPPh6uVzmh0lszEBAQEBAQEBAQEBAQEGQoH2BfPPSU7RpAMcW6us6IxbTc5uInAjNUmu06JdFHB5rpysqmPnMQj4VHkrR7F6cZ2TsW5JOvT3oOFR5K0exenGdk7Dkk69Peg4VHkrR7F6cZ2TsOSTr096DhUeStHsXpxnZOw5JOvT3oOFR5K0exenGdk7Dkk69Peg4VHkrR7F6cZ2TsOSTr096DhUeStHsXpxnZOw5JOvT3oOFR5K0exenGdk7Dkk69Peg4VHkrR7F6cZ2TsOSTr096HA+kVmZaDfLbQ2WhpmjAgNrNEOIkH69/u551wK4mrROxFXB5pj+VPehy+Dmy4g123tZk3xRU8a79kzBkRiOcz15UdE7FOJnWp2wj4GpwQdcZBBNwTDu6MJjzl/UOeYvHROw4qdanbDGktHBzK9SXl+ofmC1t4Mc2Q3IGCf8AsqZzxOnQpXRNMaY+k3chjwQJmDjhmJ3K+FTPGREaab+EbpX4RVHEzXOiu1t01bJi0/RRbo9zaxqxSgnxmtF5wLT4zrs3hxRE5NO/Drpj275r73mVT7Fv/jNl0e2m9z25umcG4kxJJAk+Lt3ner04cUzeFaq5qi0ra0UEBAQEBAQEBAQEBAQEGQoH2BfPPSEBAQEBAQEBAQEFLSzZpHmIPvj+VtgT7aJcJd6og1qMvAtOTgR0EQomLwPC2WbjZzAAPpGB94XTgzfDp+Tiri1UpmuIyV5pidKsTMaG95pzEfhyy3Hn51W1UaJv8/H8LXidJqpyIPowOU5FMu2mLGT0NHCMwR6dyvExOhWYtpYUggIJLPTvOAPP7gTHuWeJVNNN4WopypslNJsEiTAGAnMkjMjLo2rOK67xE5u36fP/AFfJp0x63NjZReAF6NZdO+IB68T1KsY05EzNtF/umcOMq3bZoKAuEnMNvZnKY3QOtWnEnLtGi9t3z/xXIjJv2X9Zm9ak2883XQHAQDvnHLLCOlVorqyaYvGeL32dq1VMXnNzo69INEYk3nCZwhpjJXw66q57LRvhWumKY27kC3ZiAgkFM7j1FUyqelOTPQ+urwHoiAgICAgICAgICCG1svU3je09exXw5tVEkvNr0lBAQeNttK5XrM/zC4fhqcb+5cOha8HnNNPRP3zuXGj2rol0MhAQbtqkZE/xhzZKk0UzphMVTBrN7WnLZGXoTI6Jkyuwlu4jPJ3VmEtV07i9PQyQ3e7bsHRtS9fRG38HsgYPtbdx3Z4c6jKq1fsm0dLOMzfxgYy6ccxMbFGa1sn7GfTf7suJJJvgTnBcMuhRERERGT9kzMznuxdwi+Ixwl0dUKb575P28UW5r/cGf+JzYXso9GWxJzx/H7J/7vuxAw4x2f0789qtermjfsRaOlji/ePUNuG/Ynt9nrYj2QvGxo25kn5Jk1c8+t6bx0M647IH4QBsjPNRxdPPn+ZlzzNbx3lWtCt5fX18+9IQEBAQEBAQEBAQEHlzmvUhRhSCDzH0iHhI/wBBv+96tg/8SflDHH0QoLqcwgICAgICAgICAgICAgICDIUD/9k=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2057400"/>
            <a:ext cx="4207342" cy="3374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95552" y="233231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889" y="5279621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Condensation</a:t>
            </a:r>
            <a:r>
              <a:rPr lang="en-US" dirty="0"/>
              <a:t> in clouds </a:t>
            </a:r>
            <a:r>
              <a:rPr lang="en-US" b="1" dirty="0">
                <a:solidFill>
                  <a:srgbClr val="FF0000"/>
                </a:solidFill>
              </a:rPr>
              <a:t>RELEASES</a:t>
            </a:r>
            <a:r>
              <a:rPr lang="en-US" dirty="0"/>
              <a:t> heat energy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14" y="3282879"/>
            <a:ext cx="3972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indent="0">
              <a:buNone/>
            </a:pPr>
            <a:r>
              <a:rPr lang="en-US" b="1" dirty="0">
                <a:solidFill>
                  <a:srgbClr val="FF0000"/>
                </a:solidFill>
              </a:rPr>
              <a:t>Latent heat </a:t>
            </a:r>
            <a:r>
              <a:rPr lang="en-US" dirty="0"/>
              <a:t>is the energy that is </a:t>
            </a:r>
            <a:r>
              <a:rPr lang="en-US" b="1" dirty="0">
                <a:solidFill>
                  <a:srgbClr val="FF0000"/>
                </a:solidFill>
              </a:rPr>
              <a:t>absorbed</a:t>
            </a:r>
            <a:r>
              <a:rPr lang="en-US" dirty="0"/>
              <a:t> in a phase change.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71889" y="4336050"/>
            <a:ext cx="2990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Evaporation</a:t>
            </a:r>
            <a:r>
              <a:rPr lang="en-US" dirty="0"/>
              <a:t> at the surface </a:t>
            </a:r>
            <a:r>
              <a:rPr lang="en-US" b="1" dirty="0">
                <a:solidFill>
                  <a:srgbClr val="FF0000"/>
                </a:solidFill>
              </a:rPr>
              <a:t>USES</a:t>
            </a:r>
            <a:r>
              <a:rPr lang="en-US" dirty="0"/>
              <a:t> heat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81001"/>
            <a:ext cx="7772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GLOBAL CIRCULATION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4874655"/>
            <a:ext cx="8382000" cy="1676400"/>
          </a:xfrm>
        </p:spPr>
        <p:txBody>
          <a:bodyPr/>
          <a:lstStyle/>
          <a:p>
            <a:r>
              <a:rPr lang="en-US" sz="2400" b="1" dirty="0"/>
              <a:t>SES5. Students will investigate the interaction of Earth systems to produce weather and climate. </a:t>
            </a:r>
          </a:p>
          <a:p>
            <a:r>
              <a:rPr lang="en-US" sz="2400" dirty="0"/>
              <a:t>a. Explain how latitudinal variations in solar heating create atmospheric and ocean currents that redistribute heat globally.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/>
          </a:p>
        </p:txBody>
      </p:sp>
      <p:pic>
        <p:nvPicPr>
          <p:cNvPr id="7174" name="Picture 6" descr="http://www.sidmia.net/img/globe1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6100" y="1904999"/>
            <a:ext cx="2971800" cy="2969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SOURCE OF ENERGY:  SUN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00600" cy="4800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>
                <a:effectLst/>
              </a:rPr>
              <a:t>Uneven heating caused by:</a:t>
            </a:r>
          </a:p>
          <a:p>
            <a:pPr eaLnBrk="1" hangingPunct="1">
              <a:defRPr/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Earth’s shape </a:t>
            </a:r>
            <a:r>
              <a:rPr lang="en-US" sz="2800" dirty="0">
                <a:effectLst/>
              </a:rPr>
              <a:t>– sunlight spread out over larger area away from equator.</a:t>
            </a:r>
          </a:p>
          <a:p>
            <a:pPr lvl="1" eaLnBrk="1" hangingPunct="1">
              <a:defRPr/>
            </a:pPr>
            <a:r>
              <a:rPr lang="en-US" b="1" dirty="0">
                <a:solidFill>
                  <a:srgbClr val="FF0000"/>
                </a:solidFill>
                <a:effectLst/>
              </a:rPr>
              <a:t>Latitude</a:t>
            </a:r>
            <a:r>
              <a:rPr lang="en-US" dirty="0">
                <a:effectLst/>
              </a:rPr>
              <a:t> has greatest </a:t>
            </a:r>
            <a:r>
              <a:rPr lang="en-US" dirty="0">
                <a:solidFill>
                  <a:srgbClr val="000000"/>
                </a:solidFill>
                <a:effectLst/>
                <a:cs typeface="Arial"/>
              </a:rPr>
              <a:t>e</a:t>
            </a:r>
            <a:r>
              <a:rPr lang="en-US" dirty="0">
                <a:solidFill>
                  <a:srgbClr val="000000"/>
                </a:solidFill>
                <a:effectLst/>
                <a:ea typeface="Arial"/>
                <a:cs typeface="Arial"/>
              </a:rPr>
              <a:t>ffect on the angle at which the sun's rays hit Earth.</a:t>
            </a:r>
            <a:endParaRPr lang="en-US" dirty="0">
              <a:effectLst/>
            </a:endParaRPr>
          </a:p>
          <a:p>
            <a:pPr eaLnBrk="1" hangingPunct="1">
              <a:defRPr/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Earth’s tilt </a:t>
            </a:r>
            <a:r>
              <a:rPr lang="en-US" sz="2800" dirty="0">
                <a:effectLst/>
              </a:rPr>
              <a:t>causes seasonal variations in incoming solar radiation (insolation).</a:t>
            </a:r>
          </a:p>
        </p:txBody>
      </p:sp>
      <p:graphicFrame>
        <p:nvGraphicFramePr>
          <p:cNvPr id="1026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29746439"/>
              </p:ext>
            </p:extLst>
          </p:nvPr>
        </p:nvGraphicFramePr>
        <p:xfrm>
          <a:off x="5181600" y="2667000"/>
          <a:ext cx="3710407" cy="258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Photo Editor Photo" r:id="rId3" imgW="2448267" imgH="1704762" progId="">
                  <p:embed/>
                </p:oleObj>
              </mc:Choice>
              <mc:Fallback>
                <p:oleObj name="Photo Editor Photo" r:id="rId3" imgW="2448267" imgH="1704762" progId="">
                  <p:embed/>
                  <p:pic>
                    <p:nvPicPr>
                      <p:cNvPr id="0" name="Picture 1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667000"/>
                        <a:ext cx="3710407" cy="2584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dirty="0"/>
              <a:t>HOT AIR RISES AT THE EQUATOR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04800" y="5029200"/>
            <a:ext cx="4267200" cy="1676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u="sng" dirty="0">
                <a:effectLst/>
              </a:rPr>
              <a:t>Air at the equator is heated: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b="1" dirty="0">
                <a:solidFill>
                  <a:srgbClr val="FF0000"/>
                </a:solidFill>
                <a:effectLst/>
              </a:rPr>
              <a:t>Less dense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b="1" dirty="0">
                <a:solidFill>
                  <a:srgbClr val="FF0000"/>
                </a:solidFill>
                <a:effectLst/>
              </a:rPr>
              <a:t>Rises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b="1" dirty="0">
                <a:solidFill>
                  <a:srgbClr val="FF0000"/>
                </a:solidFill>
                <a:effectLst/>
              </a:rPr>
              <a:t>LOWER</a:t>
            </a:r>
            <a:r>
              <a:rPr lang="en-US" dirty="0">
                <a:effectLst/>
              </a:rPr>
              <a:t> surface pressure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US" sz="24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4953000"/>
            <a:ext cx="4495800" cy="17526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u="sng" dirty="0">
                <a:effectLst/>
              </a:rPr>
              <a:t>Air at the poles is cooler:</a:t>
            </a:r>
          </a:p>
          <a:p>
            <a:pPr>
              <a:spcBef>
                <a:spcPts val="0"/>
              </a:spcBef>
            </a:pPr>
            <a:r>
              <a:rPr lang="en-US" dirty="0">
                <a:effectLst/>
              </a:rPr>
              <a:t>Becomes </a:t>
            </a:r>
            <a:r>
              <a:rPr lang="en-US" b="1" dirty="0">
                <a:solidFill>
                  <a:srgbClr val="FF0000"/>
                </a:solidFill>
                <a:effectLst/>
              </a:rPr>
              <a:t>more dense</a:t>
            </a:r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  <a:effectLst/>
              </a:rPr>
              <a:t>Sinks</a:t>
            </a:r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  <a:effectLst/>
              </a:rPr>
              <a:t>HIGHER</a:t>
            </a:r>
            <a:r>
              <a:rPr lang="en-US" dirty="0">
                <a:effectLst/>
              </a:rPr>
              <a:t> surface pressure</a:t>
            </a:r>
          </a:p>
        </p:txBody>
      </p:sp>
      <p:sp>
        <p:nvSpPr>
          <p:cNvPr id="9222" name="AutoShape 6" descr="data:image/jpeg;base64,/9j/4AAQSkZJRgABAQAAAQABAAD/2wCEAAkGBxQSEhUUEBIUFRQVFBMUFhUWFRgSEBYXGBUWFxQVFRUYHSggGBolHBMUITEhJSk3Li4uFyAzODMsNygtLi4BCgoKDg0OGxAQGzQkHyQsLiwsLC02LSwsLywsLCwsLCwtLCwsLS4sLCwvLDQsLCwsLCwsLiwsLCwsLCwsKywsL//AABEIAMIBAwMBIgACEQEDEQH/xAAcAAEAAgMBAQEAAAAAAAAAAAAABAUCAwYBBwj/xABHEAACAgECAwMJAwkFBgcAAAABAgADEQQSBSExE0HSBhQiUVJTYZGTMnGBByNCYnKCkrHRJDNDc6EVNDVVs/AWVGSjstTh/8QAGQEBAQEBAQEAAAAAAAAAAAAAAAECAwQF/8QALxEBAAIBAgQDBgYDAAAAAAAAAAECEQMSEyExUQRBkRSBobHB0RUyUmFx4QXw8f/aAAwDAQACEQMRAD8A+4xEQERNd9yopZ2VVHVmIVRk4GSfiYGyJrW9SqsGUq2NrAgq277O09+c8pkjg9CDzI5HPMHBH3ggiBlExRwRkEEHoRzHzmUCPqddVWVWy2tGc4QM6qznkMKCfSPpDp6xNxsAIUkZOSBnmQMZIHfjI+cpuK8Eq1WoqexyewS5DUrsmTY+msHabGGVHYL6DAht4yOQlTd5DllIOqbJOc7D6Xp1Oe1G/wBMv2WLDy3hug7w7Gc7w/jz2cR1GlKoEpRWVhneSUpbnzx/inu7hNvk/wAB83sscXGwMlNZBBL7qkCbnsZmZicdO7PecmUvBP8Ajet/yk/6elno0KVtW8z5VzHrEfVzvMxNcd/pK34Lx17tXqaGVAtJG0jO45JHpZOPlMuC8ea/VamgoFFBUBgSS2Sw5ju+zKnyV/4lr/vX+Znnkj/xHiH7Sf8Ayedr6NI38ulKTH8zsz85YreeX8zHz+zq9XqihUKoYkMebbQANvqB9oTSdc/fWn1D4J7r/wC8T9iz+dcrePAHTXgjOabRjGc5QjGO+fLveYtiE1NS0WxCf/tB8Z2V49fanHz2T065x1rT6h8E+d0h6qdW2wC08Pr7BVqzp7lrqcjchB3X72KMh/R2Y6nFzxTidoa5cbkwHrYKr1gLZSpWxWXKvlmK9QwyQRtxJvsnEv3dZ57Z7tPqHwR57Z7tPqHwTk7OKXh7MWAgNrFVWT82OzrD1MSg3EZyOXUHpmTuA8QaxLna0WAMCijY9qL2SErYKwAX7TtcAdQF78yb7JxLr7z2z3afUPgnh1z99afUPgnGabi+osatO0ZVe5VNnZKG7JtC1u/mu0YuXHeATtyZpo4nbqK9OdQrJYLOHWbBWdrblre2zoSu2xrEIz6Ozn15t9jiX7u5Oucda0+ofBPfPbPdp9Q+Ccn5U6hmZqmDBB5lYmK94sPnX53ntPNAiHAwRuyeXTKvid7LayuqsPR7J0ZRW4uC4Nmz0VZTgMQw6OMqCI32OJd1Xntnu0+ofBHntnu0+ofBOUp4xc4bC2rata2V0vWD247IkhrFG0HtMrlWwNqno4zrXiVz9js1B2XWsC3Y7XrTzWx8NvQAEWovVeW/acmN9jiXdcdc/u0+ofBA1znpWn1D4Jw+m4nbqF051Csji3QWCsVnDB6q3ts5qSu2x7UPP0ezGevPM8UvWsFG27abbNq1KAzJqQqqRt5BkJ5Dn3iN9l337u289s92n1D4J4dc45mtPqHwTndDxF31bVtcgVTeDX6IZsFOxKAjfgL2u7PeARykTjHFrQ16LkqKtUoVqsrvWit6wBtO8MS/U+lzAHLMb7JxLuu89s92n1D4J4de4xmtcFkXlYSfSYLnGzn1lJwfUWWXXbrDsrKKiBVCkNTS5bdjJwxsAwccyDnHK1v/AEf8yr/qLHEtk4ts4W8RE9D1EREBI2v0xsC7WCsrB1JXeuRkekuRkYJ75JiBz9/k2XLM1x3OuCyoFbOEHIg8lHZ5C9xZjk5knT8GK0tTuTaWLgLXtTLXNaylNxBrOVXbnmN3Pnyt4gczT5JBcntFOVRdrVlqcKta7Wr34KDs9wX9EsTk887afJdQxY2FiWLgleYY2Bw/M43jmu4AcseqdDEDmB5HrtKmwcyW5V4G7zfsVcjdzcHD7vaHdN9PAnKXK5rXtGTGF37lVyxNoONzsDgn8Zc67W10obLrErReZd2CIPvJ5Sgt8rd+RpNNbd1xY/8AZtOSP1nG9gfaVGECfwXgY053FzY3Y1U7iPSwm7Jzkn0iQSP1ROb4LVcONaosoANYLHnjsyta0lfiey+av6pLfW69/tW0UqR9mqo22A/C2xtp+nNC6W7JZ9ZqWJ781V8uZC/mqlyBk4znqZ009bZFox1jHxifozaucfsw8kEu/wBpa4uigA4c8+pbNW370yx9WR65j5IreOJ60OigZzYeeBliadn7SsW+GJnXw8qSy36rJOSfOLSCenMFsf6dwmaUXKcprNQvr/ubM8sDPaVE4H3zrbxWd3KOdYr6Y+zEaeMc+kzPrn7us1mlLlSrBSAw5ruBB2+oj2Zp8ys94n0z45RrxPWJnDae4Y5K6PQ5PxtVnHq6VyZV5Uov+81WUfrkdpR0yT2iZ2L8XCzyTWstTSs85WHmVnvE+mfHHmVnvE+mfHJlFyuoatlZWGQykMpHrBHIibJOHXsnCp2Vep4W1iMjuhVgVYdmwyCMHmLMj8JjpuEtWMLYD8WFlj/AF3tJPU9/fLaI2VXh17K/zKz3ifTPjjzKz3ifTPjlhEcOvZOFTsr/ADKz3ifTPjjzKz3ifTPjlhEcOvY4Veyv8ys94n0z448ys94n0z45YRHDr2OFTsr/ADKz3ifTPjjzKz3ifTPjk6xsAn1AmQa7bSAd1fMA/wB23jnLVvpaWN3msaNZ8kTTcB7NiyOBlmbBFjIGYksVRrSqElm+yB1PrkvzKz3ifTPjnL+Vv5RNPw/Iuvre33NdZe39785hP3iPhmWvkrxu3WaSnUkV19qu/ZtZtvMgDduGenXExOtoxXdPT3rwa9ln5lZ7xPpnxzw6BzjNi4DI3KsgnawbGd/LpM99vtV/Tbxxvt9qv6beOY9q8P3+ZwY7J0SDvt9qv6beOezft2j3+bptlNiInrZIiICImvUXrWrPYwVFBZmY4VVAySSegAgZkzk+IeVTWkpw4K+MhtU/PTKe8VKCDew+BCj2sgrKzXa2ziOd4avRH7NJG23Uj27+9Kj3V9SPtciUk/ToBgAAADAA5AAdABLgRdLwdS4uvZtRcOlt2GZf8pQAlI/YAz356y1rTB/nNwXAE8Zc9P8Av75zmcrhiRNZE3FZqsMiS1lZ7tnsRlHmJrZplZYMYmidaV85RHXSbGNmnZqLCcsUx2bnlztqPoueQG7G7HRhLrhvlHzFerVa3JAWwH+zWEnAAJ51ueXoN68Kzc5W5mNtYdSrgMrAhlIBUg9QQeRE3iFdpE43h/F20hC2ln0vIbzlrNP+2er0/rHmnU5XJTsVOeY6f6TExhXsREgREQEREDC0ZU/cf5SsJVq9jLZgptOEtU8xg4ZQCPvBltE4a/h662N3l2WJw+E+V35F1YtZw6yxScnsbksKn9m3bkfcwP3idF5I/k60Q0dI1ug/tAT87lbSd2T1KHaeWOk+qRE6Ga7ZtP1+RlxnDPI3h+ntW6jR7LEJKsEuyMgqevLoTOj84Hs2fTfwywicLeApbraZ9/8AS7lf5wPZs+m/hiWESfh2l3n4fY3yRET3skREBOB4nrP9oW/+jpf0B3am1D/et66UYeiOjMN3QLm18tNczbNHUxVrgWudSQ1enBw2COjuTsHw3kc1kOmpUUKgCqoCqoGFAAwAB3AASwMoiJpE8WHoe8Aj5c5tocnlK8Wch6x0kiizvnO1cLEpLgmQLLufISXc/XHqMrpaREktrXfCe1288GYLWTPAPXN4r0R7YuDMJtAB6H5zBlxLEjGIiUJs4DrfNXFLn+z2MFqz0psY4WrPu2Jwo/RY7RyKhdcwuqDqVcZVgQR6weoiYyO2iUnkxxBnRqrW3W07QWOM2VnPZ2nHedrKf1kbljEu5yUiIgIiICIiAiIgIiICIiAiIgJjZYFBZiAACST0AHMkzKc15e3/ANnWgddXaunPX+7IZ9R06ZqrtGfWRAouFObd+qcHfqWDgHky0jI09fPphDuI9p39cnxE2EREITNLMTCJZjIlJcJjsUmR56DMbOwksMDlI5U+qbFtM2swKkiSM1EUTIP+P3zCehc9J0GTsD3YmM2NQRNcRjyHkT2eTQ1NqewsS/OBWStncOxcgWE/BSFsz6kI753E4t1BBDDIIIIPQg9QZfeS2oL6ZA5JevdSxP2mNZKBz8WUK/7052hVtERMhERAREQEREBERAREQEREBOP8pm366lc8qdPbYV/WudErbGfVTeOneZ2E4niHPX6ls5xVpavu29tZg/H89n8RLAziImkIiJQiIgJ6J5Eoy3T1HImE9xHUbMj1f0/CSEUAcu/nIgEmqMAZ7py1OUDIRgernMS8wzOI1XV94moiTD0+MwNe7l3907U1PKU6Ism+StmLtRX3EU3feWDVNj7hQnzkKbuCWY1qr7WmuJ/ctoA/6rTpborrInKca4Brbb3ejiBqrbbtr2ZC4RQeee8gn8ZC/wDC/Ev+at/Af6zzze2fyz8Pu9lPD6U1iZ1qx+2L8vSkx6S7iJ861/kXxGxqyeI7tpJ3+lWyZA5rt5sT6sjp1nc8K0r1VhLbmvcdbGVUJ+GFHT78n4mWtpnrGPRnW0dPTiJrqRbPaLcvWITInjtgE+oZkNNW5AOxeYB+2fDJfVpT804eeIymxKPjflJVo6+01T1VJzwWsOWIGcIoTLn4AZmfBOPed0V30p+bsBZdzbWxkjJG3l0mfaNPGc8jErmJE85f2F/jPhjzl/YX+M+GZ9q0f1G2UuJE85f2F/jPhnke1aP6jbKZERPQhOF1dRGt1fPG5qGGMHI7BVycg88o3yndTjOL1leIW+zZptOw/aSy9X/0aqWBhsPtt8k8MbD7bfJPDM4mhhsPtt8k8MbD7bfJfDM4hGO0+0fkvhjafaPyXwzKJRjtPtH5L4Z7tPtH5L4Z7PYGO0+0fkvhnoU+0fkvhns9Eo36Wo8/TI5epPDBB9tvknhmyjG3rzz09YmBnDU6jDafbPyXwxtPtH5L4ZlEwMdp9o/JfDMgp9s/JfDEzUQNF1J6hj8l8Mx4L/v1fMn+y6ruHvdJ6hJqrNPAFDatyP8ADoA/C6w//XnWtsxzMMeNeTustveyniL01tt21hCQuEUHnuHUgn8ZB/8ACfEP+bP/AAHxybxvyRuvve1OI6mlX24qRnCLhFU4AcDmVJ6dSZUX+SbpZXU/GtStlu7s0ax1azZgsEBt9IgMDgc8Tz2rOfyz6/2+xpa9YpEcWscuk6cTPrsnP8ms8jeIs9ZHE2baSdx31lRy+yFJ359RwJ3HC9PZXWFuu7Zx1s2LXn91eQnD6r8neodqyeJ3ttJO5y7OnTnX6fIn15H4zuOF6M01hGtstI/TtIaw/eQBn+c1p1xM8pj35cfG6sXrWIvW38UiuPSIykXfZb7j/KVB1KNVtW9UJTAdWQspK8mAYFSR15gj4S6iY8R4bjY54w+fE4fmv8oP5O9b2jahdUNeDkklx5yoyTt7MnBUZ5BPXyUCdz5BcBLcP0xPFNZSTXzqW2lET0j6IVqyR+Jn1uJLaFrUis26fsZcZw3g4qtWxuK6q0Ln83bbSamyCPSC1g9+evdOh89r94n8Q/rLKJ57f4/d1t8Gt6t89r94n8Q/rEsok/DY/V8DeRET6bBOU8satt+ku54Ju0zer86q2qx/e0wUf5k6uVflLw46jTWVpjtMB6ifsi2thZST8N6Ln4ZgUETTotSLa0sUEB1DAEYYZH2WHcR0I9Ym6bCIiEIiJQiIgJ6J5PZRtqfBki1e+Q1Mmae0EbW5fHu//JjUrmMkNc9xJF1HqE0EGcCYeATNBPUmzELhqvfaD8Zt8ka8i6327din9WoBCPws7aVvFtTsUkDcwwFXpudiFrQfFmKj8Z0/CdF2FNdWdxRAC3Qs36bn4s2T+M6xGIEuQuI6NW22BFa2rLVkgFhnG9VJ+zuA25+IPdJspuOaa4vW9Bf0Vtyos21lghNIZdwBy+B/PlAuFOf+8H5T2cXxDX8TqJ/Nq6btOgZa0LHtLNIjlV7T7Q7TV53AKAiHPXOzSX8T/wASoAspJ2iuxA/m1HIhrwVTte2wFJ5jmQMMwdhEgcCsuahTqk2W+mGXKt0dgpyvLmoU/j3SfAREQEREBERAREQEREDiNZpPNtU9f+FeXvq9QcnOoq6cvSYWDnk737kmydD5QcJGpq2Z2urCyqzGTXaudr47xzKkd6sw75y2i1JcMHUJbW2y2vOdjgAkA96kEMpxzVge+agSIiJUIiJQiIgIiJQmQmMzRMnA74FtoB6Az8ZHsPMyS7bVwPUBIeJ555y1PZkkwtvA+MxtbEr9RY2VSsbrbDtQHp+s7+pFHMn7gOZAOqVzzlErg+n7fU5P93pzub1Ncy+gv7iNvIPe9ZHQzrpE4VoFoqWtSTjJZj9p2Jy7tjlkkk8uXPlykuamcin47VqWP9mYKOwvByMkuez7MKd67W5PhjkDvmvSvqhaptV+zw6kDs8b2aoKeRz2YG/B+1jduHSXkSCh1h1YbNYLDefRzWBsBO0ZJ5ZwDnBPPHLORE1Wp1tVYYgkbSCFCO6stabNuW9Is5cHcei8sEjPUxAo9fZq+0QVJmvFe87kAzkl+WQ2RhR6sE8jLTQB+zTtTmzau/oPSx6Q9HljMkRAREQEREBERAREQEREBOf8o+BmxhqNPgXqu1gThb6xk9k57mBJKt3EkdGadBEDhtHqlsXcuRglWVhtdGH2kdTzVh6pultxzyeFrdtQRXqMAEnPZWqOiXKOvwcekvdkZU0NWpO/srkNVwBPZsQdwHV62HKxOY5jpkBgp5TUSiRERNBERARE9lACS9CnMn1A/PukZBJwO1cd3f8AEzN55YIZO002WATW93qkNrmZzXSna24yVztRM9Guswdg/AseeFODMxTzkmcms1O3GQWZjtRF5u7YJCoPuBJJ5AAkkAEy+8n+EGkGy4hr3HpEc0rXqKq889o726sefIYVc+DcFFJ7Rz2l5G02YwFXkSlS5OxMgHrk4GScDFrLMhERMqREQEREBESP5/V72v8AjX+sCREj+fVe9r/jX+sef1e9r/jX+sCREj+fVe9r/jX+sefVe9r/AI1/rAkRI/n1Xva/41/rECRERAREQEREBInEuG1ahNlyBl6jqrKe5kdSGRhnkykEeuS4gcnquBairJpYahPYchNSOvJbPsWdwAYKfWxledeittt3UvnGy5TUScZwjH0bPvQkfGd5MLagwKsAynkQRkH7wZcjkMRiXL+S+m/QrNXwpd6U/gQhT+IkdvJfnldXqB8CKGUf+1u/1mtyK6eyyHk83/mG+mmZ4vkxzy2q1B/VAoVfmKtw+cboGikqq56t/KQDxEWEikNcwyNtI3gEfos+diH9phL6vyZ0w+1X2vf+ed71z6wthKj8BLZEAAAAAHIAcgPuEmeeTDmdNwG63ne/ZJ7ups2keprv0PuQZHc86HRaOulAlSKijJwBjJPMsfWxPMk8yZviSZypERIEREBERAREQMLvst9x/lIHaFatyozkJkIpUMxC8lBYhcnpzIHxliwyMevlIi6AgAC2zly6V+CeLxnh7a23b5Z+jVZw/Pv5Rfyl8SNjUCp9AvMY5jUOM4z2vqP6nzM7XyB47r14fphVwp70FfK3zuhN+WYltrncOZPWfQeLeTlOqrNep/Oof0XWs4+KnZlT8RznvCPJ9NLSlFFli11jaoJRiBknGSuT1mbeGmdOKxWPj/0zzU/C+Na6y1Uu4W9FZJ3WnVUWBORIOxDk5IA5eudJHmR97Z8q/BHmR97Z8q/BPNbwGpPTEerW6CI8yPvbPlX4Imfw/V7x/vuN8JcRE+05kREBERAREQEREBERAREQEREBERAREQEREBERAREQEREBERAREQEREBERAREQEREBERAREQEREBERAREQEREBERAREQEREBERAREQEREBERAREQP/2Q==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4" name="AutoShape 8" descr="data:image/jpeg;base64,/9j/4AAQSkZJRgABAQAAAQABAAD/2wCEAAkGBxQSEhUUEBIUFRQVFBMUFhUWFRgSEBYXGBUWFxQVFRUYHSggGBolHBMUITEhJSk3Li4uFyAzODMsNygtLi4BCgoKDg0OGxAQGzQkHyQsLiwsLC02LSwsLywsLCwsLCwtLCwsLS4sLCwvLDQsLCwsLCwsLiwsLCwsLCwsKywsL//AABEIAMIBAwMBIgACEQEDEQH/xAAcAAEAAgMBAQEAAAAAAAAAAAAABAUCAwYBBwj/xABHEAACAgECAwMJAwkFBgcAAAABAgADEQQSBSExE0HSBhQiUVJTYZGTMnGBByNCYnKCkrHRJDNDc6EVNDVVs/AWVGSjstTh/8QAGQEBAQEBAQEAAAAAAAAAAAAAAAECAwQF/8QALxEBAAIBAgQDBgYDAAAAAAAAAAECEQMSEyExUQRBkRSBobHB0RUyUmFx4QXw8f/aAAwDAQACEQMRAD8A+4xEQERNd9yopZ2VVHVmIVRk4GSfiYGyJrW9SqsGUq2NrAgq277O09+c8pkjg9CDzI5HPMHBH3ggiBlExRwRkEEHoRzHzmUCPqddVWVWy2tGc4QM6qznkMKCfSPpDp6xNxsAIUkZOSBnmQMZIHfjI+cpuK8Eq1WoqexyewS5DUrsmTY+msHabGGVHYL6DAht4yOQlTd5DllIOqbJOc7D6Xp1Oe1G/wBMv2WLDy3hug7w7Gc7w/jz2cR1GlKoEpRWVhneSUpbnzx/inu7hNvk/wAB83sscXGwMlNZBBL7qkCbnsZmZicdO7PecmUvBP8Ajet/yk/6elno0KVtW8z5VzHrEfVzvMxNcd/pK34Lx17tXqaGVAtJG0jO45JHpZOPlMuC8ea/VamgoFFBUBgSS2Sw5ju+zKnyV/4lr/vX+Znnkj/xHiH7Sf8Ayedr6NI38ulKTH8zsz85YreeX8zHz+zq9XqihUKoYkMebbQANvqB9oTSdc/fWn1D4J7r/wC8T9iz+dcrePAHTXgjOabRjGc5QjGO+fLveYtiE1NS0WxCf/tB8Z2V49fanHz2T065x1rT6h8E+d0h6qdW2wC08Pr7BVqzp7lrqcjchB3X72KMh/R2Y6nFzxTidoa5cbkwHrYKr1gLZSpWxWXKvlmK9QwyQRtxJvsnEv3dZ57Z7tPqHwR57Z7tPqHwTk7OKXh7MWAgNrFVWT82OzrD1MSg3EZyOXUHpmTuA8QaxLna0WAMCijY9qL2SErYKwAX7TtcAdQF78yb7JxLr7z2z3afUPgnh1z99afUPgnGabi+osatO0ZVe5VNnZKG7JtC1u/mu0YuXHeATtyZpo4nbqK9OdQrJYLOHWbBWdrblre2zoSu2xrEIz6Ozn15t9jiX7u5Oucda0+ofBPfPbPdp9Q+Ccn5U6hmZqmDBB5lYmK94sPnX53ntPNAiHAwRuyeXTKvid7LayuqsPR7J0ZRW4uC4Nmz0VZTgMQw6OMqCI32OJd1Xntnu0+ofBHntnu0+ofBOUp4xc4bC2rata2V0vWD247IkhrFG0HtMrlWwNqno4zrXiVz9js1B2XWsC3Y7XrTzWx8NvQAEWovVeW/acmN9jiXdcdc/u0+ofBA1znpWn1D4Jw+m4nbqF051Csji3QWCsVnDB6q3ts5qSu2x7UPP0ezGevPM8UvWsFG27abbNq1KAzJqQqqRt5BkJ5Dn3iN9l337u289s92n1D4J4dc45mtPqHwTndDxF31bVtcgVTeDX6IZsFOxKAjfgL2u7PeARykTjHFrQ16LkqKtUoVqsrvWit6wBtO8MS/U+lzAHLMb7JxLuu89s92n1D4J4de4xmtcFkXlYSfSYLnGzn1lJwfUWWXXbrDsrKKiBVCkNTS5bdjJwxsAwccyDnHK1v/AEf8yr/qLHEtk4ts4W8RE9D1EREBI2v0xsC7WCsrB1JXeuRkekuRkYJ75JiBz9/k2XLM1x3OuCyoFbOEHIg8lHZ5C9xZjk5knT8GK0tTuTaWLgLXtTLXNaylNxBrOVXbnmN3Pnyt4gczT5JBcntFOVRdrVlqcKta7Wr34KDs9wX9EsTk887afJdQxY2FiWLgleYY2Bw/M43jmu4AcseqdDEDmB5HrtKmwcyW5V4G7zfsVcjdzcHD7vaHdN9PAnKXK5rXtGTGF37lVyxNoONzsDgn8Zc67W10obLrErReZd2CIPvJ5Sgt8rd+RpNNbd1xY/8AZtOSP1nG9gfaVGECfwXgY053FzY3Y1U7iPSwm7Jzkn0iQSP1ROb4LVcONaosoANYLHnjsyta0lfiey+av6pLfW69/tW0UqR9mqo22A/C2xtp+nNC6W7JZ9ZqWJ781V8uZC/mqlyBk4znqZ009bZFox1jHxifozaucfsw8kEu/wBpa4uigA4c8+pbNW370yx9WR65j5IreOJ60OigZzYeeBliadn7SsW+GJnXw8qSy36rJOSfOLSCenMFsf6dwmaUXKcprNQvr/ubM8sDPaVE4H3zrbxWd3KOdYr6Y+zEaeMc+kzPrn7us1mlLlSrBSAw5ruBB2+oj2Zp8ys94n0z45RrxPWJnDae4Y5K6PQ5PxtVnHq6VyZV5Uov+81WUfrkdpR0yT2iZ2L8XCzyTWstTSs85WHmVnvE+mfHHmVnvE+mfHJlFyuoatlZWGQykMpHrBHIibJOHXsnCp2Vep4W1iMjuhVgVYdmwyCMHmLMj8JjpuEtWMLYD8WFlj/AF3tJPU9/fLaI2VXh17K/zKz3ifTPjjzKz3ifTPjlhEcOvZOFTsr/ADKz3ifTPjjzKz3ifTPjlhEcOvY4Veyv8ys94n0z448ys94n0z45YRHDr2OFTsr/ADKz3ifTPjjzKz3ifTPjk6xsAn1AmQa7bSAd1fMA/wB23jnLVvpaWN3msaNZ8kTTcB7NiyOBlmbBFjIGYksVRrSqElm+yB1PrkvzKz3ifTPjnL+Vv5RNPw/Iuvre33NdZe39785hP3iPhmWvkrxu3WaSnUkV19qu/ZtZtvMgDduGenXExOtoxXdPT3rwa9ln5lZ7xPpnxzw6BzjNi4DI3KsgnawbGd/LpM99vtV/Tbxxvt9qv6beOY9q8P3+ZwY7J0SDvt9qv6beOezft2j3+bptlNiInrZIiICImvUXrWrPYwVFBZmY4VVAySSegAgZkzk+IeVTWkpw4K+MhtU/PTKe8VKCDew+BCj2sgrKzXa2ziOd4avRH7NJG23Uj27+9Kj3V9SPtciUk/ToBgAAADAA5AAdABLgRdLwdS4uvZtRcOlt2GZf8pQAlI/YAz356y1rTB/nNwXAE8Zc9P8Av75zmcrhiRNZE3FZqsMiS1lZ7tnsRlHmJrZplZYMYmidaV85RHXSbGNmnZqLCcsUx2bnlztqPoueQG7G7HRhLrhvlHzFerVa3JAWwH+zWEnAAJ51ueXoN68Kzc5W5mNtYdSrgMrAhlIBUg9QQeRE3iFdpE43h/F20hC2ln0vIbzlrNP+2er0/rHmnU5XJTsVOeY6f6TExhXsREgREQEREDC0ZU/cf5SsJVq9jLZgptOEtU8xg4ZQCPvBltE4a/h662N3l2WJw+E+V35F1YtZw6yxScnsbksKn9m3bkfcwP3idF5I/k60Q0dI1ug/tAT87lbSd2T1KHaeWOk+qRE6Ga7ZtP1+RlxnDPI3h+ntW6jR7LEJKsEuyMgqevLoTOj84Hs2fTfwywicLeApbraZ9/8AS7lf5wPZs+m/hiWESfh2l3n4fY3yRET3skREBOB4nrP9oW/+jpf0B3am1D/et66UYeiOjMN3QLm18tNczbNHUxVrgWudSQ1enBw2COjuTsHw3kc1kOmpUUKgCqoCqoGFAAwAB3AASwMoiJpE8WHoe8Aj5c5tocnlK8Wch6x0kiizvnO1cLEpLgmQLLufISXc/XHqMrpaREktrXfCe1288GYLWTPAPXN4r0R7YuDMJtAB6H5zBlxLEjGIiUJs4DrfNXFLn+z2MFqz0psY4WrPu2Jwo/RY7RyKhdcwuqDqVcZVgQR6weoiYyO2iUnkxxBnRqrW3W07QWOM2VnPZ2nHedrKf1kbljEu5yUiIgIiICIiAiIgIiICIiAiIgJjZYFBZiAACST0AHMkzKc15e3/ANnWgddXaunPX+7IZ9R06ZqrtGfWRAouFObd+qcHfqWDgHky0jI09fPphDuI9p39cnxE2EREITNLMTCJZjIlJcJjsUmR56DMbOwksMDlI5U+qbFtM2swKkiSM1EUTIP+P3zCehc9J0GTsD3YmM2NQRNcRjyHkT2eTQ1NqewsS/OBWStncOxcgWE/BSFsz6kI753E4t1BBDDIIIIPQg9QZfeS2oL6ZA5JevdSxP2mNZKBz8WUK/7052hVtERMhERAREQEREBERAREQEREBOP8pm366lc8qdPbYV/WudErbGfVTeOneZ2E4niHPX6ls5xVpavu29tZg/H89n8RLAziImkIiJQiIgJ6J5Eoy3T1HImE9xHUbMj1f0/CSEUAcu/nIgEmqMAZ7py1OUDIRgernMS8wzOI1XV94moiTD0+MwNe7l3907U1PKU6Ism+StmLtRX3EU3feWDVNj7hQnzkKbuCWY1qr7WmuJ/ctoA/6rTpborrInKca4Brbb3ejiBqrbbtr2ZC4RQeee8gn8ZC/wDC/Ev+at/Af6zzze2fyz8Pu9lPD6U1iZ1qx+2L8vSkx6S7iJ861/kXxGxqyeI7tpJ3+lWyZA5rt5sT6sjp1nc8K0r1VhLbmvcdbGVUJ+GFHT78n4mWtpnrGPRnW0dPTiJrqRbPaLcvWITInjtgE+oZkNNW5AOxeYB+2fDJfVpT804eeIymxKPjflJVo6+01T1VJzwWsOWIGcIoTLn4AZmfBOPed0V30p+bsBZdzbWxkjJG3l0mfaNPGc8jErmJE85f2F/jPhjzl/YX+M+GZ9q0f1G2UuJE85f2F/jPhnke1aP6jbKZERPQhOF1dRGt1fPG5qGGMHI7BVycg88o3yndTjOL1leIW+zZptOw/aSy9X/0aqWBhsPtt8k8MbD7bfJPDM4mhhsPtt8k8MbD7bfJfDM4hGO0+0fkvhjafaPyXwzKJRjtPtH5L4Z7tPtH5L4Z7PYGO0+0fkvhnoU+0fkvhns9Eo36Wo8/TI5epPDBB9tvknhmyjG3rzz09YmBnDU6jDafbPyXwxtPtH5L4ZlEwMdp9o/JfDMgp9s/JfDEzUQNF1J6hj8l8Mx4L/v1fMn+y6ruHvdJ6hJqrNPAFDatyP8ADoA/C6w//XnWtsxzMMeNeTustveyniL01tt21hCQuEUHnuHUgn8ZB/8ACfEP+bP/AAHxybxvyRuvve1OI6mlX24qRnCLhFU4AcDmVJ6dSZUX+SbpZXU/GtStlu7s0ax1azZgsEBt9IgMDgc8Tz2rOfyz6/2+xpa9YpEcWscuk6cTPrsnP8ms8jeIs9ZHE2baSdx31lRy+yFJ359RwJ3HC9PZXWFuu7Zx1s2LXn91eQnD6r8neodqyeJ3ttJO5y7OnTnX6fIn15H4zuOF6M01hGtstI/TtIaw/eQBn+c1p1xM8pj35cfG6sXrWIvW38UiuPSIykXfZb7j/KVB1KNVtW9UJTAdWQspK8mAYFSR15gj4S6iY8R4bjY54w+fE4fmv8oP5O9b2jahdUNeDkklx5yoyTt7MnBUZ5BPXyUCdz5BcBLcP0xPFNZSTXzqW2lET0j6IVqyR+Jn1uJLaFrUis26fsZcZw3g4qtWxuK6q0Ln83bbSamyCPSC1g9+evdOh89r94n8Q/rLKJ57f4/d1t8Gt6t89r94n8Q/rEsok/DY/V8DeRET6bBOU8satt+ku54Ju0zer86q2qx/e0wUf5k6uVflLw46jTWVpjtMB6ifsi2thZST8N6Ln4ZgUETTotSLa0sUEB1DAEYYZH2WHcR0I9Ym6bCIiEIiJQiIgJ6J5PZRtqfBki1e+Q1Mmae0EbW5fHu//JjUrmMkNc9xJF1HqE0EGcCYeATNBPUmzELhqvfaD8Zt8ka8i6327din9WoBCPws7aVvFtTsUkDcwwFXpudiFrQfFmKj8Z0/CdF2FNdWdxRAC3Qs36bn4s2T+M6xGIEuQuI6NW22BFa2rLVkgFhnG9VJ+zuA25+IPdJspuOaa4vW9Bf0Vtyos21lghNIZdwBy+B/PlAuFOf+8H5T2cXxDX8TqJ/Nq6btOgZa0LHtLNIjlV7T7Q7TV53AKAiHPXOzSX8T/wASoAspJ2iuxA/m1HIhrwVTte2wFJ5jmQMMwdhEgcCsuahTqk2W+mGXKt0dgpyvLmoU/j3SfAREQEREBERAREQEREDiNZpPNtU9f+FeXvq9QcnOoq6cvSYWDnk737kmydD5QcJGpq2Z2urCyqzGTXaudr47xzKkd6sw75y2i1JcMHUJbW2y2vOdjgAkA96kEMpxzVge+agSIiJUIiJQiIgIiJQmQmMzRMnA74FtoB6Az8ZHsPMyS7bVwPUBIeJ555y1PZkkwtvA+MxtbEr9RY2VSsbrbDtQHp+s7+pFHMn7gOZAOqVzzlErg+n7fU5P93pzub1Ncy+gv7iNvIPe9ZHQzrpE4VoFoqWtSTjJZj9p2Jy7tjlkkk8uXPlykuamcin47VqWP9mYKOwvByMkuez7MKd67W5PhjkDvmvSvqhaptV+zw6kDs8b2aoKeRz2YG/B+1jduHSXkSCh1h1YbNYLDefRzWBsBO0ZJ5ZwDnBPPHLORE1Wp1tVYYgkbSCFCO6stabNuW9Is5cHcei8sEjPUxAo9fZq+0QVJmvFe87kAzkl+WQ2RhR6sE8jLTQB+zTtTmzau/oPSx6Q9HljMkRAREQEREBERAREQEREBOf8o+BmxhqNPgXqu1gThb6xk9k57mBJKt3EkdGadBEDhtHqlsXcuRglWVhtdGH2kdTzVh6pultxzyeFrdtQRXqMAEnPZWqOiXKOvwcekvdkZU0NWpO/srkNVwBPZsQdwHV62HKxOY5jpkBgp5TUSiRERNBERARE9lACS9CnMn1A/PukZBJwO1cd3f8AEzN55YIZO002WATW93qkNrmZzXSna24yVztRM9Guswdg/AseeFODMxTzkmcms1O3GQWZjtRF5u7YJCoPuBJJ5AAkkAEy+8n+EGkGy4hr3HpEc0rXqKq889o726sefIYVc+DcFFJ7Rz2l5G02YwFXkSlS5OxMgHrk4GScDFrLMhERMqREQEREBESP5/V72v8AjX+sCREj+fVe9r/jX+sef1e9r/jX+sCREj+fVe9r/jX+sefVe9r/AI1/rAkRI/n1Xva/41/rECRERAREQEREBInEuG1ahNlyBl6jqrKe5kdSGRhnkykEeuS4gcnquBairJpYahPYchNSOvJbPsWdwAYKfWxledeittt3UvnGy5TUScZwjH0bPvQkfGd5MLagwKsAynkQRkH7wZcjkMRiXL+S+m/QrNXwpd6U/gQhT+IkdvJfnldXqB8CKGUf+1u/1mtyK6eyyHk83/mG+mmZ4vkxzy2q1B/VAoVfmKtw+cboGikqq56t/KQDxEWEikNcwyNtI3gEfos+diH9phL6vyZ0w+1X2vf+ed71z6wthKj8BLZEAAAAAHIAcgPuEmeeTDmdNwG63ne/ZJ7ups2keprv0PuQZHc86HRaOulAlSKijJwBjJPMsfWxPMk8yZviSZypERIEREBERAREQMLvst9x/lIHaFatyozkJkIpUMxC8lBYhcnpzIHxliwyMevlIi6AgAC2zly6V+CeLxnh7a23b5Z+jVZw/Pv5Rfyl8SNjUCp9AvMY5jUOM4z2vqP6nzM7XyB47r14fphVwp70FfK3zuhN+WYltrncOZPWfQeLeTlOqrNep/Oof0XWs4+KnZlT8RznvCPJ9NLSlFFli11jaoJRiBknGSuT1mbeGmdOKxWPj/0zzU/C+Na6y1Uu4W9FZJ3WnVUWBORIOxDk5IA5eudJHmR97Z8q/BHmR97Z8q/BPNbwGpPTEerW6CI8yPvbPlX4Imfw/V7x/vuN8JcRE+05kREBERAREQEREBERAREQEREBERAREQEREBERAREQEREBERAREQEREBERAREQEREBERAREQEREBERAREQEREBERAREQEREBERAREQEREBERAREQP/2Q==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133600"/>
            <a:ext cx="3455670" cy="25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8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ATTEMPT AT EQUILIBRIUM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57400"/>
            <a:ext cx="4724400" cy="4038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800" dirty="0">
                <a:effectLst/>
              </a:rPr>
              <a:t>Air moves from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HIGH</a:t>
            </a:r>
            <a:r>
              <a:rPr lang="en-US" sz="2800" dirty="0">
                <a:effectLst/>
              </a:rPr>
              <a:t> to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LOW</a:t>
            </a:r>
            <a:r>
              <a:rPr lang="en-US" sz="2800" dirty="0">
                <a:effectLst/>
              </a:rPr>
              <a:t> pressure.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>
                <a:effectLst/>
              </a:rPr>
              <a:t>Surface winds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blow into </a:t>
            </a:r>
            <a:r>
              <a:rPr lang="en-US" sz="2800" dirty="0">
                <a:effectLst/>
              </a:rPr>
              <a:t>areas of low pressure (poles to equator).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>
                <a:effectLst/>
              </a:rPr>
              <a:t>At the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top</a:t>
            </a:r>
            <a:r>
              <a:rPr lang="en-US" sz="2800" dirty="0">
                <a:effectLst/>
              </a:rPr>
              <a:t> of the troposphere this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air spreads out </a:t>
            </a:r>
            <a:r>
              <a:rPr lang="en-US" sz="2800" dirty="0">
                <a:effectLst/>
              </a:rPr>
              <a:t>from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equator</a:t>
            </a:r>
            <a:r>
              <a:rPr lang="en-US" sz="2800" dirty="0">
                <a:effectLst/>
              </a:rPr>
              <a:t> towards the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poles</a:t>
            </a:r>
            <a:r>
              <a:rPr lang="en-US" sz="2800" dirty="0">
                <a:effectLst/>
              </a:rPr>
              <a:t>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4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057400"/>
            <a:ext cx="3848100" cy="39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0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ATTEMPT AT EQUILIBRIUM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57400"/>
            <a:ext cx="4572000" cy="4038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600" b="1" dirty="0">
                <a:solidFill>
                  <a:srgbClr val="7030A0"/>
                </a:solidFill>
                <a:effectLst/>
              </a:rPr>
              <a:t>CONVECTION</a:t>
            </a:r>
            <a:r>
              <a:rPr lang="en-US" sz="2600" dirty="0">
                <a:effectLst/>
              </a:rPr>
              <a:t> current results: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Warm air </a:t>
            </a:r>
            <a:r>
              <a:rPr lang="en-US" sz="2800" dirty="0">
                <a:effectLst/>
              </a:rPr>
              <a:t>near the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equator</a:t>
            </a:r>
            <a:r>
              <a:rPr lang="en-US" sz="2800" dirty="0">
                <a:effectLst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rises.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>
                <a:effectLst/>
              </a:rPr>
              <a:t>It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cools</a:t>
            </a:r>
            <a:r>
              <a:rPr lang="en-US" sz="2800" dirty="0">
                <a:effectLst/>
              </a:rPr>
              <a:t> as it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rises.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>
                <a:effectLst/>
              </a:rPr>
              <a:t>It eventually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descends</a:t>
            </a:r>
            <a:r>
              <a:rPr lang="en-US" sz="2800" dirty="0">
                <a:effectLst/>
              </a:rPr>
              <a:t> back toward Earth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near the poles.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4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057400"/>
            <a:ext cx="3848100" cy="39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30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0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0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0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CIRCULATION BELTS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11673" y="1981200"/>
            <a:ext cx="41148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dirty="0"/>
              <a:t>I</a:t>
            </a:r>
            <a:r>
              <a:rPr lang="en-US" sz="2800" dirty="0">
                <a:effectLst/>
              </a:rPr>
              <a:t>t isn’t QUITE that simple!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dirty="0">
                <a:effectLst/>
              </a:rPr>
              <a:t>Because of the size of the Earth, there are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three</a:t>
            </a:r>
            <a:r>
              <a:rPr lang="en-US" sz="2800" dirty="0">
                <a:effectLst/>
              </a:rPr>
              <a:t> separate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circulation belts.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>
                <a:effectLst/>
              </a:rPr>
              <a:t>Spaced out at about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30 degree</a:t>
            </a:r>
            <a:r>
              <a:rPr lang="en-US" sz="2800" dirty="0">
                <a:effectLst/>
              </a:rPr>
              <a:t> intervals 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>
                <a:effectLst/>
              </a:rPr>
              <a:t>Creates regions of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high</a:t>
            </a:r>
            <a:r>
              <a:rPr lang="en-US" sz="2800" dirty="0">
                <a:effectLst/>
              </a:rPr>
              <a:t> and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low pressure</a:t>
            </a:r>
            <a:r>
              <a:rPr lang="en-US" sz="2800" dirty="0">
                <a:effectLst/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Both</a:t>
            </a:r>
            <a:r>
              <a:rPr lang="en-US" sz="2800" dirty="0">
                <a:effectLst/>
              </a:rPr>
              <a:t> the northern and southern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hemispheres</a:t>
            </a:r>
            <a:r>
              <a:rPr lang="en-US" sz="2800" dirty="0">
                <a:effectLst/>
              </a:rPr>
              <a:t>.</a:t>
            </a:r>
          </a:p>
        </p:txBody>
      </p:sp>
      <p:sp>
        <p:nvSpPr>
          <p:cNvPr id="10249" name="AutoShape 9" descr="https://encrypted-tbn0.gstatic.com/images?q=tbn:ANd9GcTN1Oc6Gx4x-WRKYcPb8iwpgx88m76jgMPmqm2olQ-zmdsYau_w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51" name="Picture 11" descr="http://www.atmo.arizona.edu/students/courselinks/spring08/atmo336s1/courses/spring13/atmo170a1s1/lecture_notes/3_cell_model/misc_f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7159" y="1981200"/>
            <a:ext cx="3699641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CIRCULATION BELTS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85715" y="2590800"/>
            <a:ext cx="4114800" cy="2362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dirty="0">
                <a:effectLst/>
              </a:rPr>
              <a:t>Warm air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rises</a:t>
            </a:r>
            <a:r>
              <a:rPr lang="en-US" sz="2800" dirty="0">
                <a:effectLst/>
              </a:rPr>
              <a:t>,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cools</a:t>
            </a:r>
            <a:r>
              <a:rPr lang="en-US" sz="2800" dirty="0">
                <a:effectLst/>
              </a:rPr>
              <a:t> and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sinks</a:t>
            </a:r>
            <a:r>
              <a:rPr lang="en-US" sz="2800" dirty="0">
                <a:effectLst/>
              </a:rPr>
              <a:t>, in belts.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dirty="0">
                <a:effectLst/>
              </a:rPr>
              <a:t>The belts are at 30 degree intervals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extending</a:t>
            </a:r>
            <a:r>
              <a:rPr lang="en-US" sz="2800" dirty="0">
                <a:effectLst/>
              </a:rPr>
              <a:t> north and south from the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equator to the poles</a:t>
            </a:r>
            <a:r>
              <a:rPr lang="en-US" sz="2800" dirty="0">
                <a:effectLst/>
              </a:rPr>
              <a:t>.</a:t>
            </a: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057400"/>
            <a:ext cx="425767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AutoShape 9" descr="https://encrypted-tbn0.gstatic.com/images?q=tbn:ANd9GcTN1Oc6Gx4x-WRKYcPb8iwpgx88m76jgMPmqm2olQ-zmdsYau_w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48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dirty="0"/>
              <a:t>CORIOLIS EFFECT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82000" cy="3124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>
                <a:effectLst/>
              </a:rPr>
              <a:t>As Earth rotates, winds are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deflected, or turned</a:t>
            </a:r>
            <a:r>
              <a:rPr lang="en-US" sz="2800" dirty="0">
                <a:effectLst/>
              </a:rPr>
              <a:t>. 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800" dirty="0">
                <a:effectLst/>
              </a:rPr>
              <a:t> Circulating air is deflected: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effectLst/>
              </a:rPr>
              <a:t>To the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left</a:t>
            </a:r>
            <a:r>
              <a:rPr lang="en-US" sz="2800" dirty="0">
                <a:effectLst/>
              </a:rPr>
              <a:t> in the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Southern</a:t>
            </a:r>
            <a:r>
              <a:rPr lang="en-US" sz="2800" dirty="0">
                <a:effectLst/>
              </a:rPr>
              <a:t> Hemisphere.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effectLst/>
              </a:rPr>
              <a:t>To the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right</a:t>
            </a:r>
            <a:r>
              <a:rPr lang="en-US" sz="2800" dirty="0">
                <a:effectLst/>
              </a:rPr>
              <a:t> in the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Northern</a:t>
            </a:r>
            <a:r>
              <a:rPr lang="en-US" sz="2800" dirty="0">
                <a:effectLst/>
              </a:rPr>
              <a:t> Hemisphere.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800" dirty="0">
                <a:effectLst/>
              </a:rPr>
              <a:t>Similar to what is experienced when throwing a ball on a Merry-go-Round.</a:t>
            </a:r>
            <a:r>
              <a:rPr lang="en-US" sz="2000" dirty="0">
                <a:effectLst/>
              </a:rPr>
              <a:t> </a:t>
            </a:r>
          </a:p>
        </p:txBody>
      </p:sp>
      <p:pic>
        <p:nvPicPr>
          <p:cNvPr id="11272" name="Picture 8" descr="8.6 The Coriolis effec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965959"/>
            <a:ext cx="3962400" cy="2806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14400" y="5105400"/>
            <a:ext cx="281940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3"/>
              </a:rPr>
              <a:t>NOVA - The Coriolis Effect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06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4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4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4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42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dirty="0"/>
              <a:t>CORIOLIS EFFECT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8458200" cy="3124200"/>
          </a:xfrm>
        </p:spPr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en-US" sz="2800" dirty="0">
                <a:effectLst/>
              </a:rPr>
              <a:t>Because of the Coriolis Effect, an object that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travels north </a:t>
            </a:r>
            <a:r>
              <a:rPr lang="en-US" sz="2800" dirty="0">
                <a:effectLst/>
              </a:rPr>
              <a:t>from the equator will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curve to the east</a:t>
            </a:r>
            <a:r>
              <a:rPr lang="en-US" sz="2800" dirty="0">
                <a:effectLst/>
              </a:rPr>
              <a:t>.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dirty="0">
                <a:effectLst/>
              </a:rPr>
              <a:t>In general, the Coriolis Effect is noticeable only on objects that move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very fast </a:t>
            </a:r>
            <a:r>
              <a:rPr lang="en-US" sz="2800" dirty="0">
                <a:effectLst/>
              </a:rPr>
              <a:t>or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travel long distances</a:t>
            </a:r>
            <a:r>
              <a:rPr lang="en-US" sz="2800" dirty="0">
                <a:effectLst/>
              </a:rPr>
              <a:t>.</a:t>
            </a:r>
          </a:p>
        </p:txBody>
      </p:sp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799" y="3733800"/>
            <a:ext cx="399346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CORIOLIS EFFECT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8412" y="1729581"/>
            <a:ext cx="406717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59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dirty="0"/>
              <a:t>WIND BELTS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47800"/>
            <a:ext cx="4800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800" dirty="0"/>
              <a:t>Circulation belts are deflected.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800" b="1" dirty="0"/>
              <a:t>Equator</a:t>
            </a:r>
            <a:r>
              <a:rPr lang="en-US" sz="2800" dirty="0"/>
              <a:t> (air rises):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Winds from the </a:t>
            </a:r>
            <a:r>
              <a:rPr lang="en-US" sz="2800" b="1" dirty="0">
                <a:solidFill>
                  <a:srgbClr val="FF0000"/>
                </a:solidFill>
              </a:rPr>
              <a:t>east</a:t>
            </a:r>
            <a:r>
              <a:rPr lang="en-US" sz="2800" dirty="0"/>
              <a:t> to the </a:t>
            </a:r>
            <a:r>
              <a:rPr lang="en-US" sz="2800" b="1" dirty="0">
                <a:solidFill>
                  <a:srgbClr val="FF0000"/>
                </a:solidFill>
              </a:rPr>
              <a:t>west</a:t>
            </a:r>
            <a:r>
              <a:rPr lang="en-US" sz="2800" dirty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NE or SE </a:t>
            </a:r>
            <a:r>
              <a:rPr lang="en-US" sz="2800" b="1" dirty="0">
                <a:solidFill>
                  <a:srgbClr val="FF0000"/>
                </a:solidFill>
              </a:rPr>
              <a:t>Trade Winds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800" b="1" dirty="0"/>
              <a:t>Mid latitudes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Air sinks at 30 degrees.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Rises at 60 degrees.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Winds from the </a:t>
            </a:r>
            <a:r>
              <a:rPr lang="en-US" sz="2800" b="1" dirty="0">
                <a:solidFill>
                  <a:srgbClr val="FF0000"/>
                </a:solidFill>
              </a:rPr>
              <a:t>west</a:t>
            </a:r>
            <a:r>
              <a:rPr lang="en-US" sz="2800" dirty="0"/>
              <a:t> to the </a:t>
            </a:r>
            <a:r>
              <a:rPr lang="en-US" sz="2800" b="1" dirty="0">
                <a:solidFill>
                  <a:srgbClr val="FF0000"/>
                </a:solidFill>
              </a:rPr>
              <a:t>east</a:t>
            </a:r>
            <a:r>
              <a:rPr lang="en-US" sz="2800" dirty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>
                <a:solidFill>
                  <a:srgbClr val="FF0000"/>
                </a:solidFill>
              </a:rPr>
              <a:t>Westerlies</a:t>
            </a: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247900"/>
            <a:ext cx="365558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3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34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34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34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34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34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34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34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34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34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34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34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34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dirty="0"/>
              <a:t>WIND BELTS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828800"/>
            <a:ext cx="4572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800" b="1" dirty="0"/>
              <a:t>Northern latitudes: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Air rises at 60 degrees.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Air sinks at poles.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Winds from </a:t>
            </a:r>
            <a:r>
              <a:rPr lang="en-US" sz="2800" b="1" dirty="0">
                <a:solidFill>
                  <a:srgbClr val="FF0000"/>
                </a:solidFill>
              </a:rPr>
              <a:t>east to west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>
                <a:solidFill>
                  <a:srgbClr val="FF0000"/>
                </a:solidFill>
              </a:rPr>
              <a:t>Polar Easterlies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effectLst/>
              </a:rPr>
              <a:t>Prevailing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winds</a:t>
            </a:r>
            <a:r>
              <a:rPr lang="en-US" sz="2800" dirty="0">
                <a:effectLst/>
              </a:rPr>
              <a:t> that blow throughout the contiguous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United States </a:t>
            </a:r>
            <a:r>
              <a:rPr lang="en-US" sz="2800" dirty="0">
                <a:effectLst/>
              </a:rPr>
              <a:t>are called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Westerlies</a:t>
            </a:r>
            <a:r>
              <a:rPr lang="en-US" sz="2800" dirty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/>
          </a:p>
        </p:txBody>
      </p:sp>
      <p:pic>
        <p:nvPicPr>
          <p:cNvPr id="9" name="Picture 7" descr="globalwin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8098" y="2120562"/>
            <a:ext cx="3398702" cy="353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1532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3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34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34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34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6" name="Rectangle 8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dirty="0"/>
              <a:t>PRESSURE BELTS</a:t>
            </a:r>
          </a:p>
        </p:txBody>
      </p:sp>
      <p:sp>
        <p:nvSpPr>
          <p:cNvPr id="58377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7244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Calm regions </a:t>
            </a:r>
            <a:r>
              <a:rPr lang="en-US" sz="2800" dirty="0"/>
              <a:t>between the belts.</a:t>
            </a:r>
          </a:p>
          <a:p>
            <a:pPr eaLnBrk="1" hangingPunct="1">
              <a:defRPr/>
            </a:pPr>
            <a:r>
              <a:rPr lang="en-US" sz="2800" dirty="0"/>
              <a:t>Air is </a:t>
            </a:r>
            <a:r>
              <a:rPr lang="en-US" sz="2800" b="1" dirty="0">
                <a:solidFill>
                  <a:srgbClr val="FF0000"/>
                </a:solidFill>
              </a:rPr>
              <a:t>rising or sinking </a:t>
            </a:r>
            <a:r>
              <a:rPr lang="en-US" sz="2800" dirty="0"/>
              <a:t>– </a:t>
            </a:r>
            <a:r>
              <a:rPr lang="en-US" sz="2800" b="1" dirty="0">
                <a:solidFill>
                  <a:srgbClr val="FF0000"/>
                </a:solidFill>
              </a:rPr>
              <a:t>not </a:t>
            </a:r>
            <a:r>
              <a:rPr lang="en-US" sz="2800" dirty="0"/>
              <a:t>moving along the </a:t>
            </a:r>
            <a:r>
              <a:rPr lang="en-US" sz="2800" b="1" dirty="0">
                <a:solidFill>
                  <a:srgbClr val="FF0000"/>
                </a:solidFill>
              </a:rPr>
              <a:t>surface</a:t>
            </a:r>
            <a:r>
              <a:rPr lang="en-US" sz="2800" dirty="0"/>
              <a:t>.</a:t>
            </a:r>
          </a:p>
          <a:p>
            <a:pPr eaLnBrk="1" hangingPunct="1">
              <a:defRPr/>
            </a:pPr>
            <a:r>
              <a:rPr lang="en-US" sz="2800" dirty="0"/>
              <a:t>At the equator these calm areas are referred to the </a:t>
            </a:r>
            <a:r>
              <a:rPr lang="en-US" sz="2800" b="1" dirty="0">
                <a:solidFill>
                  <a:srgbClr val="FF0000"/>
                </a:solidFill>
              </a:rPr>
              <a:t>Doldrums.</a:t>
            </a:r>
            <a:endParaRPr lang="en-US" sz="2800" dirty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en-US" sz="2800" dirty="0"/>
              <a:t>Between the Trade Winds and Westerlies are called the </a:t>
            </a:r>
            <a:r>
              <a:rPr lang="en-US" sz="2800" b="1" dirty="0">
                <a:solidFill>
                  <a:srgbClr val="FF0000"/>
                </a:solidFill>
              </a:rPr>
              <a:t>Horse Latitudes</a:t>
            </a:r>
            <a:r>
              <a:rPr lang="en-US" sz="2800" b="1" dirty="0"/>
              <a:t>.</a:t>
            </a:r>
            <a:endParaRPr lang="en-US" sz="2800" dirty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b="1" dirty="0"/>
          </a:p>
        </p:txBody>
      </p:sp>
      <p:pic>
        <p:nvPicPr>
          <p:cNvPr id="14340" name="Picture 11" descr="globalpressur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86400" y="1714499"/>
            <a:ext cx="3511550" cy="42973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7162"/>
          </a:xfrm>
        </p:spPr>
        <p:txBody>
          <a:bodyPr/>
          <a:lstStyle/>
          <a:p>
            <a:r>
              <a:rPr lang="en-US" sz="4800" dirty="0"/>
              <a:t>ATMOSPHERE AND OCEAN: </a:t>
            </a:r>
            <a:br>
              <a:rPr lang="en-US" sz="4800" dirty="0"/>
            </a:br>
            <a:r>
              <a:rPr lang="en-US" sz="4800" dirty="0"/>
              <a:t>FLUIDS RESPOND THE SAME</a:t>
            </a:r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429000"/>
            <a:ext cx="8686800" cy="291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0339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/>
          <a:lstStyle/>
          <a:p>
            <a:r>
              <a:rPr lang="en-US" sz="4800" dirty="0"/>
              <a:t>CURRENTS AND CORIOLIS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0" y="1828800"/>
            <a:ext cx="3657600" cy="4648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effectLst/>
              </a:rPr>
              <a:t>Ocean water also moves from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warm</a:t>
            </a:r>
            <a:r>
              <a:rPr lang="en-US" sz="2800" dirty="0">
                <a:effectLst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(less dense) </a:t>
            </a:r>
            <a:r>
              <a:rPr lang="en-US" sz="2800" dirty="0">
                <a:effectLst/>
              </a:rPr>
              <a:t>to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cool</a:t>
            </a:r>
            <a:r>
              <a:rPr lang="en-US" sz="2800" dirty="0">
                <a:effectLst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(denser) </a:t>
            </a:r>
            <a:r>
              <a:rPr lang="en-US" sz="2800" dirty="0">
                <a:effectLst/>
              </a:rPr>
              <a:t>regions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Land masses </a:t>
            </a:r>
            <a:r>
              <a:rPr lang="en-US" sz="2800" dirty="0">
                <a:effectLst/>
              </a:rPr>
              <a:t>deflect currents.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effectLst/>
              </a:rPr>
              <a:t>Also deflected due to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Coriolis</a:t>
            </a:r>
            <a:r>
              <a:rPr lang="en-US" sz="2800" dirty="0">
                <a:effectLst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133600"/>
            <a:ext cx="4602843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2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/>
          <a:lstStyle/>
          <a:p>
            <a:r>
              <a:rPr lang="en-US" sz="4800" dirty="0"/>
              <a:t>CURRENTS AND CORIOLIS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2057400"/>
            <a:ext cx="3657600" cy="4343400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Currents in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Northern</a:t>
            </a:r>
            <a:r>
              <a:rPr lang="en-US" sz="2800" dirty="0">
                <a:effectLst/>
              </a:rPr>
              <a:t> Hemisphere flow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clockwise</a:t>
            </a:r>
            <a:r>
              <a:rPr lang="en-US" sz="2800" dirty="0">
                <a:effectLst/>
              </a:rPr>
              <a:t>.</a:t>
            </a:r>
          </a:p>
          <a:p>
            <a:r>
              <a:rPr lang="en-US" sz="2800" dirty="0">
                <a:effectLst/>
              </a:rPr>
              <a:t>Currents in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Southern</a:t>
            </a:r>
            <a:r>
              <a:rPr lang="en-US" sz="2800" dirty="0">
                <a:effectLst/>
              </a:rPr>
              <a:t> Hemisphere flow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counterclockwise.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1905000"/>
            <a:ext cx="4602843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8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/>
          <a:lstStyle/>
          <a:p>
            <a:r>
              <a:rPr lang="en-US" sz="4800" dirty="0"/>
              <a:t>CURRENTS AND CORIOLIS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0" y="1828800"/>
            <a:ext cx="3657600" cy="46482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effectLst/>
              </a:rPr>
              <a:t>Warm</a:t>
            </a:r>
            <a:r>
              <a:rPr lang="en-US" sz="2800" dirty="0">
                <a:effectLst/>
              </a:rPr>
              <a:t> water carried from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equator to poles.</a:t>
            </a:r>
          </a:p>
          <a:p>
            <a:pPr lvl="1"/>
            <a:r>
              <a:rPr lang="en-US" dirty="0">
                <a:effectLst/>
              </a:rPr>
              <a:t>Typically </a:t>
            </a:r>
            <a:r>
              <a:rPr lang="en-US" b="1" dirty="0">
                <a:solidFill>
                  <a:srgbClr val="FF0000"/>
                </a:solidFill>
                <a:effectLst/>
              </a:rPr>
              <a:t>EAST</a:t>
            </a:r>
            <a:r>
              <a:rPr lang="en-US" dirty="0">
                <a:effectLst/>
              </a:rPr>
              <a:t> Coast</a:t>
            </a:r>
          </a:p>
          <a:p>
            <a:r>
              <a:rPr lang="en-US" sz="2800" b="1" dirty="0">
                <a:solidFill>
                  <a:srgbClr val="FF0000"/>
                </a:solidFill>
                <a:effectLst/>
              </a:rPr>
              <a:t>Cold</a:t>
            </a:r>
            <a:r>
              <a:rPr lang="en-US" sz="2800" dirty="0">
                <a:effectLst/>
              </a:rPr>
              <a:t> water carried from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poles to equator.</a:t>
            </a:r>
          </a:p>
          <a:p>
            <a:pPr lvl="1"/>
            <a:r>
              <a:rPr lang="en-US" dirty="0">
                <a:effectLst/>
              </a:rPr>
              <a:t>Typically </a:t>
            </a:r>
            <a:r>
              <a:rPr lang="en-US" b="1" dirty="0">
                <a:solidFill>
                  <a:srgbClr val="FF0000"/>
                </a:solidFill>
                <a:effectLst/>
              </a:rPr>
              <a:t>WEST</a:t>
            </a:r>
            <a:r>
              <a:rPr lang="en-US" dirty="0">
                <a:effectLst/>
              </a:rPr>
              <a:t> Coast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133600"/>
            <a:ext cx="4602843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22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229600" cy="990600"/>
          </a:xfrm>
        </p:spPr>
        <p:txBody>
          <a:bodyPr/>
          <a:lstStyle/>
          <a:p>
            <a:r>
              <a:rPr lang="en-US" sz="4800" dirty="0"/>
              <a:t>OCEAN CURRENTS</a:t>
            </a:r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752600"/>
            <a:ext cx="4876800" cy="4724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Critical role </a:t>
            </a:r>
            <a:r>
              <a:rPr lang="en-US" sz="2800" dirty="0">
                <a:effectLst/>
              </a:rPr>
              <a:t>in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regulating</a:t>
            </a:r>
            <a:r>
              <a:rPr lang="en-US" sz="2800" dirty="0">
                <a:effectLst/>
              </a:rPr>
              <a:t> Earth’s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climate</a:t>
            </a:r>
            <a:r>
              <a:rPr lang="en-US" sz="2800" dirty="0">
                <a:effectLst/>
              </a:rPr>
              <a:t> by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storing</a:t>
            </a:r>
            <a:r>
              <a:rPr lang="en-US" sz="2800" dirty="0">
                <a:effectLst/>
              </a:rPr>
              <a:t> and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transporting</a:t>
            </a:r>
            <a:r>
              <a:rPr lang="en-US" sz="2800" dirty="0">
                <a:effectLst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heat</a:t>
            </a:r>
            <a:r>
              <a:rPr lang="en-US" sz="2800" dirty="0">
                <a:effectLst/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Stream-like</a:t>
            </a:r>
            <a:r>
              <a:rPr lang="en-US" sz="2800" dirty="0">
                <a:effectLst/>
              </a:rPr>
              <a:t> water movements.</a:t>
            </a:r>
          </a:p>
          <a:p>
            <a:pPr>
              <a:lnSpc>
                <a:spcPct val="80000"/>
              </a:lnSpc>
              <a:buNone/>
            </a:pPr>
            <a:endParaRPr lang="en-US" sz="2800" b="1" dirty="0">
              <a:effectLst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b="1" dirty="0">
                <a:effectLst/>
              </a:rPr>
              <a:t>Currents controlled by:</a:t>
            </a:r>
          </a:p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Air currents </a:t>
            </a:r>
            <a:r>
              <a:rPr lang="en-US" sz="2800" dirty="0">
                <a:effectLst/>
              </a:rPr>
              <a:t>– prevailing winds (Trades, </a:t>
            </a:r>
            <a:r>
              <a:rPr lang="en-US" sz="2800" dirty="0" err="1">
                <a:effectLst/>
              </a:rPr>
              <a:t>Westeries</a:t>
            </a:r>
            <a:r>
              <a:rPr lang="en-US" sz="2800" dirty="0">
                <a:effectLst/>
              </a:rPr>
              <a:t>, etc.)</a:t>
            </a:r>
          </a:p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Earth’s rotation </a:t>
            </a:r>
            <a:r>
              <a:rPr lang="en-US" sz="2800" dirty="0">
                <a:effectLst/>
              </a:rPr>
              <a:t>– Coriolis creates gyres (circle motion)</a:t>
            </a:r>
          </a:p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Location of continents </a:t>
            </a:r>
            <a:r>
              <a:rPr lang="en-US" sz="2800" dirty="0">
                <a:effectLst/>
              </a:rPr>
              <a:t>- land masses act as barriers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275" y="2286000"/>
            <a:ext cx="351472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4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9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9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9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98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98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800" dirty="0"/>
              <a:t>REVIEW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>
          <a:ln>
            <a:solidFill>
              <a:srgbClr val="7030A0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Which location is:</a:t>
            </a:r>
          </a:p>
          <a:p>
            <a:r>
              <a:rPr lang="en-US" dirty="0">
                <a:solidFill>
                  <a:srgbClr val="FF0000"/>
                </a:solidFill>
              </a:rPr>
              <a:t>S.E. trade winds?</a:t>
            </a:r>
          </a:p>
          <a:p>
            <a:r>
              <a:rPr lang="en-US" dirty="0">
                <a:solidFill>
                  <a:srgbClr val="0070C0"/>
                </a:solidFill>
              </a:rPr>
              <a:t>Doldrums?</a:t>
            </a:r>
          </a:p>
          <a:p>
            <a:r>
              <a:rPr lang="en-US" dirty="0">
                <a:solidFill>
                  <a:srgbClr val="7030A0"/>
                </a:solidFill>
              </a:rPr>
              <a:t>Horse Latitudes?</a:t>
            </a:r>
          </a:p>
          <a:p>
            <a:r>
              <a:rPr lang="en-US" dirty="0"/>
              <a:t>Prevailing Westerlies?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2057400"/>
            <a:ext cx="4340352" cy="3578352"/>
          </a:xfrm>
          <a:prstGeom prst="rect">
            <a:avLst/>
          </a:prstGeom>
        </p:spPr>
      </p:pic>
      <p:cxnSp>
        <p:nvCxnSpPr>
          <p:cNvPr id="6" name="Straight Arrow Connector 5"/>
          <p:cNvCxnSpPr>
            <a:cxnSpLocks/>
          </p:cNvCxnSpPr>
          <p:nvPr/>
        </p:nvCxnSpPr>
        <p:spPr bwMode="auto">
          <a:xfrm>
            <a:off x="3352800" y="2895600"/>
            <a:ext cx="2057400" cy="13259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/>
          <p:cNvCxnSpPr>
            <a:cxnSpLocks/>
          </p:cNvCxnSpPr>
          <p:nvPr/>
        </p:nvCxnSpPr>
        <p:spPr bwMode="auto">
          <a:xfrm>
            <a:off x="2514600" y="3429000"/>
            <a:ext cx="28956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>
            <a:cxnSpLocks/>
          </p:cNvCxnSpPr>
          <p:nvPr/>
        </p:nvCxnSpPr>
        <p:spPr bwMode="auto">
          <a:xfrm>
            <a:off x="3276600" y="3917182"/>
            <a:ext cx="2209800" cy="60878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>
            <a:cxnSpLocks/>
          </p:cNvCxnSpPr>
          <p:nvPr/>
        </p:nvCxnSpPr>
        <p:spPr bwMode="auto">
          <a:xfrm>
            <a:off x="3884676" y="4487033"/>
            <a:ext cx="2211324" cy="28943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TO DO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4525963"/>
          </a:xfrm>
        </p:spPr>
        <p:txBody>
          <a:bodyPr/>
          <a:lstStyle/>
          <a:p>
            <a:pPr marL="457200" lvl="0" indent="-457200">
              <a:buAutoNum type="alphaLcPeriod"/>
            </a:pPr>
            <a:r>
              <a:rPr lang="en-US" sz="2400" dirty="0">
                <a:effectLst/>
              </a:rPr>
              <a:t>Doldrums</a:t>
            </a:r>
          </a:p>
          <a:p>
            <a:pPr marL="457200" lvl="0" indent="-457200">
              <a:buAutoNum type="alphaLcPeriod"/>
            </a:pPr>
            <a:r>
              <a:rPr lang="en-US" sz="2400" dirty="0">
                <a:effectLst/>
              </a:rPr>
              <a:t>Equator</a:t>
            </a:r>
          </a:p>
          <a:p>
            <a:pPr marL="457200" lvl="0" indent="-457200">
              <a:buAutoNum type="alphaLcPeriod"/>
            </a:pPr>
            <a:r>
              <a:rPr lang="en-US" sz="2400" dirty="0">
                <a:effectLst/>
              </a:rPr>
              <a:t>Southern Horse Latitudes</a:t>
            </a:r>
          </a:p>
          <a:p>
            <a:pPr marL="457200" lvl="0" indent="-457200">
              <a:buAutoNum type="alphaLcPeriod"/>
            </a:pPr>
            <a:r>
              <a:rPr lang="en-US" sz="2400" dirty="0">
                <a:effectLst/>
              </a:rPr>
              <a:t>Northern Horse Latitudes</a:t>
            </a:r>
          </a:p>
          <a:p>
            <a:pPr marL="457200" lvl="0" indent="-457200">
              <a:buAutoNum type="alphaLcPeriod"/>
            </a:pPr>
            <a:r>
              <a:rPr lang="en-US" sz="2400" dirty="0">
                <a:effectLst/>
              </a:rPr>
              <a:t>Northern Polar Easterlies</a:t>
            </a:r>
          </a:p>
          <a:p>
            <a:pPr marL="457200" lvl="0" indent="-457200">
              <a:buAutoNum type="alphaLcPeriod"/>
            </a:pPr>
            <a:r>
              <a:rPr lang="en-US" sz="2400" dirty="0">
                <a:effectLst/>
              </a:rPr>
              <a:t>Southern Polar Easterlies</a:t>
            </a:r>
          </a:p>
          <a:p>
            <a:pPr marL="457200" lvl="0" indent="-457200">
              <a:buAutoNum type="alphaLcPeriod"/>
            </a:pPr>
            <a:r>
              <a:rPr lang="en-US" sz="2400" dirty="0">
                <a:effectLst/>
              </a:rPr>
              <a:t>Northeast Trade Winds</a:t>
            </a:r>
          </a:p>
          <a:p>
            <a:pPr marL="457200" lvl="0" indent="-457200">
              <a:buAutoNum type="alphaLcPeriod"/>
            </a:pPr>
            <a:r>
              <a:rPr lang="en-US" sz="2400" dirty="0">
                <a:effectLst/>
              </a:rPr>
              <a:t>Southeast Trade Winds</a:t>
            </a:r>
          </a:p>
          <a:p>
            <a:pPr marL="457200" lvl="0" indent="-457200">
              <a:buAutoNum type="alphaLcPeriod"/>
            </a:pPr>
            <a:r>
              <a:rPr lang="en-US" sz="2400" dirty="0">
                <a:effectLst/>
              </a:rPr>
              <a:t>Northern Westerlies</a:t>
            </a:r>
          </a:p>
          <a:p>
            <a:pPr marL="457200" lvl="0" indent="-457200">
              <a:buAutoNum type="alphaLcPeriod"/>
            </a:pPr>
            <a:r>
              <a:rPr lang="en-US" sz="2400" dirty="0">
                <a:effectLst/>
              </a:rPr>
              <a:t>Southern Westerlies</a:t>
            </a:r>
          </a:p>
          <a:p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52600"/>
            <a:ext cx="4524375" cy="3886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1738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Analyzing Ocean and Atmospheric Circulation</a:t>
            </a:r>
          </a:p>
          <a:p>
            <a:r>
              <a:rPr lang="en-US" dirty="0"/>
              <a:t>You need blue, yellow, red, orange, green, and purple colored pencils.</a:t>
            </a:r>
          </a:p>
          <a:p>
            <a:r>
              <a:rPr lang="en-US" dirty="0"/>
              <a:t>First, color the wind belts on your map LIGHTLY with the given color.</a:t>
            </a:r>
          </a:p>
          <a:p>
            <a:r>
              <a:rPr lang="en-US" dirty="0"/>
              <a:t>Second, draw arrows showing the direction the winds blow for each belt on the left side.</a:t>
            </a:r>
          </a:p>
          <a:p>
            <a:r>
              <a:rPr lang="en-US" dirty="0"/>
              <a:t>Third, fill in the table as completely as possible.</a:t>
            </a:r>
          </a:p>
        </p:txBody>
      </p:sp>
    </p:spTree>
    <p:extLst>
      <p:ext uri="{BB962C8B-B14F-4D97-AF65-F5344CB8AC3E}">
        <p14:creationId xmlns:p14="http://schemas.microsoft.com/office/powerpoint/2010/main" val="130758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96749" y="-75242"/>
            <a:ext cx="4896334" cy="78820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987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Fourth, then answer the questions.</a:t>
            </a:r>
          </a:p>
          <a:p>
            <a:r>
              <a:rPr lang="en-US" dirty="0"/>
              <a:t>Do Review #16 – due tomorrow.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1600200"/>
            <a:ext cx="617220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012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600200"/>
            <a:ext cx="7580251" cy="494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4738"/>
      </p:ext>
    </p:extLst>
  </p:cSld>
  <p:clrMapOvr>
    <a:masterClrMapping/>
  </p:clrMapOvr>
</p:sld>
</file>

<file path=ppt/theme/theme1.xml><?xml version="1.0" encoding="utf-8"?>
<a:theme xmlns:a="http://schemas.openxmlformats.org/drawingml/2006/main" name="Stream">
  <a:themeElements>
    <a:clrScheme name="Strea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EC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E2F4FF"/>
      </a:accent5>
      <a:accent6>
        <a:srgbClr val="2D2D8A"/>
      </a:accent6>
      <a:hlink>
        <a:srgbClr val="6600FF"/>
      </a:hlink>
      <a:folHlink>
        <a:srgbClr val="009900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1141</TotalTime>
  <Words>804</Words>
  <Application>Microsoft Office PowerPoint</Application>
  <PresentationFormat>On-screen Show (4:3)</PresentationFormat>
  <Paragraphs>143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Garamond</vt:lpstr>
      <vt:lpstr>Wingdings</vt:lpstr>
      <vt:lpstr>Stream</vt:lpstr>
      <vt:lpstr>Photo Editor Photo</vt:lpstr>
      <vt:lpstr>DO NOW</vt:lpstr>
      <vt:lpstr>REVIEW #13</vt:lpstr>
      <vt:lpstr>REVIEW #13</vt:lpstr>
      <vt:lpstr>REVIEW</vt:lpstr>
      <vt:lpstr>GLOBAL CIRCULATION</vt:lpstr>
      <vt:lpstr>SOURCE OF ENERGY:  SUN</vt:lpstr>
      <vt:lpstr>HOT AIR RISES AT THE EQUATOR</vt:lpstr>
      <vt:lpstr>ATTEMPT AT EQUILIBRIUM</vt:lpstr>
      <vt:lpstr>ATTEMPT AT EQUILIBRIUM</vt:lpstr>
      <vt:lpstr>CIRCULATION BELTS</vt:lpstr>
      <vt:lpstr>CIRCULATION BELTS</vt:lpstr>
      <vt:lpstr>CORIOLIS EFFECT</vt:lpstr>
      <vt:lpstr>CORIOLIS EFFECT</vt:lpstr>
      <vt:lpstr>CORIOLIS EFFECT</vt:lpstr>
      <vt:lpstr>WIND BELTS</vt:lpstr>
      <vt:lpstr>WIND BELTS</vt:lpstr>
      <vt:lpstr>PRESSURE BELTS</vt:lpstr>
      <vt:lpstr>ATMOSPHERE AND OCEAN:  FLUIDS RESPOND THE SAME</vt:lpstr>
      <vt:lpstr>CURRENTS AND CORIOLIS</vt:lpstr>
      <vt:lpstr>CURRENTS AND CORIOLIS</vt:lpstr>
      <vt:lpstr>CURRENTS AND CORIOLIS</vt:lpstr>
      <vt:lpstr>OCEAN CURRENTS</vt:lpstr>
      <vt:lpstr>REVIEW</vt:lpstr>
      <vt:lpstr>TO DO</vt:lpstr>
      <vt:lpstr>LAB</vt:lpstr>
      <vt:lpstr>LAB</vt:lpstr>
      <vt:lpstr>LAB</vt:lpstr>
      <vt:lpstr>PowerPoint Presentation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Wind Patterns</dc:title>
  <dc:creator>fcss</dc:creator>
  <cp:lastModifiedBy>Nancy Brim</cp:lastModifiedBy>
  <cp:revision>53</cp:revision>
  <dcterms:created xsi:type="dcterms:W3CDTF">2006-03-10T21:44:27Z</dcterms:created>
  <dcterms:modified xsi:type="dcterms:W3CDTF">2017-02-28T02:50:32Z</dcterms:modified>
</cp:coreProperties>
</file>