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94" r:id="rId2"/>
    <p:sldId id="343" r:id="rId3"/>
    <p:sldId id="309" r:id="rId4"/>
    <p:sldId id="334" r:id="rId5"/>
    <p:sldId id="316" r:id="rId6"/>
    <p:sldId id="317" r:id="rId7"/>
    <p:sldId id="323" r:id="rId8"/>
    <p:sldId id="318" r:id="rId9"/>
    <p:sldId id="319" r:id="rId10"/>
    <p:sldId id="324" r:id="rId11"/>
    <p:sldId id="325" r:id="rId12"/>
    <p:sldId id="327" r:id="rId13"/>
    <p:sldId id="326" r:id="rId14"/>
    <p:sldId id="346" r:id="rId15"/>
    <p:sldId id="328" r:id="rId16"/>
    <p:sldId id="329" r:id="rId17"/>
    <p:sldId id="330" r:id="rId18"/>
    <p:sldId id="331" r:id="rId19"/>
    <p:sldId id="332" r:id="rId20"/>
    <p:sldId id="344" r:id="rId2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Franklin Gothic Book" pitchFamily="34" charset="0"/>
        <a:ea typeface="+mn-ea"/>
        <a:cs typeface="Arial" charset="0"/>
      </a:defRPr>
    </a:lvl1pPr>
    <a:lvl2pPr marL="457200" algn="l" rtl="0" fontAlgn="base">
      <a:spcBef>
        <a:spcPct val="0"/>
      </a:spcBef>
      <a:spcAft>
        <a:spcPct val="0"/>
      </a:spcAft>
      <a:defRPr kern="1200">
        <a:solidFill>
          <a:schemeClr val="tx1"/>
        </a:solidFill>
        <a:latin typeface="Franklin Gothic Book" pitchFamily="34" charset="0"/>
        <a:ea typeface="+mn-ea"/>
        <a:cs typeface="Arial" charset="0"/>
      </a:defRPr>
    </a:lvl2pPr>
    <a:lvl3pPr marL="914400" algn="l" rtl="0" fontAlgn="base">
      <a:spcBef>
        <a:spcPct val="0"/>
      </a:spcBef>
      <a:spcAft>
        <a:spcPct val="0"/>
      </a:spcAft>
      <a:defRPr kern="1200">
        <a:solidFill>
          <a:schemeClr val="tx1"/>
        </a:solidFill>
        <a:latin typeface="Franklin Gothic Book" pitchFamily="34" charset="0"/>
        <a:ea typeface="+mn-ea"/>
        <a:cs typeface="Arial" charset="0"/>
      </a:defRPr>
    </a:lvl3pPr>
    <a:lvl4pPr marL="1371600" algn="l" rtl="0" fontAlgn="base">
      <a:spcBef>
        <a:spcPct val="0"/>
      </a:spcBef>
      <a:spcAft>
        <a:spcPct val="0"/>
      </a:spcAft>
      <a:defRPr kern="1200">
        <a:solidFill>
          <a:schemeClr val="tx1"/>
        </a:solidFill>
        <a:latin typeface="Franklin Gothic Book" pitchFamily="34" charset="0"/>
        <a:ea typeface="+mn-ea"/>
        <a:cs typeface="Arial" charset="0"/>
      </a:defRPr>
    </a:lvl4pPr>
    <a:lvl5pPr marL="1828800" algn="l" rtl="0" fontAlgn="base">
      <a:spcBef>
        <a:spcPct val="0"/>
      </a:spcBef>
      <a:spcAft>
        <a:spcPct val="0"/>
      </a:spcAft>
      <a:defRPr kern="1200">
        <a:solidFill>
          <a:schemeClr val="tx1"/>
        </a:solidFill>
        <a:latin typeface="Franklin Gothic Book" pitchFamily="34" charset="0"/>
        <a:ea typeface="+mn-ea"/>
        <a:cs typeface="Arial" charset="0"/>
      </a:defRPr>
    </a:lvl5pPr>
    <a:lvl6pPr marL="2286000" algn="l" defTabSz="914400" rtl="0" eaLnBrk="1" latinLnBrk="0" hangingPunct="1">
      <a:defRPr kern="1200">
        <a:solidFill>
          <a:schemeClr val="tx1"/>
        </a:solidFill>
        <a:latin typeface="Franklin Gothic Book" pitchFamily="34" charset="0"/>
        <a:ea typeface="+mn-ea"/>
        <a:cs typeface="Arial" charset="0"/>
      </a:defRPr>
    </a:lvl6pPr>
    <a:lvl7pPr marL="2743200" algn="l" defTabSz="914400" rtl="0" eaLnBrk="1" latinLnBrk="0" hangingPunct="1">
      <a:defRPr kern="1200">
        <a:solidFill>
          <a:schemeClr val="tx1"/>
        </a:solidFill>
        <a:latin typeface="Franklin Gothic Book" pitchFamily="34" charset="0"/>
        <a:ea typeface="+mn-ea"/>
        <a:cs typeface="Arial" charset="0"/>
      </a:defRPr>
    </a:lvl7pPr>
    <a:lvl8pPr marL="3200400" algn="l" defTabSz="914400" rtl="0" eaLnBrk="1" latinLnBrk="0" hangingPunct="1">
      <a:defRPr kern="1200">
        <a:solidFill>
          <a:schemeClr val="tx1"/>
        </a:solidFill>
        <a:latin typeface="Franklin Gothic Book" pitchFamily="34" charset="0"/>
        <a:ea typeface="+mn-ea"/>
        <a:cs typeface="Arial" charset="0"/>
      </a:defRPr>
    </a:lvl8pPr>
    <a:lvl9pPr marL="3657600" algn="l" defTabSz="914400" rtl="0" eaLnBrk="1" latinLnBrk="0" hangingPunct="1">
      <a:defRPr kern="1200">
        <a:solidFill>
          <a:schemeClr val="tx1"/>
        </a:solidFill>
        <a:latin typeface="Franklin Gothic Book"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607" autoAdjust="0"/>
    <p:restoredTop sz="94660"/>
  </p:normalViewPr>
  <p:slideViewPr>
    <p:cSldViewPr>
      <p:cViewPr varScale="1">
        <p:scale>
          <a:sx n="101" d="100"/>
          <a:sy n="101" d="100"/>
        </p:scale>
        <p:origin x="1176" y="108"/>
      </p:cViewPr>
      <p:guideLst>
        <p:guide orient="horz" pos="2160"/>
        <p:guide pos="2880"/>
      </p:guideLst>
    </p:cSldViewPr>
  </p:slideViewPr>
  <p:notesTextViewPr>
    <p:cViewPr>
      <p:scale>
        <a:sx n="1" d="1"/>
        <a:sy n="1" d="1"/>
      </p:scale>
      <p:origin x="0" y="0"/>
    </p:cViewPr>
  </p:notesTextViewPr>
  <p:sorterViewPr>
    <p:cViewPr varScale="1">
      <p:scale>
        <a:sx n="1" d="1"/>
        <a:sy n="1" d="1"/>
      </p:scale>
      <p:origin x="0" y="-102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3"/>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Freeform 4"/>
          <p:cNvSpPr/>
          <p:nvPr/>
        </p:nvSpPr>
        <p:spPr>
          <a:xfrm>
            <a:off x="-1588" y="-1588"/>
            <a:ext cx="9145588" cy="6859588"/>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lvl="0"/>
            <a:r>
              <a:rPr lang="en-US"/>
              <a:t>Click to edit Master subtitle style</a:t>
            </a:r>
            <a:endParaRPr lang="en-US" dirty="0"/>
          </a:p>
        </p:txBody>
      </p:sp>
      <p:sp>
        <p:nvSpPr>
          <p:cNvPr id="6" name="Date Placeholder 3"/>
          <p:cNvSpPr>
            <a:spLocks noGrp="1"/>
          </p:cNvSpPr>
          <p:nvPr>
            <p:ph type="dt" sz="half" idx="10"/>
          </p:nvPr>
        </p:nvSpPr>
        <p:spPr/>
        <p:txBody>
          <a:bodyPr/>
          <a:lstStyle>
            <a:lvl1pPr>
              <a:defRPr/>
            </a:lvl1pPr>
          </a:lstStyle>
          <a:p>
            <a:pPr>
              <a:defRPr/>
            </a:pPr>
            <a:fld id="{AA72C779-77E5-44BC-B563-277D558A6C53}" type="datetimeFigureOut">
              <a:rPr lang="en-US"/>
              <a:pPr>
                <a:defRPr/>
              </a:pPr>
              <a:t>5/8/2017</a:t>
            </a:fld>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A22AA9E4-4A6B-4024-9266-D9216E880579}" type="slidenum">
              <a:rPr lang="en-US"/>
              <a:pPr>
                <a:defRPr/>
              </a:pPr>
              <a:t>‹#›</a:t>
            </a:fld>
            <a:endParaRPr lang="en-US"/>
          </a:p>
        </p:txBody>
      </p:sp>
    </p:spTree>
    <p:extLst>
      <p:ext uri="{BB962C8B-B14F-4D97-AF65-F5344CB8AC3E}">
        <p14:creationId xmlns:p14="http://schemas.microsoft.com/office/powerpoint/2010/main" val="29337960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45562CED-1FC5-43F3-948A-91CB076F8CBC}" type="datetimeFigureOut">
              <a:rPr lang="en-US"/>
              <a:pPr>
                <a:defRPr/>
              </a:pPr>
              <a:t>5/8/2017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a:ln/>
        </p:spPr>
        <p:txBody>
          <a:bodyPr/>
          <a:lstStyle>
            <a:lvl1pPr>
              <a:defRPr/>
            </a:lvl1pPr>
          </a:lstStyle>
          <a:p>
            <a:pPr>
              <a:defRPr/>
            </a:pPr>
            <a:fld id="{B05B54AC-9998-4BFF-8186-0E54171178A1}" type="slidenum">
              <a:rPr lang="en-US"/>
              <a:pPr>
                <a:defRPr/>
              </a:pPr>
              <a:t>‹#›</a:t>
            </a:fld>
            <a:endParaRPr lang="en-US"/>
          </a:p>
        </p:txBody>
      </p:sp>
    </p:spTree>
    <p:extLst>
      <p:ext uri="{BB962C8B-B14F-4D97-AF65-F5344CB8AC3E}">
        <p14:creationId xmlns:p14="http://schemas.microsoft.com/office/powerpoint/2010/main" val="41056521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reeform 3"/>
          <p:cNvSpPr/>
          <p:nvPr/>
        </p:nvSpPr>
        <p:spPr>
          <a:xfrm>
            <a:off x="-1588" y="-1588"/>
            <a:ext cx="9145588" cy="6859588"/>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ight Triangle 4"/>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lvl="0"/>
            <a:r>
              <a:rPr lang="en-US"/>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Date Placeholder 3"/>
          <p:cNvSpPr>
            <a:spLocks noGrp="1"/>
          </p:cNvSpPr>
          <p:nvPr>
            <p:ph type="dt" sz="half" idx="10"/>
          </p:nvPr>
        </p:nvSpPr>
        <p:spPr/>
        <p:txBody>
          <a:bodyPr/>
          <a:lstStyle>
            <a:lvl1pPr>
              <a:defRPr/>
            </a:lvl1pPr>
          </a:lstStyle>
          <a:p>
            <a:pPr>
              <a:defRPr/>
            </a:pPr>
            <a:fld id="{4853D197-C066-44F2-9962-102DCA2C2006}" type="datetimeFigureOut">
              <a:rPr lang="en-US"/>
              <a:pPr>
                <a:defRPr/>
              </a:pPr>
              <a:t>5/8/2017</a:t>
            </a:fld>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1B7697B9-155C-4DB3-8552-2B0BB78FCBF9}" type="slidenum">
              <a:rPr lang="en-US"/>
              <a:pPr>
                <a:defRPr/>
              </a:pPr>
              <a:t>‹#›</a:t>
            </a:fld>
            <a:endParaRPr lang="en-US"/>
          </a:p>
        </p:txBody>
      </p:sp>
    </p:spTree>
    <p:extLst>
      <p:ext uri="{BB962C8B-B14F-4D97-AF65-F5344CB8AC3E}">
        <p14:creationId xmlns:p14="http://schemas.microsoft.com/office/powerpoint/2010/main" val="38908724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7"/>
          <p:cNvSpPr>
            <a:spLocks noGrp="1"/>
          </p:cNvSpPr>
          <p:nvPr>
            <p:ph type="title"/>
          </p:nvPr>
        </p:nvSpPr>
        <p:spPr/>
        <p:txBody>
          <a:bodyPr/>
          <a:lstStyle/>
          <a:p>
            <a:r>
              <a:rPr lang="en-US"/>
              <a:t>Click to edit Master title style</a:t>
            </a:r>
          </a:p>
        </p:txBody>
      </p:sp>
      <p:sp>
        <p:nvSpPr>
          <p:cNvPr id="5" name="Date Placeholder 3"/>
          <p:cNvSpPr>
            <a:spLocks noGrp="1"/>
          </p:cNvSpPr>
          <p:nvPr>
            <p:ph type="dt" sz="half" idx="10"/>
          </p:nvPr>
        </p:nvSpPr>
        <p:spPr/>
        <p:txBody>
          <a:bodyPr/>
          <a:lstStyle>
            <a:lvl1pPr>
              <a:defRPr/>
            </a:lvl1pPr>
          </a:lstStyle>
          <a:p>
            <a:pPr>
              <a:defRPr/>
            </a:pPr>
            <a:fld id="{EFCB1786-3EE0-4425-B419-D57E277B2E6D}" type="datetimeFigureOut">
              <a:rPr lang="en-US"/>
              <a:pPr>
                <a:defRPr/>
              </a:pPr>
              <a:t>5/8/2017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a:ln/>
        </p:spPr>
        <p:txBody>
          <a:bodyPr/>
          <a:lstStyle>
            <a:lvl1pPr>
              <a:defRPr/>
            </a:lvl1pPr>
          </a:lstStyle>
          <a:p>
            <a:pPr>
              <a:defRPr/>
            </a:pPr>
            <a:fld id="{1845C8E6-02C9-46FF-8ED8-BC15E0FCC916}" type="slidenum">
              <a:rPr lang="en-US"/>
              <a:pPr>
                <a:defRPr/>
              </a:pPr>
              <a:t>‹#›</a:t>
            </a:fld>
            <a:endParaRPr lang="en-US"/>
          </a:p>
        </p:txBody>
      </p:sp>
    </p:spTree>
    <p:extLst>
      <p:ext uri="{BB962C8B-B14F-4D97-AF65-F5344CB8AC3E}">
        <p14:creationId xmlns:p14="http://schemas.microsoft.com/office/powerpoint/2010/main" val="39992100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lvl1pPr>
              <a:defRPr/>
            </a:lvl1pPr>
          </a:lstStyle>
          <a:p>
            <a:pPr>
              <a:defRPr/>
            </a:pPr>
            <a:fld id="{DFC31EB3-CED9-4055-A959-29DFDC9EB94F}" type="datetimeFigureOut">
              <a:rPr lang="en-US"/>
              <a:pPr>
                <a:defRPr/>
              </a:pPr>
              <a:t>5/8/2017</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a:ln/>
        </p:spPr>
        <p:txBody>
          <a:bodyPr/>
          <a:lstStyle>
            <a:lvl1pPr>
              <a:defRPr/>
            </a:lvl1pPr>
          </a:lstStyle>
          <a:p>
            <a:pPr>
              <a:defRPr/>
            </a:pPr>
            <a:fld id="{2A87687E-7218-4C1F-864B-90B32D720E98}" type="slidenum">
              <a:rPr lang="en-US"/>
              <a:pPr>
                <a:defRPr/>
              </a:pPr>
              <a:t>‹#›</a:t>
            </a:fld>
            <a:endParaRPr lang="en-US"/>
          </a:p>
        </p:txBody>
      </p:sp>
    </p:spTree>
    <p:extLst>
      <p:ext uri="{BB962C8B-B14F-4D97-AF65-F5344CB8AC3E}">
        <p14:creationId xmlns:p14="http://schemas.microsoft.com/office/powerpoint/2010/main" val="28424271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63B9FA20-4471-4A38-9CED-42B2D9247746}" type="datetimeFigureOut">
              <a:rPr lang="en-US"/>
              <a:pPr>
                <a:defRPr/>
              </a:pPr>
              <a:t>5/8/2017</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a:ln/>
        </p:spPr>
        <p:txBody>
          <a:bodyPr/>
          <a:lstStyle>
            <a:lvl1pPr>
              <a:defRPr/>
            </a:lvl1pPr>
          </a:lstStyle>
          <a:p>
            <a:pPr>
              <a:defRPr/>
            </a:pPr>
            <a:fld id="{85C6E311-2BAD-4B09-8F74-97778B1B5F8A}" type="slidenum">
              <a:rPr lang="en-US"/>
              <a:pPr>
                <a:defRPr/>
              </a:pPr>
              <a:t>‹#›</a:t>
            </a:fld>
            <a:endParaRPr lang="en-US"/>
          </a:p>
        </p:txBody>
      </p:sp>
    </p:spTree>
    <p:extLst>
      <p:ext uri="{BB962C8B-B14F-4D97-AF65-F5344CB8AC3E}">
        <p14:creationId xmlns:p14="http://schemas.microsoft.com/office/powerpoint/2010/main" val="1345418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904994A-2B34-4355-A518-F4D66EE53967}" type="datetimeFigureOut">
              <a:rPr lang="en-US"/>
              <a:pPr>
                <a:defRPr/>
              </a:pPr>
              <a:t>5/8/2017</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a:ln/>
        </p:spPr>
        <p:txBody>
          <a:bodyPr/>
          <a:lstStyle>
            <a:lvl1pPr>
              <a:defRPr/>
            </a:lvl1pPr>
          </a:lstStyle>
          <a:p>
            <a:pPr>
              <a:defRPr/>
            </a:pPr>
            <a:fld id="{31F569DE-BD99-4793-9EFB-2FD1D19E4F09}" type="slidenum">
              <a:rPr lang="en-US"/>
              <a:pPr>
                <a:defRPr/>
              </a:pPr>
              <a:t>‹#›</a:t>
            </a:fld>
            <a:endParaRPr lang="en-US"/>
          </a:p>
        </p:txBody>
      </p:sp>
    </p:spTree>
    <p:extLst>
      <p:ext uri="{BB962C8B-B14F-4D97-AF65-F5344CB8AC3E}">
        <p14:creationId xmlns:p14="http://schemas.microsoft.com/office/powerpoint/2010/main" val="1196172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ight Triangle 4"/>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ight Triangle 5"/>
          <p:cNvSpPr/>
          <p:nvPr/>
        </p:nvSpPr>
        <p:spPr>
          <a:xfrm rot="5400000">
            <a:off x="433388" y="-433388"/>
            <a:ext cx="6858000" cy="7724775"/>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lvl="0"/>
            <a:r>
              <a:rPr lang="en-US"/>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lvl1pPr>
              <a:defRPr/>
            </a:lvl1pPr>
          </a:lstStyle>
          <a:p>
            <a:pPr>
              <a:defRPr/>
            </a:pPr>
            <a:fld id="{BCCA35CC-54F8-45D9-BDD0-8E8639803C6A}" type="datetimeFigureOut">
              <a:rPr lang="en-US"/>
              <a:pPr>
                <a:defRPr/>
              </a:pPr>
              <a:t>5/8/2017</a:t>
            </a:fld>
            <a:endParaRPr lang="en-US"/>
          </a:p>
        </p:txBody>
      </p:sp>
      <p:sp>
        <p:nvSpPr>
          <p:cNvPr id="8" name="Footer Placeholder 5"/>
          <p:cNvSpPr>
            <a:spLocks noGrp="1"/>
          </p:cNvSpPr>
          <p:nvPr>
            <p:ph type="ftr" sz="quarter" idx="11"/>
          </p:nvPr>
        </p:nvSpPr>
        <p:spPr/>
        <p:txBody>
          <a:bodyPr/>
          <a:lstStyle>
            <a:lvl1pPr>
              <a:defRPr>
                <a:solidFill>
                  <a:schemeClr val="tx2"/>
                </a:solidFill>
              </a:defRPr>
            </a:lvl1pPr>
          </a:lstStyle>
          <a:p>
            <a:pPr>
              <a:defRPr/>
            </a:pPr>
            <a:endParaRPr lang="en-US"/>
          </a:p>
        </p:txBody>
      </p:sp>
      <p:sp>
        <p:nvSpPr>
          <p:cNvPr id="9"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pPr>
              <a:defRPr/>
            </a:pPr>
            <a:fld id="{A6FA2822-08CB-459C-934A-ACBF3E8508A8}" type="slidenum">
              <a:rPr lang="en-US"/>
              <a:pPr>
                <a:defRPr/>
              </a:pPr>
              <a:t>‹#›</a:t>
            </a:fld>
            <a:endParaRPr lang="en-US"/>
          </a:p>
        </p:txBody>
      </p:sp>
    </p:spTree>
    <p:extLst>
      <p:ext uri="{BB962C8B-B14F-4D97-AF65-F5344CB8AC3E}">
        <p14:creationId xmlns:p14="http://schemas.microsoft.com/office/powerpoint/2010/main" val="24816210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ight Triangle 4"/>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Freeform 5"/>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rtlCol="0" anchor="ctr">
            <a:normAutofit/>
          </a:bodyPr>
          <a:lstStyle>
            <a:lvl1pPr algn="r">
              <a:defRPr/>
            </a:lvl1pPr>
          </a:lstStyle>
          <a:p>
            <a:pPr lvl="0"/>
            <a:r>
              <a:rPr lang="en-US" noProof="0"/>
              <a:t>Click icon to add picture</a:t>
            </a:r>
            <a:endParaRPr lang="en-US" noProof="0" dirty="0"/>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5"/>
          </p:nvPr>
        </p:nvSpPr>
        <p:spPr/>
        <p:txBody>
          <a:bodyPr/>
          <a:lstStyle>
            <a:lvl1pPr>
              <a:defRPr/>
            </a:lvl1pPr>
          </a:lstStyle>
          <a:p>
            <a:pPr>
              <a:defRPr/>
            </a:pPr>
            <a:fld id="{6423AED2-CBC2-4ADA-92F7-0CEFA39F4116}" type="datetimeFigureOut">
              <a:rPr lang="en-US"/>
              <a:pPr>
                <a:defRPr/>
              </a:pPr>
              <a:t>5/8/2017</a:t>
            </a:fld>
            <a:endParaRPr lang="en-US"/>
          </a:p>
        </p:txBody>
      </p:sp>
      <p:sp>
        <p:nvSpPr>
          <p:cNvPr id="8" name="Footer Placeholder 5"/>
          <p:cNvSpPr>
            <a:spLocks noGrp="1"/>
          </p:cNvSpPr>
          <p:nvPr>
            <p:ph type="ftr" sz="quarter" idx="16"/>
          </p:nvPr>
        </p:nvSpPr>
        <p:spPr/>
        <p:txBody>
          <a:bodyPr/>
          <a:lstStyle>
            <a:lvl1pPr>
              <a:defRPr/>
            </a:lvl1pPr>
          </a:lstStyle>
          <a:p>
            <a:pPr>
              <a:defRPr/>
            </a:pPr>
            <a:endParaRPr lang="en-US"/>
          </a:p>
        </p:txBody>
      </p:sp>
      <p:sp>
        <p:nvSpPr>
          <p:cNvPr id="9" name="Slide Number Placeholder 6"/>
          <p:cNvSpPr>
            <a:spLocks noGrp="1"/>
          </p:cNvSpPr>
          <p:nvPr>
            <p:ph type="sldNum" sz="quarter" idx="17"/>
          </p:nvPr>
        </p:nvSpPr>
        <p:spPr/>
        <p:txBody>
          <a:bodyPr/>
          <a:lstStyle>
            <a:lvl1pPr>
              <a:defRPr/>
            </a:lvl1pPr>
          </a:lstStyle>
          <a:p>
            <a:pPr>
              <a:defRPr/>
            </a:pPr>
            <a:fld id="{C24416F2-6BA4-4B75-81B2-ED5BE4B0D50E}" type="slidenum">
              <a:rPr lang="en-US"/>
              <a:pPr>
                <a:defRPr/>
              </a:pPr>
              <a:t>‹#›</a:t>
            </a:fld>
            <a:endParaRPr lang="en-US"/>
          </a:p>
        </p:txBody>
      </p:sp>
    </p:spTree>
    <p:extLst>
      <p:ext uri="{BB962C8B-B14F-4D97-AF65-F5344CB8AC3E}">
        <p14:creationId xmlns:p14="http://schemas.microsoft.com/office/powerpoint/2010/main" val="10452757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175FFFD-594B-4335-AE99-E47343956926}" type="datetimeFigureOut">
              <a:rPr lang="en-US"/>
              <a:pPr>
                <a:defRPr/>
              </a:pPr>
              <a:t>5/8/2017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a:ln/>
        </p:spPr>
        <p:txBody>
          <a:bodyPr/>
          <a:lstStyle>
            <a:lvl1pPr>
              <a:defRPr/>
            </a:lvl1pPr>
          </a:lstStyle>
          <a:p>
            <a:pPr>
              <a:defRPr/>
            </a:pPr>
            <a:fld id="{D25E943F-3518-4C3A-9240-D0FE62E7407C}" type="slidenum">
              <a:rPr lang="en-US"/>
              <a:pPr>
                <a:defRPr/>
              </a:pPr>
              <a:t>‹#›</a:t>
            </a:fld>
            <a:endParaRPr lang="en-US"/>
          </a:p>
        </p:txBody>
      </p:sp>
    </p:spTree>
    <p:extLst>
      <p:ext uri="{BB962C8B-B14F-4D97-AF65-F5344CB8AC3E}">
        <p14:creationId xmlns:p14="http://schemas.microsoft.com/office/powerpoint/2010/main" val="3817089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EBB1097A-244D-49E6-91E9-863FAB8CB064}" type="datetimeFigureOut">
              <a:rPr lang="en-US"/>
              <a:pPr>
                <a:defRPr/>
              </a:pPr>
              <a:t>5/8/2017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a:ln/>
        </p:spPr>
        <p:txBody>
          <a:bodyPr/>
          <a:lstStyle>
            <a:lvl1pPr>
              <a:defRPr/>
            </a:lvl1pPr>
          </a:lstStyle>
          <a:p>
            <a:pPr>
              <a:defRPr/>
            </a:pPr>
            <a:fld id="{54E59936-736B-438C-B8DC-F03D3D14D993}" type="slidenum">
              <a:rPr lang="en-US"/>
              <a:pPr>
                <a:defRPr/>
              </a:pPr>
              <a:t>‹#›</a:t>
            </a:fld>
            <a:endParaRPr lang="en-US"/>
          </a:p>
        </p:txBody>
      </p:sp>
    </p:spTree>
    <p:extLst>
      <p:ext uri="{BB962C8B-B14F-4D97-AF65-F5344CB8AC3E}">
        <p14:creationId xmlns:p14="http://schemas.microsoft.com/office/powerpoint/2010/main" val="12075014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3175" y="5051425"/>
            <a:ext cx="3575050" cy="1806575"/>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Freeform 7"/>
          <p:cNvSpPr/>
          <p:nvPr/>
        </p:nvSpPr>
        <p:spPr>
          <a:xfrm>
            <a:off x="-1588" y="5051425"/>
            <a:ext cx="9145588" cy="180657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Placeholder 1"/>
          <p:cNvSpPr>
            <a:spLocks noGrp="1"/>
          </p:cNvSpPr>
          <p:nvPr>
            <p:ph type="title"/>
          </p:nvPr>
        </p:nvSpPr>
        <p:spPr>
          <a:xfrm>
            <a:off x="822325" y="365125"/>
            <a:ext cx="7521575" cy="549275"/>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1029" name="Text Placeholder 2"/>
          <p:cNvSpPr>
            <a:spLocks noGrp="1"/>
          </p:cNvSpPr>
          <p:nvPr>
            <p:ph type="body" idx="1"/>
          </p:nvPr>
        </p:nvSpPr>
        <p:spPr bwMode="auto">
          <a:xfrm>
            <a:off x="822325" y="1100138"/>
            <a:ext cx="7521575" cy="3579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rot="19140000">
            <a:off x="201613" y="5870575"/>
            <a:ext cx="2176462" cy="201613"/>
          </a:xfrm>
          <a:prstGeom prst="rect">
            <a:avLst/>
          </a:prstGeom>
        </p:spPr>
        <p:txBody>
          <a:bodyPr vert="horz" lIns="91440" tIns="45720" rIns="91440" bIns="45720" rtlCol="0" anchor="ctr"/>
          <a:lstStyle>
            <a:lvl1pPr algn="l" fontAlgn="auto">
              <a:spcBef>
                <a:spcPts val="0"/>
              </a:spcBef>
              <a:spcAft>
                <a:spcPts val="0"/>
              </a:spcAft>
              <a:defRPr sz="1200">
                <a:solidFill>
                  <a:srgbClr val="FFFFFF"/>
                </a:solidFill>
                <a:latin typeface="+mn-lt"/>
                <a:cs typeface="+mn-cs"/>
              </a:defRPr>
            </a:lvl1pPr>
          </a:lstStyle>
          <a:p>
            <a:pPr>
              <a:defRPr/>
            </a:pPr>
            <a:fld id="{31127C2C-45A7-40E2-BC71-6E4F738E68D8}" type="datetimeFigureOut">
              <a:rPr lang="en-US"/>
              <a:pPr>
                <a:defRPr/>
              </a:pPr>
              <a:t>5/8/2017</a:t>
            </a:fld>
            <a:endParaRPr lang="en-US"/>
          </a:p>
        </p:txBody>
      </p:sp>
      <p:sp>
        <p:nvSpPr>
          <p:cNvPr id="5" name="Footer Placeholder 4"/>
          <p:cNvSpPr>
            <a:spLocks noGrp="1"/>
          </p:cNvSpPr>
          <p:nvPr>
            <p:ph type="ftr" sz="quarter" idx="3"/>
          </p:nvPr>
        </p:nvSpPr>
        <p:spPr>
          <a:xfrm>
            <a:off x="3517900" y="6284913"/>
            <a:ext cx="4724400" cy="274637"/>
          </a:xfrm>
          <a:prstGeom prst="rect">
            <a:avLst/>
          </a:prstGeom>
        </p:spPr>
        <p:txBody>
          <a:bodyPr vert="horz" lIns="91440" tIns="45720" rIns="91440" bIns="45720" rtlCol="0" anchor="ctr"/>
          <a:lstStyle>
            <a:lvl1pPr algn="r" fontAlgn="auto">
              <a:spcBef>
                <a:spcPts val="0"/>
              </a:spcBef>
              <a:spcAft>
                <a:spcPts val="0"/>
              </a:spcAft>
              <a:defRPr sz="1000" cap="all" spc="200" baseline="0">
                <a:solidFill>
                  <a:srgbClr val="FFFFFF"/>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8401050" y="6170613"/>
            <a:ext cx="503238" cy="503237"/>
          </a:xfrm>
          <a:prstGeom prst="ellipse">
            <a:avLst/>
          </a:prstGeom>
          <a:ln w="19050">
            <a:solidFill>
              <a:srgbClr val="FFFFFF"/>
            </a:solidFill>
          </a:ln>
        </p:spPr>
        <p:txBody>
          <a:bodyPr vert="horz" lIns="9144" tIns="9144" rIns="9144" bIns="9144" rtlCol="0" anchor="ctr">
            <a:normAutofit/>
          </a:bodyPr>
          <a:lstStyle>
            <a:lvl1pPr algn="ctr" fontAlgn="auto">
              <a:spcBef>
                <a:spcPts val="0"/>
              </a:spcBef>
              <a:spcAft>
                <a:spcPts val="0"/>
              </a:spcAft>
              <a:defRPr sz="1650">
                <a:solidFill>
                  <a:srgbClr val="FFFFFF"/>
                </a:solidFill>
                <a:latin typeface="+mn-lt"/>
                <a:cs typeface="+mn-cs"/>
              </a:defRPr>
            </a:lvl1pPr>
          </a:lstStyle>
          <a:p>
            <a:pPr>
              <a:defRPr/>
            </a:pPr>
            <a:fld id="{4E853BFA-6E14-4FA7-A04C-93EE208C479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821" r:id="rId1"/>
    <p:sldLayoutId id="2147483814" r:id="rId2"/>
    <p:sldLayoutId id="2147483822" r:id="rId3"/>
    <p:sldLayoutId id="2147483815" r:id="rId4"/>
    <p:sldLayoutId id="2147483816" r:id="rId5"/>
    <p:sldLayoutId id="2147483817" r:id="rId6"/>
    <p:sldLayoutId id="2147483818" r:id="rId7"/>
    <p:sldLayoutId id="2147483823" r:id="rId8"/>
    <p:sldLayoutId id="2147483824" r:id="rId9"/>
    <p:sldLayoutId id="2147483819" r:id="rId10"/>
    <p:sldLayoutId id="2147483820" r:id="rId11"/>
  </p:sldLayoutIdLst>
  <p:txStyles>
    <p:titleStyle>
      <a:lvl1pPr algn="l" rtl="0" eaLnBrk="0" fontAlgn="base" hangingPunct="0">
        <a:spcBef>
          <a:spcPct val="0"/>
        </a:spcBef>
        <a:spcAft>
          <a:spcPct val="0"/>
        </a:spcAft>
        <a:defRPr sz="2800" kern="1200" cap="all">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Franklin Gothic Medium" pitchFamily="34" charset="0"/>
        </a:defRPr>
      </a:lvl2pPr>
      <a:lvl3pPr algn="l" rtl="0" eaLnBrk="0" fontAlgn="base" hangingPunct="0">
        <a:spcBef>
          <a:spcPct val="0"/>
        </a:spcBef>
        <a:spcAft>
          <a:spcPct val="0"/>
        </a:spcAft>
        <a:defRPr sz="2800">
          <a:solidFill>
            <a:schemeClr val="tx1"/>
          </a:solidFill>
          <a:latin typeface="Franklin Gothic Medium" pitchFamily="34" charset="0"/>
        </a:defRPr>
      </a:lvl3pPr>
      <a:lvl4pPr algn="l" rtl="0" eaLnBrk="0" fontAlgn="base" hangingPunct="0">
        <a:spcBef>
          <a:spcPct val="0"/>
        </a:spcBef>
        <a:spcAft>
          <a:spcPct val="0"/>
        </a:spcAft>
        <a:defRPr sz="2800">
          <a:solidFill>
            <a:schemeClr val="tx1"/>
          </a:solidFill>
          <a:latin typeface="Franklin Gothic Medium" pitchFamily="34" charset="0"/>
        </a:defRPr>
      </a:lvl4pPr>
      <a:lvl5pPr algn="l" rtl="0" eaLnBrk="0" fontAlgn="base" hangingPunct="0">
        <a:spcBef>
          <a:spcPct val="0"/>
        </a:spcBef>
        <a:spcAft>
          <a:spcPct val="0"/>
        </a:spcAft>
        <a:defRPr sz="2800">
          <a:solidFill>
            <a:schemeClr val="tx1"/>
          </a:solidFill>
          <a:latin typeface="Franklin Gothic Medium" pitchFamily="34" charset="0"/>
        </a:defRPr>
      </a:lvl5pPr>
      <a:lvl6pPr marL="457200" algn="l" rtl="0" fontAlgn="base">
        <a:spcBef>
          <a:spcPct val="0"/>
        </a:spcBef>
        <a:spcAft>
          <a:spcPct val="0"/>
        </a:spcAft>
        <a:defRPr sz="2800">
          <a:solidFill>
            <a:schemeClr val="tx1"/>
          </a:solidFill>
          <a:latin typeface="Franklin Gothic Medium" pitchFamily="34" charset="0"/>
        </a:defRPr>
      </a:lvl6pPr>
      <a:lvl7pPr marL="914400" algn="l" rtl="0" fontAlgn="base">
        <a:spcBef>
          <a:spcPct val="0"/>
        </a:spcBef>
        <a:spcAft>
          <a:spcPct val="0"/>
        </a:spcAft>
        <a:defRPr sz="2800">
          <a:solidFill>
            <a:schemeClr val="tx1"/>
          </a:solidFill>
          <a:latin typeface="Franklin Gothic Medium" pitchFamily="34" charset="0"/>
        </a:defRPr>
      </a:lvl7pPr>
      <a:lvl8pPr marL="1371600" algn="l" rtl="0" fontAlgn="base">
        <a:spcBef>
          <a:spcPct val="0"/>
        </a:spcBef>
        <a:spcAft>
          <a:spcPct val="0"/>
        </a:spcAft>
        <a:defRPr sz="2800">
          <a:solidFill>
            <a:schemeClr val="tx1"/>
          </a:solidFill>
          <a:latin typeface="Franklin Gothic Medium" pitchFamily="34" charset="0"/>
        </a:defRPr>
      </a:lvl8pPr>
      <a:lvl9pPr marL="1828800" algn="l" rtl="0" fontAlgn="base">
        <a:spcBef>
          <a:spcPct val="0"/>
        </a:spcBef>
        <a:spcAft>
          <a:spcPct val="0"/>
        </a:spcAft>
        <a:defRPr sz="2800">
          <a:solidFill>
            <a:schemeClr val="tx1"/>
          </a:solidFill>
          <a:latin typeface="Franklin Gothic Medium" pitchFamily="34" charset="0"/>
        </a:defRPr>
      </a:lvl9pPr>
    </p:titleStyle>
    <p:bodyStyle>
      <a:lvl1pPr marL="342900" indent="-342900" algn="l" rtl="0" eaLnBrk="0" fontAlgn="base" hangingPunct="0">
        <a:spcBef>
          <a:spcPts val="800"/>
        </a:spcBef>
        <a:spcAft>
          <a:spcPct val="0"/>
        </a:spcAft>
        <a:buFont typeface="Arial" charset="0"/>
        <a:defRPr sz="1600" b="1" kern="1200">
          <a:solidFill>
            <a:schemeClr val="tx1"/>
          </a:solidFill>
          <a:latin typeface="+mn-lt"/>
          <a:ea typeface="+mn-ea"/>
          <a:cs typeface="+mn-cs"/>
        </a:defRPr>
      </a:lvl1pPr>
      <a:lvl2pPr marL="173038" indent="-173038" algn="l" rtl="0" eaLnBrk="0" fontAlgn="base" hangingPunct="0">
        <a:spcBef>
          <a:spcPts val="300"/>
        </a:spcBef>
        <a:spcAft>
          <a:spcPct val="0"/>
        </a:spcAft>
        <a:buClr>
          <a:schemeClr val="accent2"/>
        </a:buClr>
        <a:buFont typeface="Wingdings" pitchFamily="2" charset="2"/>
        <a:buChar char="§"/>
        <a:defRPr sz="1600" kern="1200">
          <a:solidFill>
            <a:schemeClr val="tx1"/>
          </a:solidFill>
          <a:latin typeface="+mn-lt"/>
          <a:ea typeface="+mn-ea"/>
          <a:cs typeface="+mn-cs"/>
        </a:defRPr>
      </a:lvl2pPr>
      <a:lvl3pPr marL="401638" indent="-163513" algn="l" rtl="0" eaLnBrk="0" fontAlgn="base" hangingPunct="0">
        <a:spcBef>
          <a:spcPts val="300"/>
        </a:spcBef>
        <a:spcAft>
          <a:spcPct val="0"/>
        </a:spcAft>
        <a:buClr>
          <a:schemeClr val="accent2"/>
        </a:buClr>
        <a:buFont typeface="Wingdings" pitchFamily="2" charset="2"/>
        <a:buChar char="§"/>
        <a:defRPr sz="1600" kern="1200">
          <a:solidFill>
            <a:schemeClr val="tx1"/>
          </a:solidFill>
          <a:latin typeface="+mn-lt"/>
          <a:ea typeface="+mn-ea"/>
          <a:cs typeface="+mn-cs"/>
        </a:defRPr>
      </a:lvl3pPr>
      <a:lvl4pPr marL="630238" indent="-163513" algn="l" rtl="0" eaLnBrk="0" fontAlgn="base" hangingPunct="0">
        <a:spcBef>
          <a:spcPts val="300"/>
        </a:spcBef>
        <a:spcAft>
          <a:spcPct val="0"/>
        </a:spcAft>
        <a:buClr>
          <a:schemeClr val="accent2"/>
        </a:buClr>
        <a:buFont typeface="Wingdings" pitchFamily="2" charset="2"/>
        <a:buChar char="§"/>
        <a:defRPr sz="1600" kern="1200">
          <a:solidFill>
            <a:schemeClr val="tx1"/>
          </a:solidFill>
          <a:latin typeface="+mn-lt"/>
          <a:ea typeface="+mn-ea"/>
          <a:cs typeface="+mn-cs"/>
        </a:defRPr>
      </a:lvl4pPr>
      <a:lvl5pPr marL="858838" indent="-173038" algn="l" rtl="0" eaLnBrk="0" fontAlgn="base" hangingPunct="0">
        <a:spcBef>
          <a:spcPts val="300"/>
        </a:spcBef>
        <a:spcAft>
          <a:spcPct val="0"/>
        </a:spcAft>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715000"/>
            <a:ext cx="7521575" cy="549275"/>
          </a:xfrm>
        </p:spPr>
        <p:txBody>
          <a:bodyPr/>
          <a:lstStyle/>
          <a:p>
            <a:pPr>
              <a:defRPr/>
            </a:pPr>
            <a:r>
              <a:rPr lang="en-US" sz="4000" dirty="0"/>
              <a:t>DO NOW</a:t>
            </a:r>
          </a:p>
        </p:txBody>
      </p:sp>
      <p:sp>
        <p:nvSpPr>
          <p:cNvPr id="67587" name="Content Placeholder 2"/>
          <p:cNvSpPr>
            <a:spLocks noGrp="1"/>
          </p:cNvSpPr>
          <p:nvPr>
            <p:ph idx="1"/>
          </p:nvPr>
        </p:nvSpPr>
        <p:spPr>
          <a:xfrm>
            <a:off x="533400" y="304800"/>
            <a:ext cx="8305800" cy="3579812"/>
          </a:xfrm>
        </p:spPr>
        <p:txBody>
          <a:bodyPr/>
          <a:lstStyle/>
          <a:p>
            <a:pPr marL="571500" indent="-571500">
              <a:buFont typeface="Wingdings" pitchFamily="2" charset="2"/>
              <a:buChar char="ü"/>
            </a:pPr>
            <a:r>
              <a:rPr lang="en-US" sz="3600" dirty="0"/>
              <a:t>Pick up notes.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791200"/>
            <a:ext cx="7521575" cy="549275"/>
          </a:xfrm>
        </p:spPr>
        <p:txBody>
          <a:bodyPr/>
          <a:lstStyle/>
          <a:p>
            <a:r>
              <a:rPr lang="en-US" sz="5400" dirty="0"/>
              <a:t>REVIEW</a:t>
            </a:r>
          </a:p>
        </p:txBody>
      </p:sp>
      <p:sp>
        <p:nvSpPr>
          <p:cNvPr id="3" name="Content Placeholder 2"/>
          <p:cNvSpPr>
            <a:spLocks noGrp="1"/>
          </p:cNvSpPr>
          <p:nvPr>
            <p:ph idx="1"/>
          </p:nvPr>
        </p:nvSpPr>
        <p:spPr>
          <a:xfrm>
            <a:off x="457201" y="381000"/>
            <a:ext cx="7886700" cy="4298950"/>
          </a:xfrm>
        </p:spPr>
        <p:txBody>
          <a:bodyPr/>
          <a:lstStyle/>
          <a:p>
            <a:r>
              <a:rPr lang="en-US" dirty="0"/>
              <a:t>				</a:t>
            </a:r>
            <a:r>
              <a:rPr lang="en-US" sz="2400" dirty="0">
                <a:solidFill>
                  <a:schemeClr val="tx2"/>
                </a:solidFill>
              </a:rPr>
              <a:t>pH = -log [H</a:t>
            </a:r>
            <a:r>
              <a:rPr lang="en-US" sz="2400" baseline="-25000" dirty="0">
                <a:solidFill>
                  <a:schemeClr val="tx2"/>
                </a:solidFill>
              </a:rPr>
              <a:t>3</a:t>
            </a:r>
            <a:r>
              <a:rPr lang="en-US" sz="2400" dirty="0">
                <a:solidFill>
                  <a:schemeClr val="tx2"/>
                </a:solidFill>
              </a:rPr>
              <a:t>O</a:t>
            </a:r>
            <a:r>
              <a:rPr lang="en-US" sz="2400" baseline="30000" dirty="0">
                <a:solidFill>
                  <a:schemeClr val="tx2"/>
                </a:solidFill>
              </a:rPr>
              <a:t>+</a:t>
            </a:r>
            <a:r>
              <a:rPr lang="en-US" sz="2400" dirty="0">
                <a:solidFill>
                  <a:schemeClr val="tx2"/>
                </a:solidFill>
              </a:rPr>
              <a:t>]</a:t>
            </a:r>
          </a:p>
          <a:p>
            <a:r>
              <a:rPr lang="en-US" dirty="0"/>
              <a:t>		</a:t>
            </a:r>
            <a:r>
              <a:rPr lang="en-US" sz="2400" dirty="0"/>
              <a:t>[H</a:t>
            </a:r>
            <a:r>
              <a:rPr lang="en-US" sz="2400" baseline="-25000" dirty="0"/>
              <a:t>3</a:t>
            </a:r>
            <a:r>
              <a:rPr lang="en-US" sz="2400" dirty="0"/>
              <a:t>O</a:t>
            </a:r>
            <a:r>
              <a:rPr lang="en-US" sz="2400" baseline="30000" dirty="0"/>
              <a:t>+</a:t>
            </a:r>
            <a:r>
              <a:rPr lang="en-US" sz="2400" dirty="0"/>
              <a:t>]					pH</a:t>
            </a:r>
          </a:p>
          <a:p>
            <a:r>
              <a:rPr lang="en-US" sz="2400" dirty="0"/>
              <a:t>			</a:t>
            </a:r>
            <a:r>
              <a:rPr lang="en-US" sz="2400" dirty="0">
                <a:solidFill>
                  <a:schemeClr val="tx2"/>
                </a:solidFill>
              </a:rPr>
              <a:t>        [H</a:t>
            </a:r>
            <a:r>
              <a:rPr lang="en-US" sz="2400" baseline="-25000" dirty="0">
                <a:solidFill>
                  <a:schemeClr val="tx2"/>
                </a:solidFill>
              </a:rPr>
              <a:t>3</a:t>
            </a:r>
            <a:r>
              <a:rPr lang="en-US" sz="2400" dirty="0">
                <a:solidFill>
                  <a:schemeClr val="tx2"/>
                </a:solidFill>
              </a:rPr>
              <a:t>O</a:t>
            </a:r>
            <a:r>
              <a:rPr lang="en-US" sz="2400" baseline="30000" dirty="0">
                <a:solidFill>
                  <a:schemeClr val="tx2"/>
                </a:solidFill>
              </a:rPr>
              <a:t>+</a:t>
            </a:r>
            <a:r>
              <a:rPr lang="en-US" sz="2400" dirty="0">
                <a:solidFill>
                  <a:schemeClr val="tx2"/>
                </a:solidFill>
              </a:rPr>
              <a:t>] = antilog -pH</a:t>
            </a:r>
          </a:p>
          <a:p>
            <a:endParaRPr lang="en-US" sz="2400" dirty="0"/>
          </a:p>
          <a:p>
            <a:r>
              <a:rPr lang="en-US" sz="2400" dirty="0"/>
              <a:t>      </a:t>
            </a:r>
            <a:r>
              <a:rPr lang="en-US" sz="2400" dirty="0">
                <a:solidFill>
                  <a:schemeClr val="tx2"/>
                </a:solidFill>
              </a:rPr>
              <a:t>[H</a:t>
            </a:r>
            <a:r>
              <a:rPr lang="en-US" sz="2400" baseline="-25000" dirty="0">
                <a:solidFill>
                  <a:schemeClr val="tx2"/>
                </a:solidFill>
              </a:rPr>
              <a:t>3</a:t>
            </a:r>
            <a:r>
              <a:rPr lang="en-US" sz="2400" dirty="0">
                <a:solidFill>
                  <a:schemeClr val="tx2"/>
                </a:solidFill>
              </a:rPr>
              <a:t>O</a:t>
            </a:r>
            <a:r>
              <a:rPr lang="en-US" sz="2400" baseline="30000" dirty="0">
                <a:solidFill>
                  <a:schemeClr val="tx2"/>
                </a:solidFill>
              </a:rPr>
              <a:t>+</a:t>
            </a:r>
            <a:r>
              <a:rPr lang="en-US" sz="2400" dirty="0">
                <a:solidFill>
                  <a:schemeClr val="tx2"/>
                </a:solidFill>
              </a:rPr>
              <a:t>] [OH</a:t>
            </a:r>
            <a:r>
              <a:rPr lang="en-US" sz="2400" baseline="30000" dirty="0">
                <a:solidFill>
                  <a:schemeClr val="tx2"/>
                </a:solidFill>
              </a:rPr>
              <a:t>-</a:t>
            </a:r>
            <a:r>
              <a:rPr lang="en-US" sz="2400" dirty="0">
                <a:solidFill>
                  <a:schemeClr val="tx2"/>
                </a:solidFill>
              </a:rPr>
              <a:t>] = 1.00x 10</a:t>
            </a:r>
            <a:r>
              <a:rPr lang="en-US" sz="2400" baseline="30000" dirty="0">
                <a:solidFill>
                  <a:schemeClr val="tx2"/>
                </a:solidFill>
              </a:rPr>
              <a:t>-14	         </a:t>
            </a:r>
            <a:r>
              <a:rPr lang="en-US" sz="2400" dirty="0">
                <a:solidFill>
                  <a:schemeClr val="tx2"/>
                </a:solidFill>
              </a:rPr>
              <a:t>pH + pOH = 14.00</a:t>
            </a:r>
          </a:p>
          <a:p>
            <a:endParaRPr lang="en-US" sz="2400" dirty="0"/>
          </a:p>
          <a:p>
            <a:r>
              <a:rPr lang="en-US" sz="2400" dirty="0"/>
              <a:t>				</a:t>
            </a:r>
            <a:r>
              <a:rPr lang="en-US" sz="2400" dirty="0">
                <a:solidFill>
                  <a:schemeClr val="tx2"/>
                </a:solidFill>
              </a:rPr>
              <a:t>pOH = -log [OH</a:t>
            </a:r>
            <a:r>
              <a:rPr lang="en-US" sz="2400" baseline="30000" dirty="0">
                <a:solidFill>
                  <a:schemeClr val="tx2"/>
                </a:solidFill>
              </a:rPr>
              <a:t>-</a:t>
            </a:r>
            <a:r>
              <a:rPr lang="en-US" sz="2400" dirty="0">
                <a:solidFill>
                  <a:schemeClr val="tx2"/>
                </a:solidFill>
              </a:rPr>
              <a:t>]</a:t>
            </a:r>
          </a:p>
          <a:p>
            <a:r>
              <a:rPr lang="en-US" sz="2400" dirty="0"/>
              <a:t>		[OH</a:t>
            </a:r>
            <a:r>
              <a:rPr lang="en-US" sz="2400" baseline="30000" dirty="0"/>
              <a:t>-</a:t>
            </a:r>
            <a:r>
              <a:rPr lang="en-US" sz="2400" dirty="0"/>
              <a:t>]					pOH</a:t>
            </a:r>
          </a:p>
          <a:p>
            <a:r>
              <a:rPr lang="en-US" sz="2400" dirty="0"/>
              <a:t>			         </a:t>
            </a:r>
            <a:r>
              <a:rPr lang="en-US" sz="2400" dirty="0">
                <a:solidFill>
                  <a:schemeClr val="tx2"/>
                </a:solidFill>
              </a:rPr>
              <a:t>[OH</a:t>
            </a:r>
            <a:r>
              <a:rPr lang="en-US" sz="2400" baseline="30000" dirty="0">
                <a:solidFill>
                  <a:schemeClr val="tx2"/>
                </a:solidFill>
              </a:rPr>
              <a:t>-</a:t>
            </a:r>
            <a:r>
              <a:rPr lang="en-US" sz="2400" dirty="0">
                <a:solidFill>
                  <a:schemeClr val="tx2"/>
                </a:solidFill>
              </a:rPr>
              <a:t>] = antilog -pOH</a:t>
            </a:r>
          </a:p>
          <a:p>
            <a:endParaRPr lang="en-US" sz="2400" dirty="0"/>
          </a:p>
          <a:p>
            <a:r>
              <a:rPr lang="en-US" sz="2400" dirty="0"/>
              <a:t>				</a:t>
            </a:r>
          </a:p>
        </p:txBody>
      </p:sp>
      <p:sp>
        <p:nvSpPr>
          <p:cNvPr id="6" name="Left-Right Arrow 5"/>
          <p:cNvSpPr/>
          <p:nvPr/>
        </p:nvSpPr>
        <p:spPr>
          <a:xfrm>
            <a:off x="2514600" y="914400"/>
            <a:ext cx="3352800" cy="22860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Left-Right Arrow 6"/>
          <p:cNvSpPr/>
          <p:nvPr/>
        </p:nvSpPr>
        <p:spPr>
          <a:xfrm>
            <a:off x="2514600" y="3810000"/>
            <a:ext cx="3352800" cy="22860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Up-Down Arrow 7"/>
          <p:cNvSpPr/>
          <p:nvPr/>
        </p:nvSpPr>
        <p:spPr>
          <a:xfrm>
            <a:off x="1752600" y="1447800"/>
            <a:ext cx="228600" cy="1905000"/>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Up-Down Arrow 8"/>
          <p:cNvSpPr/>
          <p:nvPr/>
        </p:nvSpPr>
        <p:spPr>
          <a:xfrm>
            <a:off x="6096000" y="1428184"/>
            <a:ext cx="228600" cy="1905000"/>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759351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562600"/>
            <a:ext cx="7521575" cy="549275"/>
          </a:xfrm>
        </p:spPr>
        <p:txBody>
          <a:bodyPr/>
          <a:lstStyle/>
          <a:p>
            <a:pPr>
              <a:defRPr/>
            </a:pPr>
            <a:r>
              <a:rPr lang="en-US" sz="5400" dirty="0"/>
              <a:t>Measuring </a:t>
            </a:r>
            <a:r>
              <a:rPr lang="en-US" sz="5400" cap="none" dirty="0"/>
              <a:t>pH</a:t>
            </a:r>
            <a:endParaRPr lang="en-US" sz="5400" dirty="0"/>
          </a:p>
        </p:txBody>
      </p:sp>
      <p:sp>
        <p:nvSpPr>
          <p:cNvPr id="63491" name="Content Placeholder 2"/>
          <p:cNvSpPr>
            <a:spLocks noGrp="1"/>
          </p:cNvSpPr>
          <p:nvPr>
            <p:ph idx="1"/>
          </p:nvPr>
        </p:nvSpPr>
        <p:spPr>
          <a:xfrm>
            <a:off x="457200" y="304800"/>
            <a:ext cx="8153399" cy="4572000"/>
          </a:xfrm>
        </p:spPr>
        <p:txBody>
          <a:bodyPr/>
          <a:lstStyle/>
          <a:p>
            <a:r>
              <a:rPr lang="en-US" sz="2800" dirty="0"/>
              <a:t>THREE METHODS:</a:t>
            </a:r>
          </a:p>
          <a:p>
            <a:r>
              <a:rPr lang="en-US" sz="2800" dirty="0">
                <a:solidFill>
                  <a:srgbClr val="FF0000"/>
                </a:solidFill>
              </a:rPr>
              <a:t>Litmus paper</a:t>
            </a:r>
            <a:r>
              <a:rPr lang="en-US" sz="2800" b="0" dirty="0"/>
              <a:t>, </a:t>
            </a:r>
            <a:r>
              <a:rPr lang="en-US" sz="2800" dirty="0">
                <a:solidFill>
                  <a:srgbClr val="FF0000"/>
                </a:solidFill>
              </a:rPr>
              <a:t>indicators</a:t>
            </a:r>
            <a:r>
              <a:rPr lang="en-US" sz="2800" b="0" dirty="0"/>
              <a:t>  -  usually measure a range and are not as accurate.</a:t>
            </a:r>
          </a:p>
          <a:p>
            <a:r>
              <a:rPr lang="en-US" sz="2800" dirty="0">
                <a:solidFill>
                  <a:srgbClr val="FF0000"/>
                </a:solidFill>
              </a:rPr>
              <a:t>pH paper </a:t>
            </a:r>
            <a:r>
              <a:rPr lang="en-US" sz="2800" b="0" dirty="0"/>
              <a:t>– measure within a number or two and more accurate than litmus.</a:t>
            </a:r>
          </a:p>
          <a:p>
            <a:r>
              <a:rPr lang="en-US" sz="2800" dirty="0">
                <a:solidFill>
                  <a:srgbClr val="FF0000"/>
                </a:solidFill>
              </a:rPr>
              <a:t>pH meter </a:t>
            </a:r>
            <a:r>
              <a:rPr lang="en-US" sz="2800" b="0" dirty="0"/>
              <a:t>– electronically measures pH</a:t>
            </a:r>
          </a:p>
          <a:p>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3491">
                                            <p:txEl>
                                              <p:pRg st="0" end="0"/>
                                            </p:txEl>
                                          </p:spTgt>
                                        </p:tgtEl>
                                        <p:attrNameLst>
                                          <p:attrName>style.visibility</p:attrName>
                                        </p:attrNameLst>
                                      </p:cBhvr>
                                      <p:to>
                                        <p:strVal val="visible"/>
                                      </p:to>
                                    </p:set>
                                    <p:animEffect transition="in" filter="randombar(horizontal)">
                                      <p:cBhvr>
                                        <p:cTn id="7" dur="500"/>
                                        <p:tgtEl>
                                          <p:spTgt spid="6349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3491">
                                            <p:txEl>
                                              <p:pRg st="1" end="1"/>
                                            </p:txEl>
                                          </p:spTgt>
                                        </p:tgtEl>
                                        <p:attrNameLst>
                                          <p:attrName>style.visibility</p:attrName>
                                        </p:attrNameLst>
                                      </p:cBhvr>
                                      <p:to>
                                        <p:strVal val="visible"/>
                                      </p:to>
                                    </p:set>
                                    <p:animEffect transition="in" filter="randombar(horizontal)">
                                      <p:cBhvr>
                                        <p:cTn id="12" dur="500"/>
                                        <p:tgtEl>
                                          <p:spTgt spid="6349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63491">
                                            <p:txEl>
                                              <p:pRg st="2" end="2"/>
                                            </p:txEl>
                                          </p:spTgt>
                                        </p:tgtEl>
                                        <p:attrNameLst>
                                          <p:attrName>style.visibility</p:attrName>
                                        </p:attrNameLst>
                                      </p:cBhvr>
                                      <p:to>
                                        <p:strVal val="visible"/>
                                      </p:to>
                                    </p:set>
                                    <p:animEffect transition="in" filter="randombar(horizontal)">
                                      <p:cBhvr>
                                        <p:cTn id="17" dur="500"/>
                                        <p:tgtEl>
                                          <p:spTgt spid="6349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63491">
                                            <p:txEl>
                                              <p:pRg st="3" end="3"/>
                                            </p:txEl>
                                          </p:spTgt>
                                        </p:tgtEl>
                                        <p:attrNameLst>
                                          <p:attrName>style.visibility</p:attrName>
                                        </p:attrNameLst>
                                      </p:cBhvr>
                                      <p:to>
                                        <p:strVal val="visible"/>
                                      </p:to>
                                    </p:set>
                                    <p:animEffect transition="in" filter="randombar(horizontal)">
                                      <p:cBhvr>
                                        <p:cTn id="22" dur="500"/>
                                        <p:tgtEl>
                                          <p:spTgt spid="6349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1"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38200" y="947738"/>
            <a:ext cx="7674192" cy="491966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638800"/>
            <a:ext cx="8153400" cy="549275"/>
          </a:xfrm>
        </p:spPr>
        <p:txBody>
          <a:bodyPr/>
          <a:lstStyle/>
          <a:p>
            <a:pPr>
              <a:defRPr/>
            </a:pPr>
            <a:r>
              <a:rPr lang="en-US" sz="4800" dirty="0"/>
              <a:t>NEUTralization reactions</a:t>
            </a:r>
          </a:p>
        </p:txBody>
      </p:sp>
      <p:sp>
        <p:nvSpPr>
          <p:cNvPr id="71683" name="Content Placeholder 2"/>
          <p:cNvSpPr>
            <a:spLocks noGrp="1"/>
          </p:cNvSpPr>
          <p:nvPr>
            <p:ph idx="1"/>
          </p:nvPr>
        </p:nvSpPr>
        <p:spPr>
          <a:xfrm>
            <a:off x="304800" y="76200"/>
            <a:ext cx="8534400" cy="4572000"/>
          </a:xfrm>
        </p:spPr>
        <p:txBody>
          <a:bodyPr/>
          <a:lstStyle/>
          <a:p>
            <a:pPr marL="457200" indent="-457200">
              <a:buFont typeface="Wingdings" panose="05000000000000000000" pitchFamily="2" charset="2"/>
              <a:buChar char="§"/>
            </a:pPr>
            <a:r>
              <a:rPr lang="en-US" sz="2800" b="0" dirty="0"/>
              <a:t>A neutralization reaction is the reaction of an </a:t>
            </a:r>
            <a:r>
              <a:rPr lang="en-US" sz="2800" dirty="0">
                <a:solidFill>
                  <a:srgbClr val="FF0000"/>
                </a:solidFill>
              </a:rPr>
              <a:t>acid</a:t>
            </a:r>
            <a:r>
              <a:rPr lang="en-US" sz="2800" b="0" dirty="0"/>
              <a:t> and an </a:t>
            </a:r>
            <a:r>
              <a:rPr lang="en-US" sz="2800" dirty="0">
                <a:solidFill>
                  <a:srgbClr val="FF0000"/>
                </a:solidFill>
              </a:rPr>
              <a:t>hydroxide base </a:t>
            </a:r>
            <a:r>
              <a:rPr lang="en-US" sz="2800" b="0" dirty="0"/>
              <a:t>to form a </a:t>
            </a:r>
            <a:r>
              <a:rPr lang="en-US" sz="2800" dirty="0">
                <a:solidFill>
                  <a:srgbClr val="FF0000"/>
                </a:solidFill>
              </a:rPr>
              <a:t>salt</a:t>
            </a:r>
            <a:r>
              <a:rPr lang="en-US" sz="2800" b="0" dirty="0"/>
              <a:t> and </a:t>
            </a:r>
            <a:r>
              <a:rPr lang="en-US" sz="2800" dirty="0">
                <a:solidFill>
                  <a:srgbClr val="FF0000"/>
                </a:solidFill>
              </a:rPr>
              <a:t>water</a:t>
            </a:r>
            <a:r>
              <a:rPr lang="en-US" sz="2800" b="0" dirty="0"/>
              <a:t>.</a:t>
            </a:r>
          </a:p>
          <a:p>
            <a:endParaRPr lang="en-US" sz="1800" b="0" dirty="0"/>
          </a:p>
          <a:p>
            <a:pPr algn="ctr"/>
            <a:r>
              <a:rPr lang="en-US" sz="2800" b="0" dirty="0"/>
              <a:t>HClO</a:t>
            </a:r>
            <a:r>
              <a:rPr lang="en-US" sz="2800" b="0" baseline="-25000" dirty="0"/>
              <a:t>3(</a:t>
            </a:r>
            <a:r>
              <a:rPr lang="en-US" sz="2800" b="0" baseline="-25000" dirty="0" err="1"/>
              <a:t>aq</a:t>
            </a:r>
            <a:r>
              <a:rPr lang="en-US" sz="2800" b="0" baseline="-25000" dirty="0"/>
              <a:t>)</a:t>
            </a:r>
            <a:r>
              <a:rPr lang="en-US" sz="2800" b="0" dirty="0"/>
              <a:t> + </a:t>
            </a:r>
            <a:r>
              <a:rPr lang="en-US" sz="2800" b="0" dirty="0" err="1"/>
              <a:t>NaOH</a:t>
            </a:r>
            <a:r>
              <a:rPr lang="en-US" sz="2800" b="0" baseline="-25000" dirty="0"/>
              <a:t>(</a:t>
            </a:r>
            <a:r>
              <a:rPr lang="en-US" sz="2800" b="0" baseline="-25000" dirty="0" err="1"/>
              <a:t>aq</a:t>
            </a:r>
            <a:r>
              <a:rPr lang="en-US" sz="2800" b="0" baseline="-25000" dirty="0"/>
              <a:t>)</a:t>
            </a:r>
            <a:r>
              <a:rPr lang="en-US" sz="2800" b="0" dirty="0"/>
              <a:t> </a:t>
            </a:r>
            <a:r>
              <a:rPr lang="en-US" sz="2800" b="0" dirty="0">
                <a:sym typeface="Wingdings" pitchFamily="2" charset="2"/>
              </a:rPr>
              <a:t></a:t>
            </a:r>
            <a:r>
              <a:rPr lang="en-US" sz="2800" b="0" dirty="0"/>
              <a:t>    H</a:t>
            </a:r>
            <a:r>
              <a:rPr lang="en-US" sz="2800" b="0" baseline="-25000" dirty="0"/>
              <a:t>2</a:t>
            </a:r>
            <a:r>
              <a:rPr lang="en-US" sz="2800" b="0" dirty="0"/>
              <a:t>O</a:t>
            </a:r>
            <a:r>
              <a:rPr lang="en-US" sz="2800" b="0" baseline="-25000" dirty="0"/>
              <a:t>(l)</a:t>
            </a:r>
            <a:r>
              <a:rPr lang="en-US" sz="2800" b="0" dirty="0"/>
              <a:t> +     NaClO</a:t>
            </a:r>
            <a:r>
              <a:rPr lang="en-US" sz="2800" b="0" baseline="-25000" dirty="0"/>
              <a:t>3(</a:t>
            </a:r>
            <a:r>
              <a:rPr lang="en-US" sz="2800" b="0" baseline="-25000" dirty="0" err="1"/>
              <a:t>aq</a:t>
            </a:r>
            <a:r>
              <a:rPr lang="en-US" sz="2800" b="0" baseline="-25000" dirty="0"/>
              <a:t>)</a:t>
            </a:r>
            <a:endParaRPr lang="en-US" sz="2800" b="0" dirty="0"/>
          </a:p>
          <a:p>
            <a:r>
              <a:rPr lang="en-US" sz="2800" b="0" i="1" dirty="0"/>
              <a:t>	       Acid             base	     water         salt</a:t>
            </a:r>
          </a:p>
          <a:p>
            <a:endParaRPr lang="en-US" sz="2800" b="0" i="1" dirty="0"/>
          </a:p>
          <a:p>
            <a:pPr>
              <a:buFont typeface="Wingdings" panose="05000000000000000000" pitchFamily="2" charset="2"/>
              <a:buChar char="§"/>
            </a:pPr>
            <a:r>
              <a:rPr lang="en-US" sz="2400" b="0" dirty="0"/>
              <a:t>Not all neutralization reactions form water.  If the base is a hydroxide, it will. 	</a:t>
            </a:r>
          </a:p>
          <a:p>
            <a:pPr>
              <a:buFont typeface="Wingdings" panose="05000000000000000000" pitchFamily="2" charset="2"/>
              <a:buChar char="§"/>
            </a:pPr>
            <a:r>
              <a:rPr lang="en-US" sz="2400" b="0" dirty="0"/>
              <a:t>Not all neutralization reactions form a </a:t>
            </a:r>
            <a:r>
              <a:rPr lang="en-US" sz="2400" dirty="0">
                <a:solidFill>
                  <a:srgbClr val="FF0000"/>
                </a:solidFill>
              </a:rPr>
              <a:t>neutral</a:t>
            </a:r>
            <a:r>
              <a:rPr lang="en-US" sz="2400" b="0" dirty="0"/>
              <a:t> solution.  It is possible to get acidic or basic salts, if the salt still has an </a:t>
            </a:r>
            <a:r>
              <a:rPr lang="en-US" sz="2400" b="0" dirty="0" err="1"/>
              <a:t>ionizable</a:t>
            </a:r>
            <a:r>
              <a:rPr lang="en-US" sz="2400" b="0" dirty="0"/>
              <a:t> hydrogen atom.</a:t>
            </a:r>
          </a:p>
          <a:p>
            <a:endParaRPr lang="en-US" sz="2800" b="0" dirty="0"/>
          </a:p>
          <a:p>
            <a:r>
              <a:rPr lang="en-US" sz="1800" b="0" dirty="0"/>
              <a:t> </a:t>
            </a:r>
          </a:p>
          <a:p>
            <a:r>
              <a:rPr lang="en-US" sz="1800" b="0" dirty="0"/>
              <a:t>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1683">
                                            <p:txEl>
                                              <p:pRg st="0" end="0"/>
                                            </p:txEl>
                                          </p:spTgt>
                                        </p:tgtEl>
                                        <p:attrNameLst>
                                          <p:attrName>style.visibility</p:attrName>
                                        </p:attrNameLst>
                                      </p:cBhvr>
                                      <p:to>
                                        <p:strVal val="visible"/>
                                      </p:to>
                                    </p:set>
                                    <p:animEffect transition="in" filter="randombar(horizontal)">
                                      <p:cBhvr>
                                        <p:cTn id="7" dur="500"/>
                                        <p:tgtEl>
                                          <p:spTgt spid="7168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71683">
                                            <p:txEl>
                                              <p:pRg st="2" end="2"/>
                                            </p:txEl>
                                          </p:spTgt>
                                        </p:tgtEl>
                                        <p:attrNameLst>
                                          <p:attrName>style.visibility</p:attrName>
                                        </p:attrNameLst>
                                      </p:cBhvr>
                                      <p:to>
                                        <p:strVal val="visible"/>
                                      </p:to>
                                    </p:set>
                                    <p:animEffect transition="in" filter="randombar(horizontal)">
                                      <p:cBhvr>
                                        <p:cTn id="12" dur="500"/>
                                        <p:tgtEl>
                                          <p:spTgt spid="7168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71683">
                                            <p:txEl>
                                              <p:pRg st="3" end="3"/>
                                            </p:txEl>
                                          </p:spTgt>
                                        </p:tgtEl>
                                        <p:attrNameLst>
                                          <p:attrName>style.visibility</p:attrName>
                                        </p:attrNameLst>
                                      </p:cBhvr>
                                      <p:to>
                                        <p:strVal val="visible"/>
                                      </p:to>
                                    </p:set>
                                    <p:animEffect transition="in" filter="randombar(horizontal)">
                                      <p:cBhvr>
                                        <p:cTn id="17" dur="500"/>
                                        <p:tgtEl>
                                          <p:spTgt spid="7168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71683">
                                            <p:txEl>
                                              <p:pRg st="5" end="5"/>
                                            </p:txEl>
                                          </p:spTgt>
                                        </p:tgtEl>
                                        <p:attrNameLst>
                                          <p:attrName>style.visibility</p:attrName>
                                        </p:attrNameLst>
                                      </p:cBhvr>
                                      <p:to>
                                        <p:strVal val="visible"/>
                                      </p:to>
                                    </p:set>
                                    <p:animEffect transition="in" filter="randombar(horizontal)">
                                      <p:cBhvr>
                                        <p:cTn id="22" dur="500"/>
                                        <p:tgtEl>
                                          <p:spTgt spid="7168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71683">
                                            <p:txEl>
                                              <p:pRg st="6" end="6"/>
                                            </p:txEl>
                                          </p:spTgt>
                                        </p:tgtEl>
                                        <p:attrNameLst>
                                          <p:attrName>style.visibility</p:attrName>
                                        </p:attrNameLst>
                                      </p:cBhvr>
                                      <p:to>
                                        <p:strVal val="visible"/>
                                      </p:to>
                                    </p:set>
                                    <p:animEffect transition="in" filter="randombar(horizontal)">
                                      <p:cBhvr>
                                        <p:cTn id="27" dur="500"/>
                                        <p:tgtEl>
                                          <p:spTgt spid="7168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71683">
                                            <p:txEl>
                                              <p:pRg st="8" end="8"/>
                                            </p:txEl>
                                          </p:spTgt>
                                        </p:tgtEl>
                                        <p:attrNameLst>
                                          <p:attrName>style.visibility</p:attrName>
                                        </p:attrNameLst>
                                      </p:cBhvr>
                                      <p:to>
                                        <p:strVal val="visible"/>
                                      </p:to>
                                    </p:set>
                                    <p:animEffect transition="in" filter="randombar(horizontal)">
                                      <p:cBhvr>
                                        <p:cTn id="32" dur="500"/>
                                        <p:tgtEl>
                                          <p:spTgt spid="71683">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71683">
                                            <p:txEl>
                                              <p:pRg st="9" end="9"/>
                                            </p:txEl>
                                          </p:spTgt>
                                        </p:tgtEl>
                                        <p:attrNameLst>
                                          <p:attrName>style.visibility</p:attrName>
                                        </p:attrNameLst>
                                      </p:cBhvr>
                                      <p:to>
                                        <p:strVal val="visible"/>
                                      </p:to>
                                    </p:set>
                                    <p:animEffect transition="in" filter="randombar(horizontal)">
                                      <p:cBhvr>
                                        <p:cTn id="37" dur="500"/>
                                        <p:tgtEl>
                                          <p:spTgt spid="7168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562600"/>
            <a:ext cx="7521575" cy="549275"/>
          </a:xfrm>
        </p:spPr>
        <p:txBody>
          <a:bodyPr/>
          <a:lstStyle/>
          <a:p>
            <a:pPr>
              <a:defRPr/>
            </a:pPr>
            <a:r>
              <a:rPr lang="en-US" sz="4800" dirty="0"/>
              <a:t>titrations</a:t>
            </a:r>
          </a:p>
        </p:txBody>
      </p:sp>
      <p:sp>
        <p:nvSpPr>
          <p:cNvPr id="72707" name="Content Placeholder 2"/>
          <p:cNvSpPr>
            <a:spLocks noGrp="1"/>
          </p:cNvSpPr>
          <p:nvPr>
            <p:ph idx="1"/>
          </p:nvPr>
        </p:nvSpPr>
        <p:spPr>
          <a:xfrm>
            <a:off x="457200" y="228600"/>
            <a:ext cx="8229600" cy="4572000"/>
          </a:xfrm>
        </p:spPr>
        <p:txBody>
          <a:bodyPr/>
          <a:lstStyle/>
          <a:p>
            <a:pPr marL="457200" indent="-457200">
              <a:buFont typeface="Wingdings" panose="05000000000000000000" pitchFamily="2" charset="2"/>
              <a:buChar char="§"/>
            </a:pPr>
            <a:r>
              <a:rPr lang="en-US" sz="2800" b="0" dirty="0"/>
              <a:t>To measure the </a:t>
            </a:r>
            <a:r>
              <a:rPr lang="en-US" sz="2800" dirty="0">
                <a:solidFill>
                  <a:srgbClr val="FF0000"/>
                </a:solidFill>
              </a:rPr>
              <a:t>concentration</a:t>
            </a:r>
            <a:r>
              <a:rPr lang="en-US" sz="2800" b="0" dirty="0"/>
              <a:t> of an acid or base in solution, a titration can be performed.</a:t>
            </a:r>
          </a:p>
          <a:p>
            <a:pPr marL="457200" indent="-457200">
              <a:buFont typeface="Wingdings" panose="05000000000000000000" pitchFamily="2" charset="2"/>
              <a:buChar char="§"/>
            </a:pPr>
            <a:r>
              <a:rPr lang="en-US" sz="2800" b="0" dirty="0"/>
              <a:t>A </a:t>
            </a:r>
            <a:r>
              <a:rPr lang="en-US" sz="2800" dirty="0">
                <a:solidFill>
                  <a:srgbClr val="FF0000"/>
                </a:solidFill>
              </a:rPr>
              <a:t>TITRATION</a:t>
            </a:r>
            <a:r>
              <a:rPr lang="en-US" sz="2800" b="0" dirty="0"/>
              <a:t> is a carefully controlled neutralization reaction.  A standard solution is used to determine the concentration of another solution.  The concentration of the standard solution is known.</a:t>
            </a:r>
          </a:p>
          <a:p>
            <a:pPr marL="457200" indent="-457200">
              <a:buFont typeface="Wingdings" panose="05000000000000000000" pitchFamily="2" charset="2"/>
              <a:buChar char="§"/>
            </a:pPr>
            <a:r>
              <a:rPr lang="en-US" sz="2800" b="0" dirty="0"/>
              <a:t>By adding an indicator, the point at which </a:t>
            </a:r>
            <a:r>
              <a:rPr lang="en-US" sz="2800" dirty="0">
                <a:solidFill>
                  <a:srgbClr val="FF0000"/>
                </a:solidFill>
              </a:rPr>
              <a:t>complete neutralization </a:t>
            </a:r>
            <a:r>
              <a:rPr lang="en-US" sz="2800" b="0" dirty="0"/>
              <a:t>occurs can be determined.</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2707">
                                            <p:txEl>
                                              <p:pRg st="0" end="0"/>
                                            </p:txEl>
                                          </p:spTgt>
                                        </p:tgtEl>
                                        <p:attrNameLst>
                                          <p:attrName>style.visibility</p:attrName>
                                        </p:attrNameLst>
                                      </p:cBhvr>
                                      <p:to>
                                        <p:strVal val="visible"/>
                                      </p:to>
                                    </p:set>
                                    <p:animEffect transition="in" filter="randombar(horizontal)">
                                      <p:cBhvr>
                                        <p:cTn id="7" dur="500"/>
                                        <p:tgtEl>
                                          <p:spTgt spid="7270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72707">
                                            <p:txEl>
                                              <p:pRg st="1" end="1"/>
                                            </p:txEl>
                                          </p:spTgt>
                                        </p:tgtEl>
                                        <p:attrNameLst>
                                          <p:attrName>style.visibility</p:attrName>
                                        </p:attrNameLst>
                                      </p:cBhvr>
                                      <p:to>
                                        <p:strVal val="visible"/>
                                      </p:to>
                                    </p:set>
                                    <p:animEffect transition="in" filter="randombar(horizontal)">
                                      <p:cBhvr>
                                        <p:cTn id="12" dur="500"/>
                                        <p:tgtEl>
                                          <p:spTgt spid="7270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72707">
                                            <p:txEl>
                                              <p:pRg st="2" end="2"/>
                                            </p:txEl>
                                          </p:spTgt>
                                        </p:tgtEl>
                                        <p:attrNameLst>
                                          <p:attrName>style.visibility</p:attrName>
                                        </p:attrNameLst>
                                      </p:cBhvr>
                                      <p:to>
                                        <p:strVal val="visible"/>
                                      </p:to>
                                    </p:set>
                                    <p:animEffect transition="in" filter="randombar(horizontal)">
                                      <p:cBhvr>
                                        <p:cTn id="17" dur="500"/>
                                        <p:tgtEl>
                                          <p:spTgt spid="7270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7"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http://www.dartmouth.edu/~chemlab/techniques/graphics/titration/titration6.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152400"/>
            <a:ext cx="3124200" cy="4751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562600"/>
            <a:ext cx="7521575" cy="549275"/>
          </a:xfrm>
        </p:spPr>
        <p:txBody>
          <a:bodyPr/>
          <a:lstStyle/>
          <a:p>
            <a:pPr>
              <a:defRPr/>
            </a:pPr>
            <a:r>
              <a:rPr lang="en-US" sz="4800" dirty="0"/>
              <a:t>titration</a:t>
            </a:r>
          </a:p>
        </p:txBody>
      </p:sp>
      <p:sp>
        <p:nvSpPr>
          <p:cNvPr id="74755" name="Content Placeholder 2"/>
          <p:cNvSpPr>
            <a:spLocks noGrp="1"/>
          </p:cNvSpPr>
          <p:nvPr>
            <p:ph idx="1"/>
          </p:nvPr>
        </p:nvSpPr>
        <p:spPr>
          <a:xfrm>
            <a:off x="457200" y="304800"/>
            <a:ext cx="7902575" cy="4691063"/>
          </a:xfrm>
        </p:spPr>
        <p:txBody>
          <a:bodyPr/>
          <a:lstStyle/>
          <a:p>
            <a:r>
              <a:rPr lang="en-US" sz="3200" dirty="0"/>
              <a:t>HOW TO DO A TITRATION</a:t>
            </a:r>
          </a:p>
          <a:p>
            <a:r>
              <a:rPr lang="en-US" sz="2800" b="0" dirty="0"/>
              <a:t>1.  Measure a standard volume of the acid or base with the </a:t>
            </a:r>
            <a:r>
              <a:rPr lang="en-US" sz="2800" dirty="0">
                <a:solidFill>
                  <a:srgbClr val="FF0000"/>
                </a:solidFill>
              </a:rPr>
              <a:t>known</a:t>
            </a:r>
            <a:r>
              <a:rPr lang="en-US" sz="2800" b="0" dirty="0"/>
              <a:t> concentration.</a:t>
            </a:r>
          </a:p>
          <a:p>
            <a:r>
              <a:rPr lang="en-US" sz="2800" b="0" dirty="0"/>
              <a:t>2.  Fill the </a:t>
            </a:r>
            <a:r>
              <a:rPr lang="en-US" sz="2800" b="0" dirty="0" err="1"/>
              <a:t>buret</a:t>
            </a:r>
            <a:r>
              <a:rPr lang="en-US" sz="2800" b="0" dirty="0"/>
              <a:t> with the solution  of </a:t>
            </a:r>
            <a:r>
              <a:rPr lang="en-US" sz="2800" dirty="0">
                <a:solidFill>
                  <a:srgbClr val="FF0000"/>
                </a:solidFill>
              </a:rPr>
              <a:t>unknown</a:t>
            </a:r>
            <a:r>
              <a:rPr lang="en-US" sz="2800" b="0" dirty="0"/>
              <a:t> concentration.</a:t>
            </a:r>
          </a:p>
          <a:p>
            <a:r>
              <a:rPr lang="en-US" sz="2800" b="0" dirty="0"/>
              <a:t>3.  Slowly add the unknown and mix until the equivalence point is met.</a:t>
            </a:r>
          </a:p>
          <a:p>
            <a:r>
              <a:rPr lang="en-US" sz="1800" b="0" dirty="0"/>
              <a:t> </a:t>
            </a:r>
          </a:p>
          <a:p>
            <a:r>
              <a:rPr lang="en-US" sz="2800" b="0" dirty="0"/>
              <a:t>The </a:t>
            </a:r>
            <a:r>
              <a:rPr lang="en-US" sz="2800" dirty="0">
                <a:solidFill>
                  <a:srgbClr val="FF0000"/>
                </a:solidFill>
              </a:rPr>
              <a:t>equivalence point</a:t>
            </a:r>
            <a:r>
              <a:rPr lang="en-US" sz="2800" b="0" dirty="0"/>
              <a:t> is where the </a:t>
            </a:r>
            <a:r>
              <a:rPr lang="en-US" sz="2800" dirty="0">
                <a:solidFill>
                  <a:srgbClr val="FF0000"/>
                </a:solidFill>
              </a:rPr>
              <a:t>moles</a:t>
            </a:r>
            <a:r>
              <a:rPr lang="en-US" sz="2800" b="0" dirty="0"/>
              <a:t> of H</a:t>
            </a:r>
            <a:r>
              <a:rPr lang="en-US" sz="2800" b="0" baseline="30000" dirty="0"/>
              <a:t>+</a:t>
            </a:r>
            <a:r>
              <a:rPr lang="en-US" sz="2800" b="0" dirty="0"/>
              <a:t> </a:t>
            </a:r>
            <a:r>
              <a:rPr lang="en-US" sz="2800" dirty="0">
                <a:solidFill>
                  <a:srgbClr val="FF0000"/>
                </a:solidFill>
              </a:rPr>
              <a:t>equal</a:t>
            </a:r>
            <a:r>
              <a:rPr lang="en-US" sz="2800" b="0" dirty="0"/>
              <a:t> the </a:t>
            </a:r>
            <a:r>
              <a:rPr lang="en-US" sz="2800" dirty="0">
                <a:solidFill>
                  <a:srgbClr val="FF0000"/>
                </a:solidFill>
              </a:rPr>
              <a:t>moles</a:t>
            </a:r>
            <a:r>
              <a:rPr lang="en-US" sz="2800" b="0" dirty="0"/>
              <a:t> of OH</a:t>
            </a:r>
            <a:r>
              <a:rPr lang="en-US" sz="2800" b="0" baseline="30000" dirty="0"/>
              <a:t>-</a:t>
            </a:r>
            <a:r>
              <a:rPr lang="en-US" sz="2800" b="0" dirty="0"/>
              <a:t> in both solutions.</a:t>
            </a:r>
          </a:p>
          <a:p>
            <a:r>
              <a:rPr lang="en-US" dirty="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4755">
                                            <p:txEl>
                                              <p:pRg st="0" end="0"/>
                                            </p:txEl>
                                          </p:spTgt>
                                        </p:tgtEl>
                                        <p:attrNameLst>
                                          <p:attrName>style.visibility</p:attrName>
                                        </p:attrNameLst>
                                      </p:cBhvr>
                                      <p:to>
                                        <p:strVal val="visible"/>
                                      </p:to>
                                    </p:set>
                                    <p:animEffect transition="in" filter="randombar(horizontal)">
                                      <p:cBhvr>
                                        <p:cTn id="7" dur="500"/>
                                        <p:tgtEl>
                                          <p:spTgt spid="747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74755">
                                            <p:txEl>
                                              <p:pRg st="1" end="1"/>
                                            </p:txEl>
                                          </p:spTgt>
                                        </p:tgtEl>
                                        <p:attrNameLst>
                                          <p:attrName>style.visibility</p:attrName>
                                        </p:attrNameLst>
                                      </p:cBhvr>
                                      <p:to>
                                        <p:strVal val="visible"/>
                                      </p:to>
                                    </p:set>
                                    <p:animEffect transition="in" filter="randombar(horizontal)">
                                      <p:cBhvr>
                                        <p:cTn id="12" dur="500"/>
                                        <p:tgtEl>
                                          <p:spTgt spid="7475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74755">
                                            <p:txEl>
                                              <p:pRg st="2" end="2"/>
                                            </p:txEl>
                                          </p:spTgt>
                                        </p:tgtEl>
                                        <p:attrNameLst>
                                          <p:attrName>style.visibility</p:attrName>
                                        </p:attrNameLst>
                                      </p:cBhvr>
                                      <p:to>
                                        <p:strVal val="visible"/>
                                      </p:to>
                                    </p:set>
                                    <p:animEffect transition="in" filter="randombar(horizontal)">
                                      <p:cBhvr>
                                        <p:cTn id="17" dur="500"/>
                                        <p:tgtEl>
                                          <p:spTgt spid="7475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74755">
                                            <p:txEl>
                                              <p:pRg st="3" end="3"/>
                                            </p:txEl>
                                          </p:spTgt>
                                        </p:tgtEl>
                                        <p:attrNameLst>
                                          <p:attrName>style.visibility</p:attrName>
                                        </p:attrNameLst>
                                      </p:cBhvr>
                                      <p:to>
                                        <p:strVal val="visible"/>
                                      </p:to>
                                    </p:set>
                                    <p:animEffect transition="in" filter="randombar(horizontal)">
                                      <p:cBhvr>
                                        <p:cTn id="22" dur="500"/>
                                        <p:tgtEl>
                                          <p:spTgt spid="7475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74755">
                                            <p:txEl>
                                              <p:pRg st="4" end="4"/>
                                            </p:txEl>
                                          </p:spTgt>
                                        </p:tgtEl>
                                        <p:attrNameLst>
                                          <p:attrName>style.visibility</p:attrName>
                                        </p:attrNameLst>
                                      </p:cBhvr>
                                      <p:to>
                                        <p:strVal val="visible"/>
                                      </p:to>
                                    </p:set>
                                    <p:animEffect transition="in" filter="randombar(horizontal)">
                                      <p:cBhvr>
                                        <p:cTn id="27" dur="500"/>
                                        <p:tgtEl>
                                          <p:spTgt spid="7475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74755">
                                            <p:txEl>
                                              <p:pRg st="5" end="5"/>
                                            </p:txEl>
                                          </p:spTgt>
                                        </p:tgtEl>
                                        <p:attrNameLst>
                                          <p:attrName>style.visibility</p:attrName>
                                        </p:attrNameLst>
                                      </p:cBhvr>
                                      <p:to>
                                        <p:strVal val="visible"/>
                                      </p:to>
                                    </p:set>
                                    <p:animEffect transition="in" filter="randombar(horizontal)">
                                      <p:cBhvr>
                                        <p:cTn id="32" dur="500"/>
                                        <p:tgtEl>
                                          <p:spTgt spid="7475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74755">
                                            <p:txEl>
                                              <p:pRg st="6" end="6"/>
                                            </p:txEl>
                                          </p:spTgt>
                                        </p:tgtEl>
                                        <p:attrNameLst>
                                          <p:attrName>style.visibility</p:attrName>
                                        </p:attrNameLst>
                                      </p:cBhvr>
                                      <p:to>
                                        <p:strVal val="visible"/>
                                      </p:to>
                                    </p:set>
                                    <p:animEffect transition="in" filter="randombar(horizontal)">
                                      <p:cBhvr>
                                        <p:cTn id="37" dur="500"/>
                                        <p:tgtEl>
                                          <p:spTgt spid="7475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638800"/>
            <a:ext cx="7521575" cy="549275"/>
          </a:xfrm>
        </p:spPr>
        <p:txBody>
          <a:bodyPr/>
          <a:lstStyle/>
          <a:p>
            <a:pPr>
              <a:defRPr/>
            </a:pPr>
            <a:r>
              <a:rPr lang="en-US" sz="4800" dirty="0"/>
              <a:t>titration</a:t>
            </a:r>
          </a:p>
        </p:txBody>
      </p:sp>
      <p:sp>
        <p:nvSpPr>
          <p:cNvPr id="75779" name="Content Placeholder 2"/>
          <p:cNvSpPr>
            <a:spLocks noGrp="1"/>
          </p:cNvSpPr>
          <p:nvPr>
            <p:ph idx="1"/>
          </p:nvPr>
        </p:nvSpPr>
        <p:spPr>
          <a:xfrm>
            <a:off x="381001" y="228600"/>
            <a:ext cx="7962900" cy="4451350"/>
          </a:xfrm>
        </p:spPr>
        <p:txBody>
          <a:bodyPr/>
          <a:lstStyle/>
          <a:p>
            <a:pPr algn="ctr"/>
            <a:r>
              <a:rPr lang="en-US" sz="2800" b="0" dirty="0" err="1"/>
              <a:t>NaOH</a:t>
            </a:r>
            <a:r>
              <a:rPr lang="en-US" sz="2800" b="0" dirty="0"/>
              <a:t>  +  </a:t>
            </a:r>
            <a:r>
              <a:rPr lang="en-US" sz="2800" b="0" dirty="0" err="1"/>
              <a:t>HCl</a:t>
            </a:r>
            <a:r>
              <a:rPr lang="en-US" sz="2800" b="0" dirty="0"/>
              <a:t>  </a:t>
            </a:r>
            <a:r>
              <a:rPr lang="en-US" sz="2800" b="0" dirty="0">
                <a:sym typeface="Wingdings" pitchFamily="2" charset="2"/>
              </a:rPr>
              <a:t></a:t>
            </a:r>
            <a:r>
              <a:rPr lang="en-US" sz="2800" b="0" dirty="0"/>
              <a:t>  NaCl  +  H</a:t>
            </a:r>
            <a:r>
              <a:rPr lang="en-US" sz="2800" b="0" baseline="-25000" dirty="0"/>
              <a:t>2</a:t>
            </a:r>
            <a:r>
              <a:rPr lang="en-US" sz="2800" b="0" dirty="0"/>
              <a:t>O</a:t>
            </a:r>
          </a:p>
          <a:p>
            <a:pPr algn="ctr"/>
            <a:r>
              <a:rPr lang="en-US" sz="2800" b="0" dirty="0"/>
              <a:t>Na</a:t>
            </a:r>
            <a:r>
              <a:rPr lang="en-US" sz="2800" b="0" baseline="30000" dirty="0"/>
              <a:t>+</a:t>
            </a:r>
            <a:r>
              <a:rPr lang="en-US" sz="2800" b="0" dirty="0"/>
              <a:t>  +  OH</a:t>
            </a:r>
            <a:r>
              <a:rPr lang="en-US" sz="2800" b="0" baseline="30000" dirty="0"/>
              <a:t>-</a:t>
            </a:r>
            <a:r>
              <a:rPr lang="en-US" sz="2800" b="0" dirty="0"/>
              <a:t>  +  H</a:t>
            </a:r>
            <a:r>
              <a:rPr lang="en-US" sz="2800" b="0" baseline="30000" dirty="0"/>
              <a:t>+</a:t>
            </a:r>
            <a:r>
              <a:rPr lang="en-US" sz="2800" b="0" dirty="0"/>
              <a:t>  +  </a:t>
            </a:r>
            <a:r>
              <a:rPr lang="en-US" sz="2800" b="0" dirty="0" err="1"/>
              <a:t>Cl</a:t>
            </a:r>
            <a:r>
              <a:rPr lang="en-US" sz="2800" b="0" baseline="30000" dirty="0"/>
              <a:t>-</a:t>
            </a:r>
            <a:r>
              <a:rPr lang="en-US" sz="2800" b="0" dirty="0"/>
              <a:t>  </a:t>
            </a:r>
            <a:r>
              <a:rPr lang="en-US" sz="2800" b="0" dirty="0">
                <a:sym typeface="Wingdings" pitchFamily="2" charset="2"/>
              </a:rPr>
              <a:t></a:t>
            </a:r>
            <a:r>
              <a:rPr lang="en-US" sz="2800" b="0" dirty="0"/>
              <a:t>  Na</a:t>
            </a:r>
            <a:r>
              <a:rPr lang="en-US" sz="2800" b="0" baseline="30000" dirty="0"/>
              <a:t>+</a:t>
            </a:r>
            <a:r>
              <a:rPr lang="en-US" sz="2800" b="0" dirty="0"/>
              <a:t>+  </a:t>
            </a:r>
            <a:r>
              <a:rPr lang="en-US" sz="2800" b="0" dirty="0" err="1"/>
              <a:t>Cl</a:t>
            </a:r>
            <a:r>
              <a:rPr lang="en-US" sz="2800" b="0" baseline="30000" dirty="0"/>
              <a:t>-</a:t>
            </a:r>
            <a:r>
              <a:rPr lang="en-US" sz="2800" b="0" dirty="0"/>
              <a:t>  +  H</a:t>
            </a:r>
            <a:r>
              <a:rPr lang="en-US" sz="2800" b="0" baseline="-25000" dirty="0"/>
              <a:t>2</a:t>
            </a:r>
            <a:r>
              <a:rPr lang="en-US" sz="2800" b="0" dirty="0"/>
              <a:t>O  </a:t>
            </a:r>
          </a:p>
          <a:p>
            <a:r>
              <a:rPr lang="en-US" sz="2800" b="0" dirty="0"/>
              <a:t> </a:t>
            </a:r>
          </a:p>
          <a:p>
            <a:pPr algn="ctr"/>
            <a:r>
              <a:rPr lang="en-US" sz="2800" dirty="0"/>
              <a:t>1 mole  H</a:t>
            </a:r>
            <a:r>
              <a:rPr lang="en-US" sz="2800" baseline="30000" dirty="0"/>
              <a:t>+ </a:t>
            </a:r>
            <a:r>
              <a:rPr lang="en-US" sz="2800" dirty="0"/>
              <a:t> and 1 mole OH</a:t>
            </a:r>
            <a:r>
              <a:rPr lang="en-US" sz="2800" baseline="30000" dirty="0"/>
              <a:t>-</a:t>
            </a:r>
            <a:endParaRPr lang="en-US" sz="2800" dirty="0"/>
          </a:p>
          <a:p>
            <a:r>
              <a:rPr lang="en-US" sz="2800" b="0" dirty="0"/>
              <a:t> </a:t>
            </a:r>
          </a:p>
          <a:p>
            <a:r>
              <a:rPr lang="en-US" sz="2800" b="0" dirty="0"/>
              <a:t>	A chemical dye called an indicator is used instead of a pH meter.  The equivalence point, or </a:t>
            </a:r>
            <a:r>
              <a:rPr lang="en-US" sz="2800" dirty="0">
                <a:solidFill>
                  <a:srgbClr val="FF0000"/>
                </a:solidFill>
              </a:rPr>
              <a:t>end point</a:t>
            </a:r>
            <a:r>
              <a:rPr lang="en-US" sz="2800" b="0" dirty="0"/>
              <a:t>, is where the </a:t>
            </a:r>
            <a:r>
              <a:rPr lang="en-US" sz="2800" dirty="0">
                <a:solidFill>
                  <a:srgbClr val="FF0000"/>
                </a:solidFill>
              </a:rPr>
              <a:t>indicator changes color</a:t>
            </a:r>
            <a:r>
              <a:rPr lang="en-US" sz="2800" b="0" dirty="0"/>
              <a:t>.</a:t>
            </a:r>
          </a:p>
          <a:p>
            <a:endParaRPr lang="en-US" dirty="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5779">
                                            <p:txEl>
                                              <p:pRg st="0" end="0"/>
                                            </p:txEl>
                                          </p:spTgt>
                                        </p:tgtEl>
                                        <p:attrNameLst>
                                          <p:attrName>style.visibility</p:attrName>
                                        </p:attrNameLst>
                                      </p:cBhvr>
                                      <p:to>
                                        <p:strVal val="visible"/>
                                      </p:to>
                                    </p:set>
                                    <p:animEffect transition="in" filter="randombar(horizontal)">
                                      <p:cBhvr>
                                        <p:cTn id="7" dur="500"/>
                                        <p:tgtEl>
                                          <p:spTgt spid="75779">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75779">
                                            <p:txEl>
                                              <p:pRg st="1" end="1"/>
                                            </p:txEl>
                                          </p:spTgt>
                                        </p:tgtEl>
                                        <p:attrNameLst>
                                          <p:attrName>style.visibility</p:attrName>
                                        </p:attrNameLst>
                                      </p:cBhvr>
                                      <p:to>
                                        <p:strVal val="visible"/>
                                      </p:to>
                                    </p:set>
                                    <p:animEffect transition="in" filter="randombar(horizontal)">
                                      <p:cBhvr>
                                        <p:cTn id="10" dur="500"/>
                                        <p:tgtEl>
                                          <p:spTgt spid="75779">
                                            <p:txEl>
                                              <p:pRg st="1" end="1"/>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75779">
                                            <p:txEl>
                                              <p:pRg st="2" end="2"/>
                                            </p:txEl>
                                          </p:spTgt>
                                        </p:tgtEl>
                                        <p:attrNameLst>
                                          <p:attrName>style.visibility</p:attrName>
                                        </p:attrNameLst>
                                      </p:cBhvr>
                                      <p:to>
                                        <p:strVal val="visible"/>
                                      </p:to>
                                    </p:set>
                                    <p:animEffect transition="in" filter="randombar(horizontal)">
                                      <p:cBhvr>
                                        <p:cTn id="13" dur="500"/>
                                        <p:tgtEl>
                                          <p:spTgt spid="75779">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nodeType="clickEffect">
                                  <p:stCondLst>
                                    <p:cond delay="0"/>
                                  </p:stCondLst>
                                  <p:childTnLst>
                                    <p:set>
                                      <p:cBhvr>
                                        <p:cTn id="17" dur="1" fill="hold">
                                          <p:stCondLst>
                                            <p:cond delay="0"/>
                                          </p:stCondLst>
                                        </p:cTn>
                                        <p:tgtEl>
                                          <p:spTgt spid="75779">
                                            <p:txEl>
                                              <p:pRg st="3" end="3"/>
                                            </p:txEl>
                                          </p:spTgt>
                                        </p:tgtEl>
                                        <p:attrNameLst>
                                          <p:attrName>style.visibility</p:attrName>
                                        </p:attrNameLst>
                                      </p:cBhvr>
                                      <p:to>
                                        <p:strVal val="visible"/>
                                      </p:to>
                                    </p:set>
                                    <p:animEffect transition="in" filter="randombar(horizontal)">
                                      <p:cBhvr>
                                        <p:cTn id="18" dur="500"/>
                                        <p:tgtEl>
                                          <p:spTgt spid="75779">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75779">
                                            <p:txEl>
                                              <p:pRg st="5" end="5"/>
                                            </p:txEl>
                                          </p:spTgt>
                                        </p:tgtEl>
                                        <p:attrNameLst>
                                          <p:attrName>style.visibility</p:attrName>
                                        </p:attrNameLst>
                                      </p:cBhvr>
                                      <p:to>
                                        <p:strVal val="visible"/>
                                      </p:to>
                                    </p:set>
                                    <p:animEffect transition="in" filter="randombar(horizontal)">
                                      <p:cBhvr>
                                        <p:cTn id="23" dur="500"/>
                                        <p:tgtEl>
                                          <p:spTgt spid="7577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562600"/>
            <a:ext cx="7521575" cy="549275"/>
          </a:xfrm>
        </p:spPr>
        <p:txBody>
          <a:bodyPr/>
          <a:lstStyle/>
          <a:p>
            <a:pPr>
              <a:defRPr/>
            </a:pPr>
            <a:r>
              <a:rPr lang="en-US" sz="4400" dirty="0"/>
              <a:t>DVD – Rainbow indicators</a:t>
            </a:r>
          </a:p>
        </p:txBody>
      </p:sp>
      <p:sp>
        <p:nvSpPr>
          <p:cNvPr id="79875" name="Content Placeholder 2"/>
          <p:cNvSpPr>
            <a:spLocks noGrp="1"/>
          </p:cNvSpPr>
          <p:nvPr>
            <p:ph idx="1"/>
          </p:nvPr>
        </p:nvSpPr>
        <p:spPr>
          <a:xfrm>
            <a:off x="457200" y="381000"/>
            <a:ext cx="7521575" cy="3579812"/>
          </a:xfrm>
        </p:spPr>
        <p:txBody>
          <a:bodyPr/>
          <a:lstStyle/>
          <a:p>
            <a:r>
              <a:rPr lang="en-US" sz="2400" b="0" dirty="0"/>
              <a:t>1.  What is a universal indicator?</a:t>
            </a:r>
          </a:p>
          <a:p>
            <a:endParaRPr lang="en-US" sz="2400" b="0" dirty="0"/>
          </a:p>
          <a:p>
            <a:r>
              <a:rPr lang="en-US" sz="2400" b="0" dirty="0"/>
              <a:t>2.  So where did the stain go?  (Squirt bottle contains dilute ammonia.)</a:t>
            </a:r>
          </a:p>
          <a:p>
            <a:r>
              <a:rPr lang="en-US" sz="2400" b="0" dirty="0"/>
              <a:t> </a:t>
            </a:r>
          </a:p>
          <a:p>
            <a:r>
              <a:rPr lang="en-US" sz="2400" b="0" dirty="0"/>
              <a:t> 3.  What indicator was used to treat his shirt?</a:t>
            </a:r>
          </a:p>
          <a:p>
            <a:r>
              <a:rPr lang="en-US" dirty="0"/>
              <a:t> </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638800"/>
            <a:ext cx="7521575" cy="549275"/>
          </a:xfrm>
        </p:spPr>
        <p:txBody>
          <a:bodyPr/>
          <a:lstStyle/>
          <a:p>
            <a:pPr>
              <a:defRPr/>
            </a:pPr>
            <a:r>
              <a:rPr lang="en-US" sz="4800" dirty="0"/>
              <a:t>indicators</a:t>
            </a:r>
          </a:p>
        </p:txBody>
      </p:sp>
      <p:sp>
        <p:nvSpPr>
          <p:cNvPr id="80899" name="Content Placeholder 2"/>
          <p:cNvSpPr>
            <a:spLocks noGrp="1"/>
          </p:cNvSpPr>
          <p:nvPr>
            <p:ph idx="1"/>
          </p:nvPr>
        </p:nvSpPr>
        <p:spPr>
          <a:xfrm>
            <a:off x="304800" y="228600"/>
            <a:ext cx="8686800" cy="4572000"/>
          </a:xfrm>
        </p:spPr>
        <p:txBody>
          <a:bodyPr/>
          <a:lstStyle/>
          <a:p>
            <a:pPr marL="457200" indent="-457200">
              <a:buFont typeface="Wingdings" panose="05000000000000000000" pitchFamily="2" charset="2"/>
              <a:buChar char="§"/>
            </a:pPr>
            <a:r>
              <a:rPr lang="en-US" sz="2800" b="0" dirty="0"/>
              <a:t>An </a:t>
            </a:r>
            <a:r>
              <a:rPr lang="en-US" sz="2800" dirty="0">
                <a:solidFill>
                  <a:srgbClr val="FF0000"/>
                </a:solidFill>
              </a:rPr>
              <a:t>indicator</a:t>
            </a:r>
            <a:r>
              <a:rPr lang="en-US" sz="2800" b="0" dirty="0"/>
              <a:t> is a weak acid or base that undergoes a </a:t>
            </a:r>
            <a:r>
              <a:rPr lang="en-US" sz="2800" dirty="0">
                <a:solidFill>
                  <a:srgbClr val="FF0000"/>
                </a:solidFill>
              </a:rPr>
              <a:t>color change </a:t>
            </a:r>
            <a:r>
              <a:rPr lang="en-US" sz="2800" b="0" dirty="0"/>
              <a:t>when it </a:t>
            </a:r>
            <a:r>
              <a:rPr lang="en-US" sz="2800" dirty="0">
                <a:solidFill>
                  <a:srgbClr val="FF0000"/>
                </a:solidFill>
              </a:rPr>
              <a:t>gains</a:t>
            </a:r>
            <a:r>
              <a:rPr lang="en-US" sz="2800" b="0" dirty="0"/>
              <a:t> or </a:t>
            </a:r>
            <a:r>
              <a:rPr lang="en-US" sz="2800" dirty="0">
                <a:solidFill>
                  <a:srgbClr val="FF0000"/>
                </a:solidFill>
              </a:rPr>
              <a:t>loses</a:t>
            </a:r>
            <a:r>
              <a:rPr lang="en-US" sz="2800" b="0" dirty="0"/>
              <a:t> an H</a:t>
            </a:r>
            <a:r>
              <a:rPr lang="en-US" sz="2800" b="0" baseline="30000" dirty="0"/>
              <a:t>+</a:t>
            </a:r>
            <a:r>
              <a:rPr lang="en-US" sz="2800" b="0" dirty="0"/>
              <a:t> ion.</a:t>
            </a:r>
          </a:p>
          <a:p>
            <a:pPr marL="457200" indent="-457200">
              <a:buFont typeface="Wingdings" panose="05000000000000000000" pitchFamily="2" charset="2"/>
              <a:buChar char="§"/>
            </a:pPr>
            <a:r>
              <a:rPr lang="en-US" sz="2800" b="0" dirty="0"/>
              <a:t>Each indicator has its own </a:t>
            </a:r>
            <a:r>
              <a:rPr lang="en-US" sz="2800" dirty="0">
                <a:solidFill>
                  <a:srgbClr val="FF0000"/>
                </a:solidFill>
              </a:rPr>
              <a:t>equilibrium constant</a:t>
            </a:r>
            <a:r>
              <a:rPr lang="en-US" sz="2800" b="0" dirty="0"/>
              <a:t> and thus a </a:t>
            </a:r>
            <a:r>
              <a:rPr lang="en-US" sz="2800" dirty="0">
                <a:solidFill>
                  <a:srgbClr val="FF0000"/>
                </a:solidFill>
              </a:rPr>
              <a:t>different color range </a:t>
            </a:r>
            <a:r>
              <a:rPr lang="en-US" sz="2800" b="0" dirty="0"/>
              <a:t>for different pH.  </a:t>
            </a:r>
          </a:p>
          <a:p>
            <a:pPr marL="457200" indent="-457200">
              <a:buFont typeface="Wingdings" panose="05000000000000000000" pitchFamily="2" charset="2"/>
              <a:buChar char="§"/>
            </a:pPr>
            <a:r>
              <a:rPr lang="en-US" sz="2800" b="0" dirty="0"/>
              <a:t>Because they are viewed by sight and thus </a:t>
            </a:r>
            <a:r>
              <a:rPr lang="en-US" sz="2800" dirty="0">
                <a:solidFill>
                  <a:srgbClr val="FF0000"/>
                </a:solidFill>
              </a:rPr>
              <a:t>subjective</a:t>
            </a:r>
            <a:r>
              <a:rPr lang="en-US" sz="2800" b="0" dirty="0"/>
              <a:t>, they </a:t>
            </a:r>
            <a:r>
              <a:rPr lang="en-US" sz="2800" dirty="0">
                <a:solidFill>
                  <a:srgbClr val="FF0000"/>
                </a:solidFill>
              </a:rPr>
              <a:t>cannot</a:t>
            </a:r>
            <a:r>
              <a:rPr lang="en-US" sz="2800" b="0" dirty="0"/>
              <a:t> be used to measure </a:t>
            </a:r>
            <a:r>
              <a:rPr lang="en-US" sz="2800" dirty="0">
                <a:solidFill>
                  <a:srgbClr val="FF0000"/>
                </a:solidFill>
              </a:rPr>
              <a:t>precise</a:t>
            </a:r>
            <a:r>
              <a:rPr lang="en-US" sz="2800" b="0" dirty="0"/>
              <a:t> pH changes.</a:t>
            </a:r>
          </a:p>
          <a:p>
            <a:endParaRPr lang="en-US" sz="1800" dirty="0"/>
          </a:p>
          <a:p>
            <a:r>
              <a:rPr lang="en-US" sz="2800" dirty="0"/>
              <a:t> DEMOS</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0899">
                                            <p:txEl>
                                              <p:pRg st="0" end="0"/>
                                            </p:txEl>
                                          </p:spTgt>
                                        </p:tgtEl>
                                        <p:attrNameLst>
                                          <p:attrName>style.visibility</p:attrName>
                                        </p:attrNameLst>
                                      </p:cBhvr>
                                      <p:to>
                                        <p:strVal val="visible"/>
                                      </p:to>
                                    </p:set>
                                    <p:animEffect transition="in" filter="randombar(horizontal)">
                                      <p:cBhvr>
                                        <p:cTn id="7" dur="500"/>
                                        <p:tgtEl>
                                          <p:spTgt spid="808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0899">
                                            <p:txEl>
                                              <p:pRg st="1" end="1"/>
                                            </p:txEl>
                                          </p:spTgt>
                                        </p:tgtEl>
                                        <p:attrNameLst>
                                          <p:attrName>style.visibility</p:attrName>
                                        </p:attrNameLst>
                                      </p:cBhvr>
                                      <p:to>
                                        <p:strVal val="visible"/>
                                      </p:to>
                                    </p:set>
                                    <p:animEffect transition="in" filter="randombar(horizontal)">
                                      <p:cBhvr>
                                        <p:cTn id="12" dur="500"/>
                                        <p:tgtEl>
                                          <p:spTgt spid="8089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80899">
                                            <p:txEl>
                                              <p:pRg st="2" end="2"/>
                                            </p:txEl>
                                          </p:spTgt>
                                        </p:tgtEl>
                                        <p:attrNameLst>
                                          <p:attrName>style.visibility</p:attrName>
                                        </p:attrNameLst>
                                      </p:cBhvr>
                                      <p:to>
                                        <p:strVal val="visible"/>
                                      </p:to>
                                    </p:set>
                                    <p:animEffect transition="in" filter="randombar(horizontal)">
                                      <p:cBhvr>
                                        <p:cTn id="17" dur="500"/>
                                        <p:tgtEl>
                                          <p:spTgt spid="8089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80899">
                                            <p:txEl>
                                              <p:pRg st="4" end="4"/>
                                            </p:txEl>
                                          </p:spTgt>
                                        </p:tgtEl>
                                        <p:attrNameLst>
                                          <p:attrName>style.visibility</p:attrName>
                                        </p:attrNameLst>
                                      </p:cBhvr>
                                      <p:to>
                                        <p:strVal val="visible"/>
                                      </p:to>
                                    </p:set>
                                    <p:animEffect transition="in" filter="randombar(horizontal)">
                                      <p:cBhvr>
                                        <p:cTn id="22" dur="500"/>
                                        <p:tgtEl>
                                          <p:spTgt spid="8089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899"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562600"/>
            <a:ext cx="7521575" cy="549275"/>
          </a:xfrm>
        </p:spPr>
        <p:txBody>
          <a:bodyPr/>
          <a:lstStyle/>
          <a:p>
            <a:pPr>
              <a:defRPr/>
            </a:pPr>
            <a:r>
              <a:rPr lang="en-US" sz="4800" dirty="0"/>
              <a:t>indicators</a:t>
            </a:r>
          </a:p>
        </p:txBody>
      </p:sp>
      <p:sp>
        <p:nvSpPr>
          <p:cNvPr id="82947" name="Content Placeholder 2"/>
          <p:cNvSpPr>
            <a:spLocks noGrp="1"/>
          </p:cNvSpPr>
          <p:nvPr>
            <p:ph idx="1"/>
          </p:nvPr>
        </p:nvSpPr>
        <p:spPr>
          <a:xfrm>
            <a:off x="381000" y="76200"/>
            <a:ext cx="8458200" cy="4495800"/>
          </a:xfrm>
        </p:spPr>
        <p:txBody>
          <a:bodyPr/>
          <a:lstStyle/>
          <a:p>
            <a:r>
              <a:rPr lang="en-US" sz="3200" dirty="0"/>
              <a:t>HOW THEY WORK:</a:t>
            </a:r>
          </a:p>
          <a:p>
            <a:pPr algn="ctr"/>
            <a:r>
              <a:rPr lang="en-US" sz="2800" b="0" dirty="0" err="1"/>
              <a:t>HIn</a:t>
            </a:r>
            <a:r>
              <a:rPr lang="en-US" sz="2800" b="0" dirty="0"/>
              <a:t>  +  H</a:t>
            </a:r>
            <a:r>
              <a:rPr lang="en-US" sz="2800" b="0" baseline="-25000" dirty="0"/>
              <a:t>2</a:t>
            </a:r>
            <a:r>
              <a:rPr lang="en-US" sz="2800" b="0" dirty="0"/>
              <a:t>O  ↔  H</a:t>
            </a:r>
            <a:r>
              <a:rPr lang="en-US" sz="2800" b="0" baseline="-25000" dirty="0"/>
              <a:t>3</a:t>
            </a:r>
            <a:r>
              <a:rPr lang="en-US" sz="2800" b="0" dirty="0"/>
              <a:t>O</a:t>
            </a:r>
            <a:r>
              <a:rPr lang="en-US" sz="2800" b="0" baseline="30000" dirty="0"/>
              <a:t>+</a:t>
            </a:r>
            <a:r>
              <a:rPr lang="en-US" sz="2800" b="0" dirty="0"/>
              <a:t>  +  In</a:t>
            </a:r>
            <a:r>
              <a:rPr lang="en-US" sz="2800" b="0" baseline="30000" dirty="0"/>
              <a:t>-</a:t>
            </a:r>
            <a:endParaRPr lang="en-US" sz="2800" b="0" dirty="0"/>
          </a:p>
          <a:p>
            <a:pPr marL="457200" indent="-457200">
              <a:buFont typeface="Wingdings" panose="05000000000000000000" pitchFamily="2" charset="2"/>
              <a:buChar char="§"/>
            </a:pPr>
            <a:r>
              <a:rPr lang="en-US" sz="2800" b="0" dirty="0"/>
              <a:t>When you </a:t>
            </a:r>
            <a:r>
              <a:rPr lang="en-US" sz="2800" dirty="0">
                <a:solidFill>
                  <a:srgbClr val="FF0000"/>
                </a:solidFill>
              </a:rPr>
              <a:t>add</a:t>
            </a:r>
            <a:r>
              <a:rPr lang="en-US" sz="2800" b="0" dirty="0"/>
              <a:t> an </a:t>
            </a:r>
            <a:r>
              <a:rPr lang="en-US" sz="2800" dirty="0">
                <a:solidFill>
                  <a:srgbClr val="FF0000"/>
                </a:solidFill>
              </a:rPr>
              <a:t>acid</a:t>
            </a:r>
            <a:r>
              <a:rPr lang="en-US" sz="2800" b="0" dirty="0"/>
              <a:t>, you add H</a:t>
            </a:r>
            <a:r>
              <a:rPr lang="en-US" sz="2800" b="0" baseline="-25000" dirty="0"/>
              <a:t>3</a:t>
            </a:r>
            <a:r>
              <a:rPr lang="en-US" sz="2800" b="0" dirty="0"/>
              <a:t>O</a:t>
            </a:r>
            <a:r>
              <a:rPr lang="en-US" sz="2800" b="0" baseline="30000" dirty="0"/>
              <a:t>+</a:t>
            </a:r>
            <a:r>
              <a:rPr lang="en-US" sz="2800" b="0" dirty="0"/>
              <a:t> ions.  This </a:t>
            </a:r>
            <a:r>
              <a:rPr lang="en-US" sz="2800" dirty="0">
                <a:solidFill>
                  <a:srgbClr val="FF0000"/>
                </a:solidFill>
              </a:rPr>
              <a:t>shifts</a:t>
            </a:r>
            <a:r>
              <a:rPr lang="en-US" sz="2800" b="0" dirty="0"/>
              <a:t> the equilibrium to the </a:t>
            </a:r>
            <a:r>
              <a:rPr lang="en-US" sz="2800" dirty="0">
                <a:solidFill>
                  <a:srgbClr val="FF0000"/>
                </a:solidFill>
              </a:rPr>
              <a:t>left</a:t>
            </a:r>
            <a:r>
              <a:rPr lang="en-US" sz="2800" b="0" dirty="0"/>
              <a:t>, increasing [</a:t>
            </a:r>
            <a:r>
              <a:rPr lang="en-US" sz="2800" b="0" dirty="0" err="1"/>
              <a:t>HIn</a:t>
            </a:r>
            <a:r>
              <a:rPr lang="en-US" sz="2800" b="0" dirty="0"/>
              <a:t>].  </a:t>
            </a:r>
          </a:p>
          <a:p>
            <a:pPr marL="457200" indent="-457200">
              <a:buFont typeface="Wingdings" panose="05000000000000000000" pitchFamily="2" charset="2"/>
              <a:buChar char="§"/>
            </a:pPr>
            <a:r>
              <a:rPr lang="en-US" sz="2800" b="0" dirty="0"/>
              <a:t>In litmus, </a:t>
            </a:r>
            <a:r>
              <a:rPr lang="en-US" sz="2800" b="0" dirty="0" err="1"/>
              <a:t>HIn</a:t>
            </a:r>
            <a:r>
              <a:rPr lang="en-US" sz="2800" b="0" dirty="0"/>
              <a:t> is colored red.  </a:t>
            </a:r>
          </a:p>
          <a:p>
            <a:pPr marL="457200" indent="-457200">
              <a:buFont typeface="Wingdings" panose="05000000000000000000" pitchFamily="2" charset="2"/>
              <a:buChar char="§"/>
            </a:pPr>
            <a:r>
              <a:rPr lang="en-US" sz="2800" b="0" dirty="0"/>
              <a:t>Adding a base, which </a:t>
            </a:r>
            <a:r>
              <a:rPr lang="en-US" sz="2800" dirty="0">
                <a:solidFill>
                  <a:srgbClr val="FF0000"/>
                </a:solidFill>
              </a:rPr>
              <a:t>removes</a:t>
            </a:r>
            <a:r>
              <a:rPr lang="en-US" sz="2800" b="0" dirty="0"/>
              <a:t> H</a:t>
            </a:r>
            <a:r>
              <a:rPr lang="en-US" sz="2800" b="0" baseline="-25000" dirty="0"/>
              <a:t>3</a:t>
            </a:r>
            <a:r>
              <a:rPr lang="en-US" sz="2800" b="0" dirty="0"/>
              <a:t>O</a:t>
            </a:r>
            <a:r>
              <a:rPr lang="en-US" sz="2800" b="0" baseline="30000" dirty="0"/>
              <a:t>+</a:t>
            </a:r>
            <a:r>
              <a:rPr lang="en-US" sz="2800" b="0" dirty="0"/>
              <a:t> ions, </a:t>
            </a:r>
            <a:r>
              <a:rPr lang="en-US" sz="2800" dirty="0">
                <a:solidFill>
                  <a:srgbClr val="FF0000"/>
                </a:solidFill>
              </a:rPr>
              <a:t>shifts</a:t>
            </a:r>
            <a:r>
              <a:rPr lang="en-US" sz="2800" b="0" dirty="0"/>
              <a:t> the equilibrium to the </a:t>
            </a:r>
            <a:r>
              <a:rPr lang="en-US" sz="2800" dirty="0">
                <a:solidFill>
                  <a:srgbClr val="FF0000"/>
                </a:solidFill>
              </a:rPr>
              <a:t>right</a:t>
            </a:r>
            <a:r>
              <a:rPr lang="en-US" sz="2800" b="0" dirty="0"/>
              <a:t>, increasing [In</a:t>
            </a:r>
            <a:r>
              <a:rPr lang="en-US" sz="2800" b="0" baseline="30000" dirty="0"/>
              <a:t>-</a:t>
            </a:r>
            <a:r>
              <a:rPr lang="en-US" sz="2800" b="0" dirty="0"/>
              <a:t>].  For litmus, In</a:t>
            </a:r>
            <a:r>
              <a:rPr lang="en-US" sz="2800" b="0" baseline="30000" dirty="0"/>
              <a:t>-</a:t>
            </a:r>
            <a:r>
              <a:rPr lang="en-US" sz="2800" b="0" dirty="0"/>
              <a:t> is colored blue.</a:t>
            </a:r>
          </a:p>
          <a:p>
            <a:pPr marL="457200" indent="-457200">
              <a:buFont typeface="Wingdings" panose="05000000000000000000" pitchFamily="2" charset="2"/>
              <a:buChar char="§"/>
            </a:pPr>
            <a:r>
              <a:rPr lang="en-US" sz="2800" b="0" dirty="0"/>
              <a:t>Examples are listed in your notes.</a:t>
            </a:r>
          </a:p>
          <a:p>
            <a:r>
              <a:rPr lang="en-US" sz="2400" b="0" dirty="0"/>
              <a:t>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2947">
                                            <p:txEl>
                                              <p:pRg st="0" end="0"/>
                                            </p:txEl>
                                          </p:spTgt>
                                        </p:tgtEl>
                                        <p:attrNameLst>
                                          <p:attrName>style.visibility</p:attrName>
                                        </p:attrNameLst>
                                      </p:cBhvr>
                                      <p:to>
                                        <p:strVal val="visible"/>
                                      </p:to>
                                    </p:set>
                                    <p:animEffect transition="in" filter="randombar(horizontal)">
                                      <p:cBhvr>
                                        <p:cTn id="7" dur="500"/>
                                        <p:tgtEl>
                                          <p:spTgt spid="829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2947">
                                            <p:txEl>
                                              <p:pRg st="1" end="1"/>
                                            </p:txEl>
                                          </p:spTgt>
                                        </p:tgtEl>
                                        <p:attrNameLst>
                                          <p:attrName>style.visibility</p:attrName>
                                        </p:attrNameLst>
                                      </p:cBhvr>
                                      <p:to>
                                        <p:strVal val="visible"/>
                                      </p:to>
                                    </p:set>
                                    <p:animEffect transition="in" filter="randombar(horizontal)">
                                      <p:cBhvr>
                                        <p:cTn id="12" dur="500"/>
                                        <p:tgtEl>
                                          <p:spTgt spid="8294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82947">
                                            <p:txEl>
                                              <p:pRg st="2" end="2"/>
                                            </p:txEl>
                                          </p:spTgt>
                                        </p:tgtEl>
                                        <p:attrNameLst>
                                          <p:attrName>style.visibility</p:attrName>
                                        </p:attrNameLst>
                                      </p:cBhvr>
                                      <p:to>
                                        <p:strVal val="visible"/>
                                      </p:to>
                                    </p:set>
                                    <p:animEffect transition="in" filter="randombar(horizontal)">
                                      <p:cBhvr>
                                        <p:cTn id="17" dur="500"/>
                                        <p:tgtEl>
                                          <p:spTgt spid="8294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82947">
                                            <p:txEl>
                                              <p:pRg st="3" end="3"/>
                                            </p:txEl>
                                          </p:spTgt>
                                        </p:tgtEl>
                                        <p:attrNameLst>
                                          <p:attrName>style.visibility</p:attrName>
                                        </p:attrNameLst>
                                      </p:cBhvr>
                                      <p:to>
                                        <p:strVal val="visible"/>
                                      </p:to>
                                    </p:set>
                                    <p:animEffect transition="in" filter="randombar(horizontal)">
                                      <p:cBhvr>
                                        <p:cTn id="22" dur="500"/>
                                        <p:tgtEl>
                                          <p:spTgt spid="8294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82947">
                                            <p:txEl>
                                              <p:pRg st="4" end="4"/>
                                            </p:txEl>
                                          </p:spTgt>
                                        </p:tgtEl>
                                        <p:attrNameLst>
                                          <p:attrName>style.visibility</p:attrName>
                                        </p:attrNameLst>
                                      </p:cBhvr>
                                      <p:to>
                                        <p:strVal val="visible"/>
                                      </p:to>
                                    </p:set>
                                    <p:animEffect transition="in" filter="randombar(horizontal)">
                                      <p:cBhvr>
                                        <p:cTn id="27" dur="500"/>
                                        <p:tgtEl>
                                          <p:spTgt spid="8294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82947">
                                            <p:txEl>
                                              <p:pRg st="5" end="5"/>
                                            </p:txEl>
                                          </p:spTgt>
                                        </p:tgtEl>
                                        <p:attrNameLst>
                                          <p:attrName>style.visibility</p:attrName>
                                        </p:attrNameLst>
                                      </p:cBhvr>
                                      <p:to>
                                        <p:strVal val="visible"/>
                                      </p:to>
                                    </p:set>
                                    <p:animEffect transition="in" filter="randombar(horizontal)">
                                      <p:cBhvr>
                                        <p:cTn id="32" dur="500"/>
                                        <p:tgtEl>
                                          <p:spTgt spid="8294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82947">
                                            <p:txEl>
                                              <p:pRg st="6" end="6"/>
                                            </p:txEl>
                                          </p:spTgt>
                                        </p:tgtEl>
                                        <p:attrNameLst>
                                          <p:attrName>style.visibility</p:attrName>
                                        </p:attrNameLst>
                                      </p:cBhvr>
                                      <p:to>
                                        <p:strVal val="visible"/>
                                      </p:to>
                                    </p:set>
                                    <p:animEffect transition="in" filter="randombar(horizontal)">
                                      <p:cBhvr>
                                        <p:cTn id="37" dur="500"/>
                                        <p:tgtEl>
                                          <p:spTgt spid="8294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47"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867400"/>
            <a:ext cx="7521575" cy="549275"/>
          </a:xfrm>
        </p:spPr>
        <p:txBody>
          <a:bodyPr/>
          <a:lstStyle/>
          <a:p>
            <a:pPr>
              <a:defRPr/>
            </a:pPr>
            <a:r>
              <a:rPr lang="en-US" sz="4800" dirty="0"/>
              <a:t>indicators</a:t>
            </a:r>
          </a:p>
        </p:txBody>
      </p:sp>
      <p:pic>
        <p:nvPicPr>
          <p:cNvPr id="81923" name="Picture 2" descr="http://www.elmhurst.edu/~chm/vchembook/images2/186indicator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599" y="1204324"/>
            <a:ext cx="6580187" cy="4434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304800" y="290369"/>
            <a:ext cx="8382000" cy="830997"/>
          </a:xfrm>
          <a:prstGeom prst="rect">
            <a:avLst/>
          </a:prstGeom>
        </p:spPr>
        <p:txBody>
          <a:bodyPr wrap="square">
            <a:spAutoFit/>
          </a:bodyPr>
          <a:lstStyle/>
          <a:p>
            <a:pPr marL="342900" marR="0" lvl="0" indent="-342900">
              <a:spcBef>
                <a:spcPts val="0"/>
              </a:spcBef>
              <a:spcAft>
                <a:spcPts val="0"/>
              </a:spcAft>
              <a:buFont typeface="Wingdings" panose="05000000000000000000" pitchFamily="2" charset="2"/>
              <a:buChar char=""/>
            </a:pPr>
            <a:r>
              <a:rPr lang="en-US" sz="2400" dirty="0">
                <a:latin typeface="Times New Roman" panose="02020603050405020304" pitchFamily="18" charset="0"/>
                <a:ea typeface="Times New Roman" panose="02020603050405020304" pitchFamily="18" charset="0"/>
              </a:rPr>
              <a:t>Each indicator has its </a:t>
            </a:r>
            <a:r>
              <a:rPr lang="en-US" sz="2400" b="1" dirty="0">
                <a:solidFill>
                  <a:srgbClr val="FF0000"/>
                </a:solidFill>
                <a:latin typeface="Times New Roman" panose="02020603050405020304" pitchFamily="18" charset="0"/>
                <a:ea typeface="Times New Roman" panose="02020603050405020304" pitchFamily="18" charset="0"/>
              </a:rPr>
              <a:t>own</a:t>
            </a:r>
            <a:r>
              <a:rPr lang="en-US" sz="2400" dirty="0">
                <a:latin typeface="Times New Roman" panose="02020603050405020304" pitchFamily="18" charset="0"/>
                <a:ea typeface="Times New Roman" panose="02020603050405020304" pitchFamily="18" charset="0"/>
              </a:rPr>
              <a:t> equilibrium constant and thus a </a:t>
            </a:r>
            <a:r>
              <a:rPr lang="en-US" sz="2400" b="1" dirty="0">
                <a:solidFill>
                  <a:srgbClr val="FF0000"/>
                </a:solidFill>
                <a:latin typeface="Times New Roman" panose="02020603050405020304" pitchFamily="18" charset="0"/>
                <a:ea typeface="Times New Roman" panose="02020603050405020304" pitchFamily="18" charset="0"/>
              </a:rPr>
              <a:t>different</a:t>
            </a:r>
            <a:r>
              <a:rPr lang="en-US" sz="2400" dirty="0">
                <a:latin typeface="Times New Roman" panose="02020603050405020304" pitchFamily="18" charset="0"/>
                <a:ea typeface="Times New Roman" panose="02020603050405020304" pitchFamily="18" charset="0"/>
              </a:rPr>
              <a:t> color range for different pH.  </a:t>
            </a:r>
            <a:endParaRPr lang="en-US" sz="2800" dirty="0">
              <a:effectLst/>
              <a:latin typeface="Times New Roman" panose="02020603050405020304" pitchFamily="18" charset="0"/>
              <a:ea typeface="Times New Roman" panose="0202060305040502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6019800"/>
            <a:ext cx="7521575" cy="549275"/>
          </a:xfrm>
        </p:spPr>
        <p:txBody>
          <a:bodyPr/>
          <a:lstStyle/>
          <a:p>
            <a:r>
              <a:rPr lang="en-US" sz="4800" dirty="0"/>
              <a:t>INDICATORS</a:t>
            </a:r>
          </a:p>
        </p:txBody>
      </p:sp>
      <p:pic>
        <p:nvPicPr>
          <p:cNvPr id="4" name="Picture 5" descr="C:\Documents and Settings\smithja\Desktop\zumdahl\ppts\lineart\jpg\ch15\fig_15_0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0005" y="228600"/>
            <a:ext cx="7315970" cy="5483514"/>
          </a:xfrm>
          <a:prstGeom prst="rect">
            <a:avLst/>
          </a:prstGeom>
          <a:noFill/>
          <a:ln w="12699">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96600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791200"/>
            <a:ext cx="7521575" cy="549275"/>
          </a:xfrm>
        </p:spPr>
        <p:txBody>
          <a:bodyPr/>
          <a:lstStyle/>
          <a:p>
            <a:pPr>
              <a:defRPr/>
            </a:pPr>
            <a:r>
              <a:rPr lang="en-US" sz="4800" dirty="0"/>
              <a:t>BUFFERS</a:t>
            </a:r>
          </a:p>
        </p:txBody>
      </p:sp>
      <p:sp>
        <p:nvSpPr>
          <p:cNvPr id="83971" name="Content Placeholder 2"/>
          <p:cNvSpPr>
            <a:spLocks noGrp="1"/>
          </p:cNvSpPr>
          <p:nvPr>
            <p:ph idx="1"/>
          </p:nvPr>
        </p:nvSpPr>
        <p:spPr>
          <a:xfrm>
            <a:off x="381000" y="228600"/>
            <a:ext cx="8382000" cy="4495800"/>
          </a:xfrm>
        </p:spPr>
        <p:txBody>
          <a:bodyPr/>
          <a:lstStyle/>
          <a:p>
            <a:pPr marL="457200" indent="-457200">
              <a:buFont typeface="Wingdings" panose="05000000000000000000" pitchFamily="2" charset="2"/>
              <a:buChar char="§"/>
            </a:pPr>
            <a:r>
              <a:rPr lang="en-US" sz="2800" b="0" dirty="0"/>
              <a:t>pH must, at times, be </a:t>
            </a:r>
            <a:r>
              <a:rPr lang="en-US" sz="2800" dirty="0">
                <a:solidFill>
                  <a:srgbClr val="FF0000"/>
                </a:solidFill>
              </a:rPr>
              <a:t>controlled</a:t>
            </a:r>
            <a:r>
              <a:rPr lang="en-US" sz="2800" b="0" dirty="0"/>
              <a:t> within </a:t>
            </a:r>
            <a:r>
              <a:rPr lang="en-US" sz="2800" dirty="0">
                <a:solidFill>
                  <a:srgbClr val="FF0000"/>
                </a:solidFill>
              </a:rPr>
              <a:t>very narrow limits.</a:t>
            </a:r>
            <a:r>
              <a:rPr lang="en-US" sz="2800" b="0" dirty="0"/>
              <a:t>  One way to do this is with a buffer.  </a:t>
            </a:r>
          </a:p>
          <a:p>
            <a:pPr marL="457200" indent="-457200">
              <a:buFont typeface="Wingdings" panose="05000000000000000000" pitchFamily="2" charset="2"/>
              <a:buChar char="§"/>
            </a:pPr>
            <a:r>
              <a:rPr lang="en-US" sz="2800" b="0" dirty="0"/>
              <a:t>A </a:t>
            </a:r>
            <a:r>
              <a:rPr lang="en-US" sz="2800" dirty="0">
                <a:solidFill>
                  <a:srgbClr val="FF0000"/>
                </a:solidFill>
              </a:rPr>
              <a:t>BUFFER</a:t>
            </a:r>
            <a:r>
              <a:rPr lang="en-US" sz="2800" b="0" dirty="0"/>
              <a:t> is a solution that is able to release or absorb H+ ions, keeping a solution’s pH constant.  It resists a change in pH.  </a:t>
            </a:r>
          </a:p>
          <a:p>
            <a:pPr marL="457200" indent="-457200">
              <a:buFont typeface="Wingdings" panose="05000000000000000000" pitchFamily="2" charset="2"/>
              <a:buChar char="§"/>
            </a:pPr>
            <a:r>
              <a:rPr lang="en-US" sz="2800" b="0" dirty="0"/>
              <a:t>The mixture of ions and molecules in a buffer solution </a:t>
            </a:r>
            <a:r>
              <a:rPr lang="en-US" sz="2800" dirty="0">
                <a:solidFill>
                  <a:srgbClr val="FF0000"/>
                </a:solidFill>
              </a:rPr>
              <a:t>resists change </a:t>
            </a:r>
            <a:r>
              <a:rPr lang="en-US" sz="2800" b="0" dirty="0"/>
              <a:t>in pH by reacting with any H</a:t>
            </a:r>
            <a:r>
              <a:rPr lang="en-US" sz="2800" b="0" baseline="30000" dirty="0"/>
              <a:t>+</a:t>
            </a:r>
            <a:r>
              <a:rPr lang="en-US" sz="2800" b="0" dirty="0"/>
              <a:t> or OH</a:t>
            </a:r>
            <a:r>
              <a:rPr lang="en-US" sz="2800" b="0" baseline="30000" dirty="0"/>
              <a:t>-</a:t>
            </a:r>
            <a:r>
              <a:rPr lang="en-US" sz="2800" b="0" dirty="0"/>
              <a:t> added to the solution.</a:t>
            </a:r>
            <a:r>
              <a:rPr lang="en-US" sz="2800" b="0" baseline="30000" dirty="0"/>
              <a:t> </a:t>
            </a:r>
            <a:r>
              <a:rPr lang="en-US" sz="2800" b="0" dirty="0"/>
              <a:t>    </a:t>
            </a:r>
          </a:p>
          <a:p>
            <a:pPr marL="457200" indent="-457200">
              <a:buFont typeface="Wingdings" panose="05000000000000000000" pitchFamily="2" charset="2"/>
              <a:buChar char="§"/>
            </a:pPr>
            <a:r>
              <a:rPr lang="en-US" sz="2800" b="0" dirty="0"/>
              <a:t>The most </a:t>
            </a:r>
            <a:r>
              <a:rPr lang="en-US" sz="2800" dirty="0">
                <a:solidFill>
                  <a:srgbClr val="FF0000"/>
                </a:solidFill>
              </a:rPr>
              <a:t>common</a:t>
            </a:r>
            <a:r>
              <a:rPr lang="en-US" sz="2800" b="0" dirty="0"/>
              <a:t> buffers are </a:t>
            </a:r>
            <a:r>
              <a:rPr lang="en-US" sz="2800" dirty="0">
                <a:solidFill>
                  <a:srgbClr val="FF0000"/>
                </a:solidFill>
              </a:rPr>
              <a:t>mixtures</a:t>
            </a:r>
            <a:r>
              <a:rPr lang="en-US" sz="2800" b="0" dirty="0"/>
              <a:t> of weak acids and their conjugate bases or vice versa.</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3971">
                                            <p:txEl>
                                              <p:pRg st="0" end="0"/>
                                            </p:txEl>
                                          </p:spTgt>
                                        </p:tgtEl>
                                        <p:attrNameLst>
                                          <p:attrName>style.visibility</p:attrName>
                                        </p:attrNameLst>
                                      </p:cBhvr>
                                      <p:to>
                                        <p:strVal val="visible"/>
                                      </p:to>
                                    </p:set>
                                    <p:animEffect transition="in" filter="randombar(horizontal)">
                                      <p:cBhvr>
                                        <p:cTn id="7" dur="500"/>
                                        <p:tgtEl>
                                          <p:spTgt spid="839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3971">
                                            <p:txEl>
                                              <p:pRg st="1" end="1"/>
                                            </p:txEl>
                                          </p:spTgt>
                                        </p:tgtEl>
                                        <p:attrNameLst>
                                          <p:attrName>style.visibility</p:attrName>
                                        </p:attrNameLst>
                                      </p:cBhvr>
                                      <p:to>
                                        <p:strVal val="visible"/>
                                      </p:to>
                                    </p:set>
                                    <p:animEffect transition="in" filter="randombar(horizontal)">
                                      <p:cBhvr>
                                        <p:cTn id="12" dur="500"/>
                                        <p:tgtEl>
                                          <p:spTgt spid="839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83971">
                                            <p:txEl>
                                              <p:pRg st="2" end="2"/>
                                            </p:txEl>
                                          </p:spTgt>
                                        </p:tgtEl>
                                        <p:attrNameLst>
                                          <p:attrName>style.visibility</p:attrName>
                                        </p:attrNameLst>
                                      </p:cBhvr>
                                      <p:to>
                                        <p:strVal val="visible"/>
                                      </p:to>
                                    </p:set>
                                    <p:animEffect transition="in" filter="randombar(horizontal)">
                                      <p:cBhvr>
                                        <p:cTn id="17" dur="500"/>
                                        <p:tgtEl>
                                          <p:spTgt spid="839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83971">
                                            <p:txEl>
                                              <p:pRg st="3" end="3"/>
                                            </p:txEl>
                                          </p:spTgt>
                                        </p:tgtEl>
                                        <p:attrNameLst>
                                          <p:attrName>style.visibility</p:attrName>
                                        </p:attrNameLst>
                                      </p:cBhvr>
                                      <p:to>
                                        <p:strVal val="visible"/>
                                      </p:to>
                                    </p:set>
                                    <p:animEffect transition="in" filter="randombar(horizontal)">
                                      <p:cBhvr>
                                        <p:cTn id="22" dur="500"/>
                                        <p:tgtEl>
                                          <p:spTgt spid="8397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1"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638800"/>
            <a:ext cx="7521575" cy="549275"/>
          </a:xfrm>
        </p:spPr>
        <p:txBody>
          <a:bodyPr/>
          <a:lstStyle/>
          <a:p>
            <a:pPr>
              <a:defRPr/>
            </a:pPr>
            <a:r>
              <a:rPr lang="en-US" sz="4800" dirty="0"/>
              <a:t>buffers</a:t>
            </a:r>
          </a:p>
        </p:txBody>
      </p:sp>
      <p:sp>
        <p:nvSpPr>
          <p:cNvPr id="84995" name="Content Placeholder 2"/>
          <p:cNvSpPr>
            <a:spLocks noGrp="1"/>
          </p:cNvSpPr>
          <p:nvPr>
            <p:ph idx="1"/>
          </p:nvPr>
        </p:nvSpPr>
        <p:spPr>
          <a:xfrm>
            <a:off x="457200" y="228600"/>
            <a:ext cx="7902575" cy="4189413"/>
          </a:xfrm>
        </p:spPr>
        <p:txBody>
          <a:bodyPr/>
          <a:lstStyle/>
          <a:p>
            <a:r>
              <a:rPr lang="en-US" sz="2800" dirty="0"/>
              <a:t>HOW THEY WORK:</a:t>
            </a:r>
          </a:p>
          <a:p>
            <a:pPr>
              <a:buFont typeface="Wingdings" panose="05000000000000000000" pitchFamily="2" charset="2"/>
              <a:buChar char="§"/>
            </a:pPr>
            <a:r>
              <a:rPr lang="en-US" sz="2800" b="0" dirty="0"/>
              <a:t>Consider a buffer of acetic acid and the acetate ion:</a:t>
            </a:r>
          </a:p>
          <a:p>
            <a:pPr algn="ctr"/>
            <a:r>
              <a:rPr lang="en-US" sz="2800" b="0" dirty="0"/>
              <a:t>H</a:t>
            </a:r>
            <a:r>
              <a:rPr lang="en-US" sz="2800" b="0" baseline="-25000" dirty="0"/>
              <a:t>3</a:t>
            </a:r>
            <a:r>
              <a:rPr lang="en-US" sz="2800" b="0" dirty="0"/>
              <a:t>O</a:t>
            </a:r>
            <a:r>
              <a:rPr lang="en-US" sz="2800" b="0" baseline="30000" dirty="0"/>
              <a:t>+</a:t>
            </a:r>
            <a:r>
              <a:rPr lang="en-US" sz="2800" b="0" dirty="0"/>
              <a:t> +  C</a:t>
            </a:r>
            <a:r>
              <a:rPr lang="en-US" sz="2800" b="0" baseline="-25000" dirty="0"/>
              <a:t>2</a:t>
            </a:r>
            <a:r>
              <a:rPr lang="en-US" sz="2800" b="0" dirty="0"/>
              <a:t>H</a:t>
            </a:r>
            <a:r>
              <a:rPr lang="en-US" sz="2800" b="0" baseline="-25000" dirty="0"/>
              <a:t>3</a:t>
            </a:r>
            <a:r>
              <a:rPr lang="en-US" sz="2800" b="0" dirty="0"/>
              <a:t>O</a:t>
            </a:r>
            <a:r>
              <a:rPr lang="en-US" sz="2800" b="0" baseline="-25000" dirty="0"/>
              <a:t>2</a:t>
            </a:r>
            <a:r>
              <a:rPr lang="en-US" sz="2800" b="0" baseline="30000" dirty="0"/>
              <a:t>-</a:t>
            </a:r>
            <a:r>
              <a:rPr lang="en-US" sz="2800" b="0" dirty="0"/>
              <a:t>  ↔  H</a:t>
            </a:r>
            <a:r>
              <a:rPr lang="en-US" sz="2800" b="0" baseline="-25000" dirty="0"/>
              <a:t>2</a:t>
            </a:r>
            <a:r>
              <a:rPr lang="en-US" sz="2800" b="0" dirty="0"/>
              <a:t>O +  HC</a:t>
            </a:r>
            <a:r>
              <a:rPr lang="en-US" sz="2800" b="0" baseline="-25000" dirty="0"/>
              <a:t>2</a:t>
            </a:r>
            <a:r>
              <a:rPr lang="en-US" sz="2800" b="0" dirty="0"/>
              <a:t>H</a:t>
            </a:r>
            <a:r>
              <a:rPr lang="en-US" sz="2800" b="0" baseline="-25000" dirty="0"/>
              <a:t>3</a:t>
            </a:r>
            <a:r>
              <a:rPr lang="en-US" sz="2800" b="0" dirty="0"/>
              <a:t>O</a:t>
            </a:r>
            <a:r>
              <a:rPr lang="en-US" sz="2800" b="0" baseline="-25000" dirty="0"/>
              <a:t>2</a:t>
            </a:r>
            <a:endParaRPr lang="en-US" sz="2800" b="0" dirty="0"/>
          </a:p>
          <a:p>
            <a:pPr>
              <a:buFont typeface="Wingdings" panose="05000000000000000000" pitchFamily="2" charset="2"/>
              <a:buChar char="§"/>
            </a:pPr>
            <a:r>
              <a:rPr lang="en-US" sz="2800" b="0" dirty="0"/>
              <a:t>Adding an acid [H</a:t>
            </a:r>
            <a:r>
              <a:rPr lang="en-US" sz="2800" b="0" baseline="-25000" dirty="0"/>
              <a:t>3</a:t>
            </a:r>
            <a:r>
              <a:rPr lang="en-US" sz="2800" b="0" dirty="0"/>
              <a:t>O</a:t>
            </a:r>
            <a:r>
              <a:rPr lang="en-US" sz="2800" b="0" baseline="30000" dirty="0"/>
              <a:t>+</a:t>
            </a:r>
            <a:r>
              <a:rPr lang="en-US" sz="2800" b="0" dirty="0"/>
              <a:t>] reacts with the acetate ion to form acetic acid.  Almost all react and it forms mostly </a:t>
            </a:r>
            <a:r>
              <a:rPr lang="en-US" sz="2800" dirty="0">
                <a:solidFill>
                  <a:srgbClr val="FF0000"/>
                </a:solidFill>
              </a:rPr>
              <a:t>product</a:t>
            </a:r>
            <a:r>
              <a:rPr lang="en-US" sz="2800" b="0" dirty="0"/>
              <a:t>.  Because very little are left in solution, pH changes </a:t>
            </a:r>
            <a:r>
              <a:rPr lang="en-US" sz="2800" dirty="0">
                <a:solidFill>
                  <a:srgbClr val="FF0000"/>
                </a:solidFill>
              </a:rPr>
              <a:t>only slightly</a:t>
            </a:r>
            <a:r>
              <a:rPr lang="en-US" sz="2800" b="0" dirty="0"/>
              <a:t>.  The same is true if a base is added:</a:t>
            </a:r>
          </a:p>
          <a:p>
            <a:pPr algn="ctr"/>
            <a:r>
              <a:rPr lang="en-US" sz="2800" b="0" dirty="0"/>
              <a:t>OH</a:t>
            </a:r>
            <a:r>
              <a:rPr lang="en-US" sz="2800" b="0" baseline="30000" dirty="0"/>
              <a:t>-</a:t>
            </a:r>
            <a:r>
              <a:rPr lang="en-US" sz="2800" b="0" dirty="0"/>
              <a:t> +  HC</a:t>
            </a:r>
            <a:r>
              <a:rPr lang="en-US" sz="2800" b="0" baseline="-25000" dirty="0"/>
              <a:t>2</a:t>
            </a:r>
            <a:r>
              <a:rPr lang="en-US" sz="2800" b="0" dirty="0"/>
              <a:t>H</a:t>
            </a:r>
            <a:r>
              <a:rPr lang="en-US" sz="2800" b="0" baseline="-25000" dirty="0"/>
              <a:t>3</a:t>
            </a:r>
            <a:r>
              <a:rPr lang="en-US" sz="2800" b="0" dirty="0"/>
              <a:t>O</a:t>
            </a:r>
            <a:r>
              <a:rPr lang="en-US" sz="2800" b="0" baseline="-25000" dirty="0"/>
              <a:t>2</a:t>
            </a:r>
            <a:r>
              <a:rPr lang="en-US" sz="2800" b="0" dirty="0"/>
              <a:t>  ↔  H</a:t>
            </a:r>
            <a:r>
              <a:rPr lang="en-US" sz="2800" b="0" baseline="-25000" dirty="0"/>
              <a:t>2</a:t>
            </a:r>
            <a:r>
              <a:rPr lang="en-US" sz="2800" b="0" dirty="0"/>
              <a:t>O + C</a:t>
            </a:r>
            <a:r>
              <a:rPr lang="en-US" sz="2800" b="0" baseline="-25000" dirty="0"/>
              <a:t>2</a:t>
            </a:r>
            <a:r>
              <a:rPr lang="en-US" sz="2800" b="0" dirty="0"/>
              <a:t>H</a:t>
            </a:r>
            <a:r>
              <a:rPr lang="en-US" sz="2800" b="0" baseline="-25000" dirty="0"/>
              <a:t>3</a:t>
            </a:r>
            <a:r>
              <a:rPr lang="en-US" sz="2800" b="0" dirty="0"/>
              <a:t>O</a:t>
            </a:r>
            <a:r>
              <a:rPr lang="en-US" sz="2800" b="0" baseline="-25000" dirty="0"/>
              <a:t>2</a:t>
            </a:r>
            <a:r>
              <a:rPr lang="en-US" sz="2800" b="0" baseline="30000" dirty="0"/>
              <a:t>-</a:t>
            </a:r>
            <a:endParaRPr lang="en-US" sz="2800" b="0" dirty="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4995">
                                            <p:txEl>
                                              <p:pRg st="0" end="0"/>
                                            </p:txEl>
                                          </p:spTgt>
                                        </p:tgtEl>
                                        <p:attrNameLst>
                                          <p:attrName>style.visibility</p:attrName>
                                        </p:attrNameLst>
                                      </p:cBhvr>
                                      <p:to>
                                        <p:strVal val="visible"/>
                                      </p:to>
                                    </p:set>
                                    <p:animEffect transition="in" filter="randombar(horizontal)">
                                      <p:cBhvr>
                                        <p:cTn id="7" dur="500"/>
                                        <p:tgtEl>
                                          <p:spTgt spid="849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4995">
                                            <p:txEl>
                                              <p:pRg st="1" end="1"/>
                                            </p:txEl>
                                          </p:spTgt>
                                        </p:tgtEl>
                                        <p:attrNameLst>
                                          <p:attrName>style.visibility</p:attrName>
                                        </p:attrNameLst>
                                      </p:cBhvr>
                                      <p:to>
                                        <p:strVal val="visible"/>
                                      </p:to>
                                    </p:set>
                                    <p:animEffect transition="in" filter="randombar(horizontal)">
                                      <p:cBhvr>
                                        <p:cTn id="12" dur="500"/>
                                        <p:tgtEl>
                                          <p:spTgt spid="8499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84995">
                                            <p:txEl>
                                              <p:pRg st="2" end="2"/>
                                            </p:txEl>
                                          </p:spTgt>
                                        </p:tgtEl>
                                        <p:attrNameLst>
                                          <p:attrName>style.visibility</p:attrName>
                                        </p:attrNameLst>
                                      </p:cBhvr>
                                      <p:to>
                                        <p:strVal val="visible"/>
                                      </p:to>
                                    </p:set>
                                    <p:animEffect transition="in" filter="randombar(horizontal)">
                                      <p:cBhvr>
                                        <p:cTn id="17" dur="500"/>
                                        <p:tgtEl>
                                          <p:spTgt spid="8499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84995">
                                            <p:txEl>
                                              <p:pRg st="3" end="3"/>
                                            </p:txEl>
                                          </p:spTgt>
                                        </p:tgtEl>
                                        <p:attrNameLst>
                                          <p:attrName>style.visibility</p:attrName>
                                        </p:attrNameLst>
                                      </p:cBhvr>
                                      <p:to>
                                        <p:strVal val="visible"/>
                                      </p:to>
                                    </p:set>
                                    <p:animEffect transition="in" filter="randombar(horizontal)">
                                      <p:cBhvr>
                                        <p:cTn id="22" dur="500"/>
                                        <p:tgtEl>
                                          <p:spTgt spid="8499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84995">
                                            <p:txEl>
                                              <p:pRg st="4" end="4"/>
                                            </p:txEl>
                                          </p:spTgt>
                                        </p:tgtEl>
                                        <p:attrNameLst>
                                          <p:attrName>style.visibility</p:attrName>
                                        </p:attrNameLst>
                                      </p:cBhvr>
                                      <p:to>
                                        <p:strVal val="visible"/>
                                      </p:to>
                                    </p:set>
                                    <p:animEffect transition="in" filter="randombar(horizontal)">
                                      <p:cBhvr>
                                        <p:cTn id="27" dur="500"/>
                                        <p:tgtEl>
                                          <p:spTgt spid="8499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5"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715000"/>
            <a:ext cx="7521575" cy="549275"/>
          </a:xfrm>
        </p:spPr>
        <p:txBody>
          <a:bodyPr/>
          <a:lstStyle/>
          <a:p>
            <a:pPr>
              <a:defRPr/>
            </a:pPr>
            <a:r>
              <a:rPr lang="en-US" sz="4800" dirty="0"/>
              <a:t>buffers</a:t>
            </a:r>
          </a:p>
        </p:txBody>
      </p:sp>
      <p:sp>
        <p:nvSpPr>
          <p:cNvPr id="86019" name="Content Placeholder 2"/>
          <p:cNvSpPr>
            <a:spLocks noGrp="1"/>
          </p:cNvSpPr>
          <p:nvPr>
            <p:ph idx="1"/>
          </p:nvPr>
        </p:nvSpPr>
        <p:spPr>
          <a:xfrm>
            <a:off x="304800" y="304800"/>
            <a:ext cx="8610599" cy="4572000"/>
          </a:xfrm>
        </p:spPr>
        <p:txBody>
          <a:bodyPr/>
          <a:lstStyle/>
          <a:p>
            <a:pPr marL="457200" indent="-457200">
              <a:buFont typeface="Wingdings" panose="05000000000000000000" pitchFamily="2" charset="2"/>
              <a:buChar char="§"/>
            </a:pPr>
            <a:r>
              <a:rPr lang="en-US" sz="3200" b="0" dirty="0"/>
              <a:t>All buffers have a </a:t>
            </a:r>
            <a:r>
              <a:rPr lang="en-US" sz="3200" dirty="0">
                <a:solidFill>
                  <a:srgbClr val="FF0000"/>
                </a:solidFill>
              </a:rPr>
              <a:t>limited capacity </a:t>
            </a:r>
            <a:r>
              <a:rPr lang="en-US" sz="3200" b="0" dirty="0"/>
              <a:t>to neutralize added H</a:t>
            </a:r>
            <a:r>
              <a:rPr lang="en-US" sz="3200" b="0" baseline="-25000" dirty="0"/>
              <a:t>3</a:t>
            </a:r>
            <a:r>
              <a:rPr lang="en-US" sz="3200" b="0" dirty="0"/>
              <a:t>O</a:t>
            </a:r>
            <a:r>
              <a:rPr lang="en-US" sz="3200" b="0" baseline="30000" dirty="0"/>
              <a:t>+</a:t>
            </a:r>
            <a:r>
              <a:rPr lang="en-US" sz="3200" b="0" dirty="0"/>
              <a:t> ions or OH</a:t>
            </a:r>
            <a:r>
              <a:rPr lang="en-US" sz="3200" b="0" baseline="30000" dirty="0"/>
              <a:t>-</a:t>
            </a:r>
            <a:r>
              <a:rPr lang="en-US" sz="3200" b="0" dirty="0"/>
              <a:t> ions.  </a:t>
            </a:r>
          </a:p>
          <a:p>
            <a:pPr marL="457200" indent="-457200">
              <a:buFont typeface="Wingdings" panose="05000000000000000000" pitchFamily="2" charset="2"/>
              <a:buChar char="§"/>
            </a:pPr>
            <a:r>
              <a:rPr lang="en-US" sz="3200" b="0" dirty="0"/>
              <a:t>The amount of acid or base that a buffer can neutralize is called the </a:t>
            </a:r>
            <a:r>
              <a:rPr lang="en-US" sz="3200" dirty="0">
                <a:solidFill>
                  <a:srgbClr val="FF0000"/>
                </a:solidFill>
              </a:rPr>
              <a:t>buffer capacity</a:t>
            </a:r>
            <a:r>
              <a:rPr lang="en-US" sz="3200" b="0" dirty="0">
                <a:solidFill>
                  <a:srgbClr val="FF0000"/>
                </a:solidFill>
              </a:rPr>
              <a:t>.  </a:t>
            </a:r>
          </a:p>
          <a:p>
            <a:pPr marL="457200" indent="-457200">
              <a:buFont typeface="Wingdings" panose="05000000000000000000" pitchFamily="2" charset="2"/>
              <a:buChar char="§"/>
            </a:pPr>
            <a:r>
              <a:rPr lang="en-US" sz="3200" b="0" dirty="0"/>
              <a:t>The </a:t>
            </a:r>
            <a:r>
              <a:rPr lang="en-US" sz="3200" dirty="0">
                <a:solidFill>
                  <a:srgbClr val="FF0000"/>
                </a:solidFill>
              </a:rPr>
              <a:t>greater</a:t>
            </a:r>
            <a:r>
              <a:rPr lang="en-US" sz="3200" b="0" dirty="0"/>
              <a:t> the </a:t>
            </a:r>
            <a:r>
              <a:rPr lang="en-US" sz="3200" dirty="0">
                <a:solidFill>
                  <a:srgbClr val="FF0000"/>
                </a:solidFill>
              </a:rPr>
              <a:t>concentration</a:t>
            </a:r>
            <a:r>
              <a:rPr lang="en-US" sz="3200" b="0" dirty="0"/>
              <a:t> of buffering molecules, the </a:t>
            </a:r>
            <a:r>
              <a:rPr lang="en-US" sz="3200" dirty="0">
                <a:solidFill>
                  <a:srgbClr val="FF0000"/>
                </a:solidFill>
              </a:rPr>
              <a:t>greater</a:t>
            </a:r>
            <a:r>
              <a:rPr lang="en-US" sz="3200" b="0" dirty="0"/>
              <a:t> the buffering </a:t>
            </a:r>
            <a:r>
              <a:rPr lang="en-US" sz="3200" dirty="0">
                <a:solidFill>
                  <a:srgbClr val="FF0000"/>
                </a:solidFill>
              </a:rPr>
              <a:t>capacity</a:t>
            </a:r>
            <a:r>
              <a:rPr lang="en-US" sz="3200" b="0" dirty="0"/>
              <a:t>.</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6019">
                                            <p:txEl>
                                              <p:pRg st="0" end="0"/>
                                            </p:txEl>
                                          </p:spTgt>
                                        </p:tgtEl>
                                        <p:attrNameLst>
                                          <p:attrName>style.visibility</p:attrName>
                                        </p:attrNameLst>
                                      </p:cBhvr>
                                      <p:to>
                                        <p:strVal val="visible"/>
                                      </p:to>
                                    </p:set>
                                    <p:animEffect transition="in" filter="randombar(horizontal)">
                                      <p:cBhvr>
                                        <p:cTn id="7" dur="500"/>
                                        <p:tgtEl>
                                          <p:spTgt spid="860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6019">
                                            <p:txEl>
                                              <p:pRg st="1" end="1"/>
                                            </p:txEl>
                                          </p:spTgt>
                                        </p:tgtEl>
                                        <p:attrNameLst>
                                          <p:attrName>style.visibility</p:attrName>
                                        </p:attrNameLst>
                                      </p:cBhvr>
                                      <p:to>
                                        <p:strVal val="visible"/>
                                      </p:to>
                                    </p:set>
                                    <p:animEffect transition="in" filter="randombar(horizontal)">
                                      <p:cBhvr>
                                        <p:cTn id="12" dur="500"/>
                                        <p:tgtEl>
                                          <p:spTgt spid="860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86019">
                                            <p:txEl>
                                              <p:pRg st="2" end="2"/>
                                            </p:txEl>
                                          </p:spTgt>
                                        </p:tgtEl>
                                        <p:attrNameLst>
                                          <p:attrName>style.visibility</p:attrName>
                                        </p:attrNameLst>
                                      </p:cBhvr>
                                      <p:to>
                                        <p:strVal val="visible"/>
                                      </p:to>
                                    </p:set>
                                    <p:animEffect transition="in" filter="randombar(horizontal)">
                                      <p:cBhvr>
                                        <p:cTn id="17" dur="500"/>
                                        <p:tgtEl>
                                          <p:spTgt spid="8601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19"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867400"/>
            <a:ext cx="7521575" cy="549275"/>
          </a:xfrm>
        </p:spPr>
        <p:txBody>
          <a:bodyPr/>
          <a:lstStyle/>
          <a:p>
            <a:pPr>
              <a:defRPr/>
            </a:pPr>
            <a:r>
              <a:rPr lang="en-US" sz="4800" dirty="0"/>
              <a:t>Buffers in the blood</a:t>
            </a:r>
          </a:p>
        </p:txBody>
      </p:sp>
      <p:sp>
        <p:nvSpPr>
          <p:cNvPr id="87043" name="Content Placeholder 2"/>
          <p:cNvSpPr>
            <a:spLocks noGrp="1"/>
          </p:cNvSpPr>
          <p:nvPr>
            <p:ph idx="1"/>
          </p:nvPr>
        </p:nvSpPr>
        <p:spPr>
          <a:xfrm>
            <a:off x="304800" y="228600"/>
            <a:ext cx="8610600" cy="4572000"/>
          </a:xfrm>
        </p:spPr>
        <p:txBody>
          <a:bodyPr/>
          <a:lstStyle/>
          <a:p>
            <a:r>
              <a:rPr lang="en-US" sz="2800" b="0" dirty="0"/>
              <a:t>A pH of </a:t>
            </a:r>
            <a:r>
              <a:rPr lang="en-US" sz="2800" dirty="0">
                <a:solidFill>
                  <a:srgbClr val="FF0000"/>
                </a:solidFill>
              </a:rPr>
              <a:t>7.4</a:t>
            </a:r>
            <a:r>
              <a:rPr lang="en-US" sz="2800" b="0" dirty="0"/>
              <a:t> must be maintained in the bloodstream.  It can deviate only within narrow limits, 0.3 pH units up or down.  </a:t>
            </a:r>
          </a:p>
          <a:p>
            <a:r>
              <a:rPr lang="en-US" sz="2800" dirty="0">
                <a:solidFill>
                  <a:srgbClr val="FF0000"/>
                </a:solidFill>
              </a:rPr>
              <a:t>Acidosis</a:t>
            </a:r>
            <a:r>
              <a:rPr lang="en-US" sz="2800" b="0" dirty="0"/>
              <a:t> occurs if the blood pH falls below 7.1.  </a:t>
            </a:r>
          </a:p>
          <a:p>
            <a:r>
              <a:rPr lang="en-US" sz="2800" dirty="0">
                <a:solidFill>
                  <a:srgbClr val="FF0000"/>
                </a:solidFill>
              </a:rPr>
              <a:t>Alkalosis</a:t>
            </a:r>
            <a:r>
              <a:rPr lang="en-US" sz="2800" b="0" dirty="0"/>
              <a:t> occurs when the blood pH rises above 7.7 (Some experience cramping due to lactic acid build-up in muscles.) </a:t>
            </a:r>
          </a:p>
          <a:p>
            <a:r>
              <a:rPr lang="en-US" sz="2800" b="0" dirty="0"/>
              <a:t>The body maintains pH in a variety of ways:</a:t>
            </a:r>
          </a:p>
          <a:p>
            <a:r>
              <a:rPr lang="en-US" sz="2800" b="0" dirty="0"/>
              <a:t>1.  Excess acids and bases are excreted in the urine.</a:t>
            </a:r>
          </a:p>
          <a:p>
            <a:r>
              <a:rPr lang="en-US" sz="2800" b="0" dirty="0"/>
              <a:t>2.  Carbon dioxide is eliminated by breathing.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7043">
                                            <p:txEl>
                                              <p:pRg st="0" end="0"/>
                                            </p:txEl>
                                          </p:spTgt>
                                        </p:tgtEl>
                                        <p:attrNameLst>
                                          <p:attrName>style.visibility</p:attrName>
                                        </p:attrNameLst>
                                      </p:cBhvr>
                                      <p:to>
                                        <p:strVal val="visible"/>
                                      </p:to>
                                    </p:set>
                                    <p:animEffect transition="in" filter="randombar(horizontal)">
                                      <p:cBhvr>
                                        <p:cTn id="7" dur="500"/>
                                        <p:tgtEl>
                                          <p:spTgt spid="870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7043">
                                            <p:txEl>
                                              <p:pRg st="1" end="1"/>
                                            </p:txEl>
                                          </p:spTgt>
                                        </p:tgtEl>
                                        <p:attrNameLst>
                                          <p:attrName>style.visibility</p:attrName>
                                        </p:attrNameLst>
                                      </p:cBhvr>
                                      <p:to>
                                        <p:strVal val="visible"/>
                                      </p:to>
                                    </p:set>
                                    <p:animEffect transition="in" filter="randombar(horizontal)">
                                      <p:cBhvr>
                                        <p:cTn id="12" dur="500"/>
                                        <p:tgtEl>
                                          <p:spTgt spid="8704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87043">
                                            <p:txEl>
                                              <p:pRg st="2" end="2"/>
                                            </p:txEl>
                                          </p:spTgt>
                                        </p:tgtEl>
                                        <p:attrNameLst>
                                          <p:attrName>style.visibility</p:attrName>
                                        </p:attrNameLst>
                                      </p:cBhvr>
                                      <p:to>
                                        <p:strVal val="visible"/>
                                      </p:to>
                                    </p:set>
                                    <p:animEffect transition="in" filter="randombar(horizontal)">
                                      <p:cBhvr>
                                        <p:cTn id="17" dur="500"/>
                                        <p:tgtEl>
                                          <p:spTgt spid="8704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87043">
                                            <p:txEl>
                                              <p:pRg st="3" end="3"/>
                                            </p:txEl>
                                          </p:spTgt>
                                        </p:tgtEl>
                                        <p:attrNameLst>
                                          <p:attrName>style.visibility</p:attrName>
                                        </p:attrNameLst>
                                      </p:cBhvr>
                                      <p:to>
                                        <p:strVal val="visible"/>
                                      </p:to>
                                    </p:set>
                                    <p:animEffect transition="in" filter="randombar(horizontal)">
                                      <p:cBhvr>
                                        <p:cTn id="22" dur="500"/>
                                        <p:tgtEl>
                                          <p:spTgt spid="8704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87043">
                                            <p:txEl>
                                              <p:pRg st="4" end="4"/>
                                            </p:txEl>
                                          </p:spTgt>
                                        </p:tgtEl>
                                        <p:attrNameLst>
                                          <p:attrName>style.visibility</p:attrName>
                                        </p:attrNameLst>
                                      </p:cBhvr>
                                      <p:to>
                                        <p:strVal val="visible"/>
                                      </p:to>
                                    </p:set>
                                    <p:animEffect transition="in" filter="randombar(horizontal)">
                                      <p:cBhvr>
                                        <p:cTn id="27" dur="500"/>
                                        <p:tgtEl>
                                          <p:spTgt spid="8704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87043">
                                            <p:txEl>
                                              <p:pRg st="5" end="5"/>
                                            </p:txEl>
                                          </p:spTgt>
                                        </p:tgtEl>
                                        <p:attrNameLst>
                                          <p:attrName>style.visibility</p:attrName>
                                        </p:attrNameLst>
                                      </p:cBhvr>
                                      <p:to>
                                        <p:strVal val="visible"/>
                                      </p:to>
                                    </p:set>
                                    <p:animEffect transition="in" filter="randombar(horizontal)">
                                      <p:cBhvr>
                                        <p:cTn id="32" dur="500"/>
                                        <p:tgtEl>
                                          <p:spTgt spid="8704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715000"/>
            <a:ext cx="7521575" cy="549275"/>
          </a:xfrm>
        </p:spPr>
        <p:txBody>
          <a:bodyPr/>
          <a:lstStyle/>
          <a:p>
            <a:pPr>
              <a:defRPr/>
            </a:pPr>
            <a:r>
              <a:rPr lang="en-US" sz="4800" dirty="0"/>
              <a:t>Buffers in the blood</a:t>
            </a:r>
          </a:p>
        </p:txBody>
      </p:sp>
      <p:sp>
        <p:nvSpPr>
          <p:cNvPr id="88067" name="Content Placeholder 2"/>
          <p:cNvSpPr>
            <a:spLocks noGrp="1"/>
          </p:cNvSpPr>
          <p:nvPr>
            <p:ph idx="1"/>
          </p:nvPr>
        </p:nvSpPr>
        <p:spPr>
          <a:xfrm>
            <a:off x="304800" y="76200"/>
            <a:ext cx="8458199" cy="4724400"/>
          </a:xfrm>
        </p:spPr>
        <p:txBody>
          <a:bodyPr/>
          <a:lstStyle/>
          <a:p>
            <a:pPr marL="514350" indent="-514350">
              <a:buAutoNum type="arabicPeriod" startAt="3"/>
            </a:pPr>
            <a:r>
              <a:rPr lang="en-US" sz="2800" b="0" dirty="0"/>
              <a:t>The buffers H</a:t>
            </a:r>
            <a:r>
              <a:rPr lang="en-US" sz="2800" b="0" baseline="-25000" dirty="0"/>
              <a:t>2</a:t>
            </a:r>
            <a:r>
              <a:rPr lang="en-US" sz="2800" b="0" dirty="0"/>
              <a:t>CO</a:t>
            </a:r>
            <a:r>
              <a:rPr lang="en-US" sz="2800" b="0" baseline="-25000" dirty="0"/>
              <a:t>3</a:t>
            </a:r>
            <a:r>
              <a:rPr lang="en-US" sz="2800" b="0" dirty="0"/>
              <a:t>  and HCO</a:t>
            </a:r>
            <a:r>
              <a:rPr lang="en-US" sz="2800" b="0" baseline="-25000" dirty="0"/>
              <a:t>3</a:t>
            </a:r>
            <a:r>
              <a:rPr lang="en-US" sz="2800" b="0" baseline="30000" dirty="0"/>
              <a:t>-</a:t>
            </a:r>
            <a:r>
              <a:rPr lang="en-US" sz="2800" b="0" dirty="0"/>
              <a:t> are used.  The reaction is as follows: </a:t>
            </a:r>
          </a:p>
          <a:p>
            <a:pPr marL="0" indent="0" algn="ctr"/>
            <a:r>
              <a:rPr lang="en-US" sz="2800" b="0" dirty="0"/>
              <a:t>CO</a:t>
            </a:r>
            <a:r>
              <a:rPr lang="en-US" sz="2800" b="0" baseline="-25000" dirty="0"/>
              <a:t>2</a:t>
            </a:r>
            <a:r>
              <a:rPr lang="en-US" sz="2800" b="0" dirty="0"/>
              <a:t>  +  H</a:t>
            </a:r>
            <a:r>
              <a:rPr lang="en-US" sz="2800" b="0" baseline="-25000" dirty="0"/>
              <a:t>2</a:t>
            </a:r>
            <a:r>
              <a:rPr lang="en-US" sz="2800" b="0" dirty="0"/>
              <a:t>O  ↔H</a:t>
            </a:r>
            <a:r>
              <a:rPr lang="en-US" sz="2800" b="0" baseline="-25000" dirty="0"/>
              <a:t>2</a:t>
            </a:r>
            <a:r>
              <a:rPr lang="en-US" sz="2800" b="0" dirty="0"/>
              <a:t>CO</a:t>
            </a:r>
            <a:r>
              <a:rPr lang="en-US" sz="2800" b="0" baseline="-25000" dirty="0"/>
              <a:t>3</a:t>
            </a:r>
            <a:r>
              <a:rPr lang="en-US" sz="2800" b="0" dirty="0"/>
              <a:t>  ↔ H</a:t>
            </a:r>
            <a:r>
              <a:rPr lang="en-US" sz="2800" b="0" baseline="30000" dirty="0"/>
              <a:t>+</a:t>
            </a:r>
            <a:r>
              <a:rPr lang="en-US" sz="2800" b="0" dirty="0"/>
              <a:t>  +  HCO</a:t>
            </a:r>
            <a:r>
              <a:rPr lang="en-US" sz="2800" b="0" baseline="-25000" dirty="0"/>
              <a:t>3</a:t>
            </a:r>
            <a:r>
              <a:rPr lang="en-US" sz="2800" b="0" baseline="30000" dirty="0"/>
              <a:t>-</a:t>
            </a:r>
            <a:endParaRPr lang="en-US" sz="2800" b="0" dirty="0"/>
          </a:p>
          <a:p>
            <a:pPr lvl="2"/>
            <a:r>
              <a:rPr lang="en-US" sz="2800" dirty="0"/>
              <a:t>If the acid level rises, equilibrium shifts left to consume H</a:t>
            </a:r>
            <a:r>
              <a:rPr lang="en-US" sz="2800" baseline="30000" dirty="0"/>
              <a:t>+</a:t>
            </a:r>
            <a:r>
              <a:rPr lang="en-US" sz="2800" dirty="0"/>
              <a:t> and we breathe more to get rid of the excess carbon dioxide.</a:t>
            </a:r>
          </a:p>
          <a:p>
            <a:pPr lvl="2"/>
            <a:r>
              <a:rPr lang="en-US" sz="2800" dirty="0"/>
              <a:t>If the base level rises, equilibrium shifts right and breathing slows down to slow down the removal of carbon dioxide.  (This is also what we are doing when we ask hyperventilators to breathe in a bag – so they do not eliminate the CO</a:t>
            </a:r>
            <a:r>
              <a:rPr lang="en-US" sz="2800" baseline="-25000" dirty="0"/>
              <a:t>2</a:t>
            </a:r>
            <a:r>
              <a:rPr lang="en-US" sz="2800" dirty="0"/>
              <a:t> so fast!)</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715000"/>
            <a:ext cx="7521575" cy="549275"/>
          </a:xfrm>
        </p:spPr>
        <p:txBody>
          <a:bodyPr/>
          <a:lstStyle/>
          <a:p>
            <a:r>
              <a:rPr lang="en-US" sz="4800" dirty="0"/>
              <a:t>TO DO</a:t>
            </a:r>
          </a:p>
        </p:txBody>
      </p:sp>
      <p:sp>
        <p:nvSpPr>
          <p:cNvPr id="3" name="Content Placeholder 2"/>
          <p:cNvSpPr>
            <a:spLocks noGrp="1"/>
          </p:cNvSpPr>
          <p:nvPr>
            <p:ph idx="1"/>
          </p:nvPr>
        </p:nvSpPr>
        <p:spPr>
          <a:xfrm>
            <a:off x="822325" y="1100138"/>
            <a:ext cx="7864475" cy="3579812"/>
          </a:xfrm>
        </p:spPr>
        <p:txBody>
          <a:bodyPr/>
          <a:lstStyle/>
          <a:p>
            <a:pPr marL="457200" indent="-457200">
              <a:buFont typeface="Wingdings" panose="05000000000000000000" pitchFamily="2" charset="2"/>
              <a:buChar char="ü"/>
            </a:pPr>
            <a:r>
              <a:rPr lang="en-US" sz="3200" b="0" dirty="0"/>
              <a:t>Handout due tomorrow</a:t>
            </a:r>
          </a:p>
          <a:p>
            <a:pPr marL="457200" indent="-457200">
              <a:buFont typeface="Wingdings" panose="05000000000000000000" pitchFamily="2" charset="2"/>
              <a:buChar char="ü"/>
            </a:pPr>
            <a:r>
              <a:rPr lang="en-US" sz="3200" b="0" dirty="0"/>
              <a:t>$1, bag, and 100% cotton white t-shirt due by class Thursday.</a:t>
            </a:r>
          </a:p>
        </p:txBody>
      </p:sp>
    </p:spTree>
    <p:extLst>
      <p:ext uri="{BB962C8B-B14F-4D97-AF65-F5344CB8AC3E}">
        <p14:creationId xmlns:p14="http://schemas.microsoft.com/office/powerpoint/2010/main" val="291353377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BlackTie">
      <a:dk1>
        <a:srgbClr val="000000"/>
      </a:dk1>
      <a:lt1>
        <a:srgbClr val="FFFFFF"/>
      </a:lt1>
      <a:dk2>
        <a:srgbClr val="46464A"/>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5459</TotalTime>
  <Words>857</Words>
  <Application>Microsoft Office PowerPoint</Application>
  <PresentationFormat>On-screen Show (4:3)</PresentationFormat>
  <Paragraphs>103</Paragraphs>
  <Slides>20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Franklin Gothic Book</vt:lpstr>
      <vt:lpstr>Franklin Gothic Medium</vt:lpstr>
      <vt:lpstr>Times New Roman</vt:lpstr>
      <vt:lpstr>Tunga</vt:lpstr>
      <vt:lpstr>Wingdings</vt:lpstr>
      <vt:lpstr>Angles</vt:lpstr>
      <vt:lpstr>DO NOW</vt:lpstr>
      <vt:lpstr>REVIEW</vt:lpstr>
      <vt:lpstr>Measuring pH</vt:lpstr>
      <vt:lpstr>PowerPoint Presentation</vt:lpstr>
      <vt:lpstr>NEUTralization reactions</vt:lpstr>
      <vt:lpstr>titrations</vt:lpstr>
      <vt:lpstr>PowerPoint Presentation</vt:lpstr>
      <vt:lpstr>titration</vt:lpstr>
      <vt:lpstr>titration</vt:lpstr>
      <vt:lpstr>DVD – Rainbow indicators</vt:lpstr>
      <vt:lpstr>indicators</vt:lpstr>
      <vt:lpstr>indicators</vt:lpstr>
      <vt:lpstr>indicators</vt:lpstr>
      <vt:lpstr>INDICATORS</vt:lpstr>
      <vt:lpstr>BUFFERS</vt:lpstr>
      <vt:lpstr>buffers</vt:lpstr>
      <vt:lpstr>buffers</vt:lpstr>
      <vt:lpstr>Buffers in the blood</vt:lpstr>
      <vt:lpstr>Buffers in the blood</vt:lpstr>
      <vt:lpstr>TO DO</vt:lpstr>
    </vt:vector>
  </TitlesOfParts>
  <Company>DeKalb County School System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ACIDS AND BASES</dc:title>
  <dc:creator>Nancy Brim</dc:creator>
  <cp:lastModifiedBy>Nancy Brim</cp:lastModifiedBy>
  <cp:revision>81</cp:revision>
  <dcterms:created xsi:type="dcterms:W3CDTF">2011-04-18T15:43:06Z</dcterms:created>
  <dcterms:modified xsi:type="dcterms:W3CDTF">2017-05-09T01:08:56Z</dcterms:modified>
</cp:coreProperties>
</file>