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414" r:id="rId2"/>
    <p:sldId id="279" r:id="rId3"/>
    <p:sldId id="280" r:id="rId4"/>
    <p:sldId id="282" r:id="rId5"/>
    <p:sldId id="283" r:id="rId6"/>
    <p:sldId id="284" r:id="rId7"/>
    <p:sldId id="415" r:id="rId8"/>
    <p:sldId id="285" r:id="rId9"/>
    <p:sldId id="286" r:id="rId10"/>
    <p:sldId id="287" r:id="rId11"/>
    <p:sldId id="288" r:id="rId12"/>
    <p:sldId id="290" r:id="rId13"/>
    <p:sldId id="411" r:id="rId14"/>
    <p:sldId id="412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2784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36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9B08FF6-C050-4330-BCBA-3756C2C2AA9B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6EABEB8-EBA8-4F1C-97A5-9F30441A3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77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CA941-30D8-4B60-BCDA-F62DCE2A706C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CFFE1-8D72-4E51-A6C5-41F39CBDF8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D7D64-85AF-402A-B862-1EE73EC24E6A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717ED-B58A-4766-8B7A-3F832CDC4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A9339-2820-4C9D-B81D-B895F8D46CCC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FC518-C749-4882-958C-DFF55BFA3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6B8DA-08C1-4947-B013-AAC6DF813E12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DCCF4-A504-4A5F-AD37-E41588330C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104E9-35DF-47AC-998B-6B4662422878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29E6A-412E-49DE-9936-DBFA37F61E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DD3E6-9130-40EC-A26B-E724964FB8D0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1573F-3491-48C6-AC9E-7DE27F64D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92C5E-6EF3-4F7C-A63D-47BC5383FCC7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6C38-5597-4F4A-97C7-59338B81E4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C3D2C-EEE9-494B-B9C9-1F81C68921F5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1ACC6-3A3E-4910-8689-D515C1C73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7BE9F-B289-46F5-AF00-23C977120F37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96E33-A4F6-4912-99EA-C16EE7C22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C65D4-C44C-4D5E-9C82-457AACC1A849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6804B-839A-466A-A342-6DCC1135FD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05534-D9C6-4347-8823-DBB71B2CA1CB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B09E9-59EE-4AAF-BC76-CB805A813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5FB9B8-3950-46E7-B78C-0E20F69C01FF}" type="datetimeFigureOut">
              <a:rPr lang="en-US"/>
              <a:pPr>
                <a:defRPr/>
              </a:pPr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33676140-648B-4391-BB54-156F08147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67" r:id="rId9"/>
    <p:sldLayoutId id="2147483666" r:id="rId10"/>
    <p:sldLayoutId id="21474836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hhe.com/physsci/chemistry/essentialchemistry/flash/lechv17.sw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tzKHU2oaF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20000" cy="1600200"/>
          </a:xfrm>
        </p:spPr>
        <p:txBody>
          <a:bodyPr/>
          <a:lstStyle/>
          <a:p>
            <a:r>
              <a:rPr lang="en-US" dirty="0"/>
              <a:t>LECHATELIER’S PRINCIPLE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50" y="942975"/>
            <a:ext cx="621030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93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/>
          <a:lstStyle/>
          <a:p>
            <a:pPr eaLnBrk="1" hangingPunct="1"/>
            <a:r>
              <a:rPr lang="en-US" dirty="0"/>
              <a:t>LECHATELIER’S PRINCIPLE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724400"/>
          </a:xfrm>
        </p:spPr>
        <p:txBody>
          <a:bodyPr/>
          <a:lstStyle/>
          <a:p>
            <a:pPr eaLnBrk="1" hangingPunct="1"/>
            <a:r>
              <a:rPr lang="en-US" sz="2800" dirty="0"/>
              <a:t>There are ways to control equilibrium to make reactions more productive.  </a:t>
            </a:r>
          </a:p>
          <a:p>
            <a:pPr eaLnBrk="1" hangingPunct="1"/>
            <a:r>
              <a:rPr lang="en-US" sz="2800" dirty="0"/>
              <a:t>If a </a:t>
            </a:r>
            <a:r>
              <a:rPr lang="en-US" sz="2800" b="1" dirty="0">
                <a:solidFill>
                  <a:srgbClr val="FF0000"/>
                </a:solidFill>
              </a:rPr>
              <a:t>change</a:t>
            </a:r>
            <a:r>
              <a:rPr lang="en-US" sz="2800" dirty="0"/>
              <a:t> in conditions is imposed on a system at equilibrium, the </a:t>
            </a:r>
            <a:r>
              <a:rPr lang="en-US" sz="2800" b="1" dirty="0">
                <a:solidFill>
                  <a:srgbClr val="FF0000"/>
                </a:solidFill>
              </a:rPr>
              <a:t>equilibrium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position</a:t>
            </a:r>
            <a:r>
              <a:rPr lang="en-US" sz="2800" dirty="0"/>
              <a:t> will </a:t>
            </a:r>
            <a:r>
              <a:rPr lang="en-US" sz="2800" b="1" dirty="0">
                <a:solidFill>
                  <a:srgbClr val="FF0000"/>
                </a:solidFill>
              </a:rPr>
              <a:t>shift</a:t>
            </a:r>
            <a:r>
              <a:rPr lang="en-US" sz="2800" dirty="0"/>
              <a:t> in the direction that tends to </a:t>
            </a:r>
            <a:r>
              <a:rPr lang="en-US" sz="2800" b="1" dirty="0">
                <a:solidFill>
                  <a:srgbClr val="FF0000"/>
                </a:solidFill>
              </a:rPr>
              <a:t>reduce</a:t>
            </a:r>
            <a:r>
              <a:rPr lang="en-US" sz="2800" dirty="0"/>
              <a:t> that change in conditions.  </a:t>
            </a:r>
          </a:p>
          <a:p>
            <a:pPr eaLnBrk="1" hangingPunct="1"/>
            <a:r>
              <a:rPr lang="en-US" sz="2800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STRESS</a:t>
            </a:r>
            <a:r>
              <a:rPr lang="en-US" sz="2800" dirty="0"/>
              <a:t> is any kind of change in a system at equilibrium that </a:t>
            </a:r>
            <a:r>
              <a:rPr lang="en-US" sz="2800" b="1" dirty="0">
                <a:solidFill>
                  <a:srgbClr val="FF0000"/>
                </a:solidFill>
              </a:rPr>
              <a:t>upsets</a:t>
            </a:r>
            <a:r>
              <a:rPr lang="en-US" sz="2800" dirty="0"/>
              <a:t> the equilibrium.</a:t>
            </a:r>
          </a:p>
          <a:p>
            <a:pPr eaLnBrk="1" hangingPunct="1"/>
            <a:r>
              <a:rPr lang="en-US" sz="2800" dirty="0"/>
              <a:t>A reaction system will shift in the </a:t>
            </a:r>
            <a:r>
              <a:rPr lang="en-US" sz="2800" b="1" dirty="0">
                <a:solidFill>
                  <a:srgbClr val="FF0000"/>
                </a:solidFill>
              </a:rPr>
              <a:t>forward</a:t>
            </a:r>
            <a:r>
              <a:rPr lang="en-US" sz="2800" dirty="0"/>
              <a:t> or </a:t>
            </a:r>
            <a:r>
              <a:rPr lang="en-US" sz="2800" b="1" dirty="0">
                <a:solidFill>
                  <a:srgbClr val="FF0000"/>
                </a:solidFill>
              </a:rPr>
              <a:t>reverse</a:t>
            </a:r>
            <a:r>
              <a:rPr lang="en-US" sz="2800" dirty="0"/>
              <a:t> direction to “</a:t>
            </a:r>
            <a:r>
              <a:rPr lang="en-US" sz="2800" b="1" dirty="0">
                <a:solidFill>
                  <a:srgbClr val="FF0000"/>
                </a:solidFill>
              </a:rPr>
              <a:t>undo</a:t>
            </a:r>
            <a:r>
              <a:rPr lang="en-US" sz="2800" dirty="0"/>
              <a:t>” the altering factor.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762000" y="4648200"/>
            <a:ext cx="7848600" cy="1600200"/>
          </a:xfrm>
        </p:spPr>
        <p:txBody>
          <a:bodyPr/>
          <a:lstStyle/>
          <a:p>
            <a:pPr eaLnBrk="1" hangingPunct="1"/>
            <a:r>
              <a:rPr lang="en-US" dirty="0"/>
              <a:t>LECHATELIER’S PRINCIPLE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3200" b="1" dirty="0">
                <a:solidFill>
                  <a:schemeClr val="accent1"/>
                </a:solidFill>
              </a:rPr>
              <a:t>STRESSES</a:t>
            </a:r>
          </a:p>
          <a:p>
            <a:pPr eaLnBrk="1" hangingPunct="1">
              <a:buFont typeface="Arial" charset="0"/>
              <a:buNone/>
            </a:pPr>
            <a:r>
              <a:rPr lang="en-US" sz="3200" dirty="0"/>
              <a:t>Concentration				Pressure</a:t>
            </a:r>
          </a:p>
          <a:p>
            <a:pPr algn="ctr" eaLnBrk="1" hangingPunct="1">
              <a:buFont typeface="Arial" charset="0"/>
              <a:buNone/>
            </a:pPr>
            <a:r>
              <a:rPr lang="en-US" sz="3200" dirty="0"/>
              <a:t>Temperature</a:t>
            </a:r>
          </a:p>
          <a:p>
            <a:pPr algn="ctr" eaLnBrk="1" hangingPunct="1">
              <a:buFont typeface="Arial" charset="0"/>
              <a:buNone/>
            </a:pPr>
            <a:endParaRPr lang="en-US" sz="3200" dirty="0"/>
          </a:p>
          <a:p>
            <a:pPr algn="ctr" eaLnBrk="1" hangingPunct="1">
              <a:buFont typeface="Arial" charset="0"/>
              <a:buNone/>
            </a:pPr>
            <a:endParaRPr lang="en-US" sz="3200" dirty="0"/>
          </a:p>
          <a:p>
            <a:pPr algn="ctr" eaLnBrk="1" hangingPunct="1">
              <a:buFont typeface="Arial" charset="0"/>
              <a:buNone/>
            </a:pPr>
            <a:r>
              <a:rPr lang="en-US" sz="3200" b="1" dirty="0">
                <a:solidFill>
                  <a:schemeClr val="accent1"/>
                </a:solidFill>
                <a:hlinkClick r:id="rId2"/>
              </a:rPr>
              <a:t>ANIMATION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CONCENTRATION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924800" cy="4724400"/>
          </a:xfrm>
        </p:spPr>
        <p:txBody>
          <a:bodyPr/>
          <a:lstStyle/>
          <a:p>
            <a:r>
              <a:rPr lang="en-US" sz="2800" dirty="0"/>
              <a:t>If you add </a:t>
            </a:r>
            <a:r>
              <a:rPr lang="en-US" sz="2800" b="1" dirty="0">
                <a:solidFill>
                  <a:srgbClr val="FF0000"/>
                </a:solidFill>
              </a:rPr>
              <a:t>more</a:t>
            </a:r>
            <a:r>
              <a:rPr lang="en-US" sz="2800" dirty="0"/>
              <a:t> of a </a:t>
            </a:r>
            <a:r>
              <a:rPr lang="en-US" sz="2800" b="1" dirty="0">
                <a:solidFill>
                  <a:srgbClr val="FF0000"/>
                </a:solidFill>
              </a:rPr>
              <a:t>reactant</a:t>
            </a:r>
            <a:r>
              <a:rPr lang="en-US" sz="2800" dirty="0"/>
              <a:t>, the reaction will proceed to the </a:t>
            </a:r>
            <a:r>
              <a:rPr lang="en-US" sz="2800" b="1" dirty="0">
                <a:solidFill>
                  <a:srgbClr val="FF0000"/>
                </a:solidFill>
              </a:rPr>
              <a:t>right</a:t>
            </a:r>
            <a:r>
              <a:rPr lang="en-US" sz="2800" dirty="0"/>
              <a:t>.  </a:t>
            </a:r>
          </a:p>
          <a:p>
            <a:r>
              <a:rPr lang="en-US" sz="2800" dirty="0"/>
              <a:t>If you add </a:t>
            </a:r>
            <a:r>
              <a:rPr lang="en-US" sz="2800" b="1" dirty="0">
                <a:solidFill>
                  <a:srgbClr val="FF0000"/>
                </a:solidFill>
              </a:rPr>
              <a:t>more</a:t>
            </a:r>
            <a:r>
              <a:rPr lang="en-US" sz="2800" dirty="0"/>
              <a:t> of a </a:t>
            </a:r>
            <a:r>
              <a:rPr lang="en-US" sz="2800" b="1" dirty="0">
                <a:solidFill>
                  <a:srgbClr val="FF0000"/>
                </a:solidFill>
              </a:rPr>
              <a:t>product</a:t>
            </a:r>
            <a:r>
              <a:rPr lang="en-US" sz="2800" dirty="0"/>
              <a:t>, the reaction will proceed to the </a:t>
            </a:r>
            <a:r>
              <a:rPr lang="en-US" sz="2800" b="1" dirty="0">
                <a:solidFill>
                  <a:srgbClr val="FF0000"/>
                </a:solidFill>
              </a:rPr>
              <a:t>left</a:t>
            </a:r>
            <a:r>
              <a:rPr lang="en-US" sz="2800" dirty="0"/>
              <a:t>.</a:t>
            </a:r>
          </a:p>
          <a:p>
            <a:r>
              <a:rPr lang="en-US" sz="2800" dirty="0"/>
              <a:t>If a substance is </a:t>
            </a:r>
            <a:r>
              <a:rPr lang="en-US" sz="2800" b="1" dirty="0">
                <a:solidFill>
                  <a:srgbClr val="FF0000"/>
                </a:solidFill>
              </a:rPr>
              <a:t>removed</a:t>
            </a:r>
            <a:r>
              <a:rPr lang="en-US" sz="2800" dirty="0"/>
              <a:t>, its concentration </a:t>
            </a:r>
            <a:r>
              <a:rPr lang="en-US" sz="2800" b="1" dirty="0">
                <a:solidFill>
                  <a:srgbClr val="FF0000"/>
                </a:solidFill>
              </a:rPr>
              <a:t>decreases</a:t>
            </a:r>
            <a:r>
              <a:rPr lang="en-US" sz="2800" dirty="0"/>
              <a:t>.  The reaction will return to equilibrium by </a:t>
            </a:r>
            <a:r>
              <a:rPr lang="en-US" sz="2800" b="1" dirty="0">
                <a:solidFill>
                  <a:srgbClr val="FF0000"/>
                </a:solidFill>
              </a:rPr>
              <a:t>producing more </a:t>
            </a:r>
            <a:r>
              <a:rPr lang="en-US" sz="2800" dirty="0"/>
              <a:t>of the substance that was removed.</a:t>
            </a: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**</a:t>
            </a:r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position</a:t>
            </a:r>
            <a:r>
              <a:rPr lang="en-US" sz="2800" dirty="0"/>
              <a:t> of equilibrium </a:t>
            </a:r>
            <a:r>
              <a:rPr lang="en-US" sz="2800" b="1" dirty="0">
                <a:solidFill>
                  <a:srgbClr val="FF0000"/>
                </a:solidFill>
              </a:rPr>
              <a:t>shifts</a:t>
            </a:r>
            <a:r>
              <a:rPr lang="en-US" sz="2800" dirty="0"/>
              <a:t>, the equilibrium constant,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, does not.</a:t>
            </a:r>
          </a:p>
          <a:p>
            <a:pPr>
              <a:buFont typeface="Arial" charset="0"/>
              <a:buNone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CONCENTRATION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b="1" dirty="0"/>
              <a:t>WHY?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Adding</a:t>
            </a:r>
            <a:r>
              <a:rPr lang="en-US" sz="2800" dirty="0"/>
              <a:t> a substance to a system at equilibrium </a:t>
            </a:r>
            <a:r>
              <a:rPr lang="en-US" sz="2800" b="1" dirty="0">
                <a:solidFill>
                  <a:srgbClr val="FF0000"/>
                </a:solidFill>
              </a:rPr>
              <a:t>drives</a:t>
            </a:r>
            <a:r>
              <a:rPr lang="en-US" sz="2800" dirty="0"/>
              <a:t> the system to </a:t>
            </a:r>
            <a:r>
              <a:rPr lang="en-US" sz="2800" b="1" dirty="0">
                <a:solidFill>
                  <a:srgbClr val="FF0000"/>
                </a:solidFill>
              </a:rPr>
              <a:t>consume</a:t>
            </a:r>
            <a:r>
              <a:rPr lang="en-US" sz="2800" dirty="0"/>
              <a:t> that substance. 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Removing</a:t>
            </a:r>
            <a:r>
              <a:rPr lang="en-US" sz="2800" dirty="0"/>
              <a:t> a substance from a system at equilibrium </a:t>
            </a:r>
            <a:r>
              <a:rPr lang="en-US" sz="2800" b="1" dirty="0">
                <a:solidFill>
                  <a:srgbClr val="FF0000"/>
                </a:solidFill>
              </a:rPr>
              <a:t>drives</a:t>
            </a:r>
            <a:r>
              <a:rPr lang="en-US" sz="2800" dirty="0"/>
              <a:t> the system to </a:t>
            </a:r>
            <a:r>
              <a:rPr lang="en-US" sz="2800" b="1" dirty="0">
                <a:solidFill>
                  <a:srgbClr val="FF0000"/>
                </a:solidFill>
              </a:rPr>
              <a:t>produce more </a:t>
            </a:r>
            <a:r>
              <a:rPr lang="en-US" sz="2800" dirty="0"/>
              <a:t>of that substance.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315200" cy="1600200"/>
          </a:xfrm>
        </p:spPr>
        <p:txBody>
          <a:bodyPr/>
          <a:lstStyle/>
          <a:p>
            <a:pPr eaLnBrk="1" hangingPunct="1"/>
            <a:r>
              <a:rPr lang="en-US"/>
              <a:t>PRESSURE (AND VOLUME)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7543800" cy="3886200"/>
          </a:xfrm>
        </p:spPr>
        <p:txBody>
          <a:bodyPr/>
          <a:lstStyle/>
          <a:p>
            <a:r>
              <a:rPr lang="en-US" sz="2800" dirty="0"/>
              <a:t>In gaseous systems, changing the pressure can </a:t>
            </a:r>
            <a:r>
              <a:rPr lang="en-US" sz="2800" b="1" dirty="0">
                <a:solidFill>
                  <a:srgbClr val="FF0000"/>
                </a:solidFill>
              </a:rPr>
              <a:t>shift</a:t>
            </a:r>
            <a:r>
              <a:rPr lang="en-US" sz="2800" dirty="0"/>
              <a:t> the reaction backwards or forwards – it all depends on the </a:t>
            </a:r>
            <a:r>
              <a:rPr lang="en-US" sz="2800" b="1" dirty="0">
                <a:solidFill>
                  <a:srgbClr val="FF0000"/>
                </a:solidFill>
              </a:rPr>
              <a:t>number of moles on each side of the reaction.</a:t>
            </a:r>
          </a:p>
          <a:p>
            <a:r>
              <a:rPr lang="en-US" sz="2800" dirty="0"/>
              <a:t>If you </a:t>
            </a:r>
            <a:r>
              <a:rPr lang="en-US" sz="2800" b="1" dirty="0">
                <a:solidFill>
                  <a:srgbClr val="FF0000"/>
                </a:solidFill>
              </a:rPr>
              <a:t>increase</a:t>
            </a:r>
            <a:r>
              <a:rPr lang="en-US" sz="2800" dirty="0"/>
              <a:t> the pressure of the system, the system will </a:t>
            </a:r>
            <a:r>
              <a:rPr lang="en-US" sz="2800" b="1" dirty="0">
                <a:solidFill>
                  <a:srgbClr val="FF0000"/>
                </a:solidFill>
              </a:rPr>
              <a:t>shift</a:t>
            </a:r>
            <a:r>
              <a:rPr lang="en-US" sz="2800" dirty="0"/>
              <a:t> to </a:t>
            </a:r>
            <a:r>
              <a:rPr lang="en-US" sz="2800" b="1" dirty="0">
                <a:solidFill>
                  <a:srgbClr val="FF0000"/>
                </a:solidFill>
              </a:rPr>
              <a:t>reduce</a:t>
            </a:r>
            <a:r>
              <a:rPr lang="en-US" sz="2800" dirty="0"/>
              <a:t> that pressure by proceeding in the direction that produces the </a:t>
            </a:r>
            <a:r>
              <a:rPr lang="en-US" sz="2800" b="1" dirty="0">
                <a:solidFill>
                  <a:srgbClr val="FF0000"/>
                </a:solidFill>
              </a:rPr>
              <a:t>fewer</a:t>
            </a:r>
            <a:r>
              <a:rPr lang="en-US" sz="2800" dirty="0"/>
              <a:t> molecules.</a:t>
            </a:r>
          </a:p>
          <a:p>
            <a:pPr>
              <a:buFont typeface="Arial" charset="0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PRESSURE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543800" cy="42672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sz="2800" dirty="0"/>
              <a:t>NH</a:t>
            </a:r>
            <a:r>
              <a:rPr lang="en-US" sz="2800" baseline="-25000" dirty="0"/>
              <a:t>4</a:t>
            </a:r>
            <a:r>
              <a:rPr lang="en-US" sz="2800" dirty="0"/>
              <a:t>Cl </a:t>
            </a:r>
            <a:r>
              <a:rPr lang="en-US" sz="2800" baseline="-25000" dirty="0"/>
              <a:t>(s)</a:t>
            </a:r>
            <a:r>
              <a:rPr lang="en-US" sz="2800" dirty="0"/>
              <a:t>    </a:t>
            </a:r>
            <a:r>
              <a:rPr lang="en-US" sz="2800" dirty="0">
                <a:sym typeface="Symbol" pitchFamily="18" charset="2"/>
              </a:rPr>
              <a:t></a:t>
            </a:r>
            <a:r>
              <a:rPr lang="en-US" sz="2800" dirty="0"/>
              <a:t>    NH</a:t>
            </a:r>
            <a:r>
              <a:rPr lang="en-US" sz="2800" baseline="-25000" dirty="0"/>
              <a:t>3</a:t>
            </a:r>
            <a:r>
              <a:rPr lang="en-US" sz="2800" dirty="0"/>
              <a:t> </a:t>
            </a:r>
            <a:r>
              <a:rPr lang="en-US" sz="2800" baseline="-25000" dirty="0"/>
              <a:t>(g)</a:t>
            </a:r>
            <a:r>
              <a:rPr lang="en-US" sz="2800" dirty="0"/>
              <a:t>  +  HCl </a:t>
            </a:r>
            <a:r>
              <a:rPr lang="en-US" sz="2800" baseline="-25000" dirty="0"/>
              <a:t>(g)</a:t>
            </a:r>
          </a:p>
          <a:p>
            <a:pPr marL="0" indent="0" algn="ctr" eaLnBrk="1" hangingPunct="1">
              <a:buNone/>
            </a:pPr>
            <a:endParaRPr lang="en-US" sz="2800" dirty="0"/>
          </a:p>
          <a:p>
            <a:pPr eaLnBrk="1" hangingPunct="1"/>
            <a:r>
              <a:rPr lang="en-US" sz="2800" u="sng" dirty="0"/>
              <a:t>Increased Pressure:</a:t>
            </a:r>
            <a:r>
              <a:rPr lang="en-US" sz="2800" dirty="0"/>
              <a:t>  There are </a:t>
            </a:r>
            <a:r>
              <a:rPr lang="en-US" sz="2800" b="1" dirty="0">
                <a:solidFill>
                  <a:srgbClr val="FF0000"/>
                </a:solidFill>
              </a:rPr>
              <a:t>0 </a:t>
            </a:r>
            <a:r>
              <a:rPr lang="en-US" sz="2800" dirty="0"/>
              <a:t>moles of gas on the left producing </a:t>
            </a:r>
            <a:r>
              <a:rPr lang="en-US" sz="2800" b="1" dirty="0">
                <a:solidFill>
                  <a:srgbClr val="FF0000"/>
                </a:solidFill>
              </a:rPr>
              <a:t>2</a:t>
            </a:r>
            <a:r>
              <a:rPr lang="en-US" sz="2800" dirty="0"/>
              <a:t> moles of gas on the right.  </a:t>
            </a:r>
          </a:p>
          <a:p>
            <a:pPr eaLnBrk="1" hangingPunct="1"/>
            <a:r>
              <a:rPr lang="en-US" sz="2800" dirty="0"/>
              <a:t>The reaction will </a:t>
            </a:r>
            <a:r>
              <a:rPr lang="en-US" sz="2800" b="1" dirty="0">
                <a:solidFill>
                  <a:srgbClr val="FF0000"/>
                </a:solidFill>
              </a:rPr>
              <a:t>shift</a:t>
            </a:r>
            <a:r>
              <a:rPr lang="en-US" sz="2800" dirty="0"/>
              <a:t> to the </a:t>
            </a:r>
            <a:r>
              <a:rPr lang="en-US" sz="2800" b="1" dirty="0">
                <a:solidFill>
                  <a:srgbClr val="FF0000"/>
                </a:solidFill>
              </a:rPr>
              <a:t>left</a:t>
            </a:r>
            <a:r>
              <a:rPr lang="en-US" sz="2800" dirty="0"/>
              <a:t> in order to </a:t>
            </a:r>
            <a:r>
              <a:rPr lang="en-US" sz="2800" b="1" dirty="0">
                <a:solidFill>
                  <a:srgbClr val="FF0000"/>
                </a:solidFill>
              </a:rPr>
              <a:t>reduce</a:t>
            </a:r>
            <a:r>
              <a:rPr lang="en-US" sz="2800" dirty="0"/>
              <a:t> the number of </a:t>
            </a:r>
            <a:r>
              <a:rPr lang="en-US" sz="2800" b="1" dirty="0">
                <a:solidFill>
                  <a:srgbClr val="FF0000"/>
                </a:solidFill>
              </a:rPr>
              <a:t>moles</a:t>
            </a:r>
            <a:r>
              <a:rPr lang="en-US" sz="2800" dirty="0"/>
              <a:t> of gas produced.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34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PRESSURE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543800" cy="4267200"/>
          </a:xfrm>
        </p:spPr>
        <p:txBody>
          <a:bodyPr/>
          <a:lstStyle/>
          <a:p>
            <a:pPr eaLnBrk="1" hangingPunct="1"/>
            <a:r>
              <a:rPr lang="en-US" sz="2800" dirty="0"/>
              <a:t>If there is the </a:t>
            </a:r>
            <a:r>
              <a:rPr lang="en-US" sz="2800" b="1" dirty="0">
                <a:solidFill>
                  <a:srgbClr val="FF0000"/>
                </a:solidFill>
              </a:rPr>
              <a:t>same</a:t>
            </a:r>
            <a:r>
              <a:rPr lang="en-US" sz="2800" dirty="0"/>
              <a:t> number of </a:t>
            </a:r>
            <a:r>
              <a:rPr lang="en-US" sz="2800" b="1" dirty="0">
                <a:solidFill>
                  <a:srgbClr val="FF0000"/>
                </a:solidFill>
              </a:rPr>
              <a:t>moles</a:t>
            </a:r>
            <a:r>
              <a:rPr lang="en-US" sz="2800" dirty="0"/>
              <a:t> on </a:t>
            </a:r>
            <a:r>
              <a:rPr lang="en-US" sz="2800" b="1" dirty="0">
                <a:solidFill>
                  <a:srgbClr val="FF0000"/>
                </a:solidFill>
              </a:rPr>
              <a:t>both</a:t>
            </a:r>
            <a:r>
              <a:rPr lang="en-US" sz="2800" dirty="0"/>
              <a:t> sides of a reaction in equilibrium, there will be </a:t>
            </a:r>
            <a:r>
              <a:rPr lang="en-US" sz="2800" b="1" dirty="0">
                <a:solidFill>
                  <a:srgbClr val="FF0000"/>
                </a:solidFill>
              </a:rPr>
              <a:t>no</a:t>
            </a:r>
            <a:r>
              <a:rPr lang="en-US" sz="2800" dirty="0"/>
              <a:t> shift in equilibrium if pressure is </a:t>
            </a:r>
            <a:r>
              <a:rPr lang="en-US" sz="2800" b="1" dirty="0">
                <a:solidFill>
                  <a:srgbClr val="FF0000"/>
                </a:solidFill>
              </a:rPr>
              <a:t>added</a:t>
            </a:r>
            <a:r>
              <a:rPr lang="en-US" sz="2800" dirty="0"/>
              <a:t>.  </a:t>
            </a:r>
          </a:p>
          <a:p>
            <a:pPr eaLnBrk="1" hangingPunct="1"/>
            <a:r>
              <a:rPr lang="en-US" sz="2800" dirty="0"/>
              <a:t>Pressure only affects </a:t>
            </a:r>
            <a:r>
              <a:rPr lang="en-US" sz="2800" b="1" dirty="0">
                <a:solidFill>
                  <a:srgbClr val="FF0000"/>
                </a:solidFill>
              </a:rPr>
              <a:t>gases</a:t>
            </a:r>
            <a:r>
              <a:rPr lang="en-US" sz="2800" dirty="0"/>
              <a:t>, not solids and liquids.</a:t>
            </a:r>
          </a:p>
          <a:p>
            <a:pPr eaLnBrk="1" hangingPunct="1"/>
            <a:r>
              <a:rPr lang="en-US" sz="2800" dirty="0"/>
              <a:t>Remember, if you change </a:t>
            </a:r>
            <a:r>
              <a:rPr lang="en-US" sz="2800" b="1" dirty="0">
                <a:solidFill>
                  <a:srgbClr val="FF0000"/>
                </a:solidFill>
              </a:rPr>
              <a:t>volume</a:t>
            </a:r>
            <a:r>
              <a:rPr lang="en-US" sz="2800" dirty="0"/>
              <a:t>, you change </a:t>
            </a:r>
            <a:r>
              <a:rPr lang="en-US" sz="2800" b="1" dirty="0">
                <a:solidFill>
                  <a:srgbClr val="FF0000"/>
                </a:solidFill>
              </a:rPr>
              <a:t>pressure</a:t>
            </a:r>
            <a:r>
              <a:rPr lang="en-US" sz="2800" dirty="0"/>
              <a:t>.  </a:t>
            </a:r>
          </a:p>
          <a:p>
            <a:pPr eaLnBrk="1" hangingPunct="1">
              <a:buFont typeface="Arial" charset="0"/>
              <a:buNone/>
            </a:pPr>
            <a:r>
              <a:rPr lang="en-US" sz="2800" b="1" dirty="0">
                <a:solidFill>
                  <a:schemeClr val="accent1"/>
                </a:solidFill>
              </a:rPr>
              <a:t>**</a:t>
            </a:r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position</a:t>
            </a:r>
            <a:r>
              <a:rPr lang="en-US" sz="2800" dirty="0"/>
              <a:t> of equilibrium </a:t>
            </a:r>
            <a:r>
              <a:rPr lang="en-US" sz="2800" b="1" dirty="0">
                <a:solidFill>
                  <a:srgbClr val="FF0000"/>
                </a:solidFill>
              </a:rPr>
              <a:t>shifts</a:t>
            </a:r>
            <a:r>
              <a:rPr lang="en-US" sz="2800" dirty="0"/>
              <a:t>, the equilibrium constant does not.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TEMPERATURE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196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position</a:t>
            </a:r>
            <a:r>
              <a:rPr lang="en-US" dirty="0"/>
              <a:t> of the equilibrium </a:t>
            </a:r>
            <a:r>
              <a:rPr lang="en-US" b="1" dirty="0">
                <a:solidFill>
                  <a:srgbClr val="FF0000"/>
                </a:solidFill>
              </a:rPr>
              <a:t>shifts</a:t>
            </a:r>
            <a:r>
              <a:rPr lang="en-US" dirty="0"/>
              <a:t> </a:t>
            </a:r>
            <a:r>
              <a:rPr lang="en-US" b="1" dirty="0"/>
              <a:t>AND</a:t>
            </a:r>
            <a:r>
              <a:rPr lang="en-US" dirty="0"/>
              <a:t> </a:t>
            </a: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changes</a:t>
            </a:r>
            <a:r>
              <a:rPr lang="en-US" dirty="0"/>
              <a:t> in value.</a:t>
            </a:r>
          </a:p>
          <a:p>
            <a:r>
              <a:rPr lang="en-US" dirty="0"/>
              <a:t>When determining what the temperature will do, you have to know if the reaction is </a:t>
            </a:r>
            <a:r>
              <a:rPr lang="en-US" b="1" dirty="0">
                <a:solidFill>
                  <a:srgbClr val="FF0000"/>
                </a:solidFill>
              </a:rPr>
              <a:t>exothermic</a:t>
            </a:r>
            <a:r>
              <a:rPr lang="en-US" dirty="0"/>
              <a:t> (gives off heat) or </a:t>
            </a:r>
            <a:r>
              <a:rPr lang="en-US" b="1" dirty="0">
                <a:solidFill>
                  <a:srgbClr val="FF0000"/>
                </a:solidFill>
              </a:rPr>
              <a:t>endothermic</a:t>
            </a:r>
            <a:r>
              <a:rPr lang="en-US" dirty="0"/>
              <a:t> (takes in heat).</a:t>
            </a:r>
          </a:p>
          <a:p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 is a </a:t>
            </a:r>
            <a:r>
              <a:rPr lang="en-US" b="1" dirty="0">
                <a:solidFill>
                  <a:srgbClr val="FF0000"/>
                </a:solidFill>
              </a:rPr>
              <a:t>measure</a:t>
            </a:r>
            <a:r>
              <a:rPr lang="en-US" dirty="0"/>
              <a:t> of  the extent to which the reaction </a:t>
            </a:r>
            <a:r>
              <a:rPr lang="en-US" b="1" dirty="0">
                <a:solidFill>
                  <a:srgbClr val="FF0000"/>
                </a:solidFill>
              </a:rPr>
              <a:t>proceeds</a:t>
            </a:r>
            <a:r>
              <a:rPr lang="en-US" dirty="0"/>
              <a:t>.  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TEMPERATURE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2672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baseline="-25000" dirty="0"/>
              <a:t>(g)</a:t>
            </a:r>
            <a:r>
              <a:rPr lang="en-US" dirty="0"/>
              <a:t> +  I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baseline="-25000" dirty="0"/>
              <a:t>(g)</a:t>
            </a:r>
            <a:r>
              <a:rPr lang="en-US" dirty="0"/>
              <a:t>   </a:t>
            </a:r>
            <a:r>
              <a:rPr lang="en-US" dirty="0">
                <a:sym typeface="Symbol" pitchFamily="18" charset="2"/>
              </a:rPr>
              <a:t></a:t>
            </a:r>
            <a:r>
              <a:rPr lang="en-US" dirty="0"/>
              <a:t>   2 HI </a:t>
            </a:r>
            <a:r>
              <a:rPr lang="en-US" baseline="-25000" dirty="0"/>
              <a:t>(g)</a:t>
            </a:r>
            <a:r>
              <a:rPr lang="en-US" dirty="0"/>
              <a:t>  +  heat</a:t>
            </a:r>
          </a:p>
          <a:p>
            <a:pPr algn="ctr">
              <a:buFont typeface="Arial" charset="0"/>
              <a:buNone/>
            </a:pPr>
            <a:r>
              <a:rPr lang="en-US" i="1" dirty="0" err="1"/>
              <a:t>K</a:t>
            </a:r>
            <a:r>
              <a:rPr lang="en-US" i="1" baseline="-25000" dirty="0" err="1"/>
              <a:t>eq</a:t>
            </a:r>
            <a:r>
              <a:rPr lang="en-US" i="1" baseline="-25000" dirty="0"/>
              <a:t> </a:t>
            </a:r>
            <a:r>
              <a:rPr lang="en-US" i="1" dirty="0"/>
              <a:t>(400</a:t>
            </a:r>
            <a:r>
              <a:rPr lang="en-US" i="1" baseline="30000" dirty="0"/>
              <a:t>o</a:t>
            </a:r>
            <a:r>
              <a:rPr lang="en-US" i="1" dirty="0"/>
              <a:t>C) = 54.5	</a:t>
            </a:r>
            <a:r>
              <a:rPr lang="en-US" i="1" dirty="0" err="1"/>
              <a:t>K</a:t>
            </a:r>
            <a:r>
              <a:rPr lang="en-US" i="1" baseline="-25000" dirty="0" err="1"/>
              <a:t>eq</a:t>
            </a:r>
            <a:r>
              <a:rPr lang="en-US" i="1" baseline="-25000" dirty="0"/>
              <a:t> </a:t>
            </a:r>
            <a:r>
              <a:rPr lang="en-US" i="1" dirty="0"/>
              <a:t>(490</a:t>
            </a:r>
            <a:r>
              <a:rPr lang="en-US" i="1" baseline="30000" dirty="0"/>
              <a:t>o</a:t>
            </a:r>
            <a:r>
              <a:rPr lang="en-US" i="1" dirty="0"/>
              <a:t>C) = 45.9</a:t>
            </a:r>
          </a:p>
          <a:p>
            <a:pPr algn="ctr">
              <a:buFont typeface="Arial" charset="0"/>
              <a:buNone/>
            </a:pPr>
            <a:endParaRPr lang="en-US" dirty="0"/>
          </a:p>
          <a:p>
            <a:r>
              <a:rPr lang="en-US" dirty="0"/>
              <a:t>In this example, </a:t>
            </a:r>
            <a:r>
              <a:rPr lang="en-US" b="1" dirty="0">
                <a:solidFill>
                  <a:srgbClr val="FF0000"/>
                </a:solidFill>
              </a:rPr>
              <a:t>raising</a:t>
            </a:r>
            <a:r>
              <a:rPr lang="en-US" dirty="0"/>
              <a:t> the temperature causes the reaction to proceed </a:t>
            </a:r>
            <a:r>
              <a:rPr lang="en-US" b="1" dirty="0">
                <a:solidFill>
                  <a:srgbClr val="FF0000"/>
                </a:solidFill>
              </a:rPr>
              <a:t>less completely </a:t>
            </a:r>
            <a:r>
              <a:rPr lang="en-US" dirty="0"/>
              <a:t>to products.  </a:t>
            </a:r>
            <a:r>
              <a:rPr lang="en-US" b="1" dirty="0">
                <a:solidFill>
                  <a:srgbClr val="FF0000"/>
                </a:solidFill>
              </a:rPr>
              <a:t>Lowering</a:t>
            </a:r>
            <a:r>
              <a:rPr lang="en-US" dirty="0"/>
              <a:t> the temperature would produce a </a:t>
            </a:r>
            <a:r>
              <a:rPr lang="en-US" b="1" dirty="0">
                <a:solidFill>
                  <a:srgbClr val="FF0000"/>
                </a:solidFill>
              </a:rPr>
              <a:t>higher</a:t>
            </a:r>
            <a:r>
              <a:rPr lang="en-US" dirty="0"/>
              <a:t> yield.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TEMPERATURE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</a:t>
            </a:r>
            <a:r>
              <a:rPr lang="en-US" b="1" dirty="0">
                <a:solidFill>
                  <a:srgbClr val="FF0000"/>
                </a:solidFill>
              </a:rPr>
              <a:t>heat</a:t>
            </a:r>
            <a:r>
              <a:rPr lang="en-US" dirty="0"/>
              <a:t> is </a:t>
            </a:r>
            <a:r>
              <a:rPr lang="en-US" b="1" dirty="0">
                <a:solidFill>
                  <a:srgbClr val="FF0000"/>
                </a:solidFill>
              </a:rPr>
              <a:t>added</a:t>
            </a:r>
            <a:r>
              <a:rPr lang="en-US" dirty="0"/>
              <a:t> to a system that is </a:t>
            </a:r>
            <a:r>
              <a:rPr lang="en-US" b="1" dirty="0">
                <a:solidFill>
                  <a:srgbClr val="FF0000"/>
                </a:solidFill>
              </a:rPr>
              <a:t>exothermic</a:t>
            </a:r>
            <a:r>
              <a:rPr lang="en-US" dirty="0"/>
              <a:t> in the forward direction, the reaction tends to reestablish equilibrium by </a:t>
            </a:r>
            <a:r>
              <a:rPr lang="en-US" b="1" dirty="0">
                <a:solidFill>
                  <a:srgbClr val="FF0000"/>
                </a:solidFill>
              </a:rPr>
              <a:t>consuming</a:t>
            </a:r>
            <a:r>
              <a:rPr lang="en-US" dirty="0"/>
              <a:t> the additional heat through the </a:t>
            </a:r>
            <a:r>
              <a:rPr lang="en-US" b="1" dirty="0">
                <a:solidFill>
                  <a:srgbClr val="FF0000"/>
                </a:solidFill>
              </a:rPr>
              <a:t>reverse</a:t>
            </a:r>
            <a:r>
              <a:rPr lang="en-US" dirty="0"/>
              <a:t> (endothermic) reaction.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/>
              <a:t>Heat  +  NH</a:t>
            </a:r>
            <a:r>
              <a:rPr lang="en-US" baseline="-25000" dirty="0"/>
              <a:t>4</a:t>
            </a:r>
            <a:r>
              <a:rPr lang="en-US" dirty="0"/>
              <a:t>Cl </a:t>
            </a:r>
            <a:r>
              <a:rPr lang="en-US" baseline="-25000" dirty="0"/>
              <a:t>(s)</a:t>
            </a:r>
            <a:r>
              <a:rPr lang="en-US" dirty="0"/>
              <a:t>     </a:t>
            </a:r>
            <a:r>
              <a:rPr lang="en-US" dirty="0">
                <a:sym typeface="Symbol" pitchFamily="18" charset="2"/>
              </a:rPr>
              <a:t></a:t>
            </a:r>
            <a:r>
              <a:rPr lang="en-US" dirty="0"/>
              <a:t>    NH</a:t>
            </a:r>
            <a:r>
              <a:rPr lang="en-US" baseline="-25000" dirty="0"/>
              <a:t>3</a:t>
            </a:r>
            <a:r>
              <a:rPr lang="en-US" dirty="0"/>
              <a:t> </a:t>
            </a:r>
            <a:r>
              <a:rPr lang="en-US" baseline="-25000" dirty="0"/>
              <a:t>(g)</a:t>
            </a:r>
            <a:r>
              <a:rPr lang="en-US" dirty="0"/>
              <a:t>  +  HCl </a:t>
            </a:r>
            <a:r>
              <a:rPr lang="en-US" baseline="-25000" dirty="0"/>
              <a:t>(g)</a:t>
            </a:r>
            <a:endParaRPr lang="en-US" dirty="0"/>
          </a:p>
          <a:p>
            <a:r>
              <a:rPr lang="en-US" dirty="0"/>
              <a:t>In this reaction, </a:t>
            </a:r>
            <a:r>
              <a:rPr lang="en-US" b="1" dirty="0">
                <a:solidFill>
                  <a:srgbClr val="FF0000"/>
                </a:solidFill>
              </a:rPr>
              <a:t>raising</a:t>
            </a:r>
            <a:r>
              <a:rPr lang="en-US" dirty="0"/>
              <a:t> the temperature will </a:t>
            </a:r>
            <a:r>
              <a:rPr lang="en-US" b="1" dirty="0">
                <a:solidFill>
                  <a:srgbClr val="FF0000"/>
                </a:solidFill>
              </a:rPr>
              <a:t>shift</a:t>
            </a:r>
            <a:r>
              <a:rPr lang="en-US" dirty="0"/>
              <a:t> the reaction in the </a:t>
            </a:r>
            <a:r>
              <a:rPr lang="en-US" b="1" dirty="0">
                <a:solidFill>
                  <a:srgbClr val="FF0000"/>
                </a:solidFill>
              </a:rPr>
              <a:t>forward</a:t>
            </a:r>
            <a:r>
              <a:rPr lang="en-US" dirty="0"/>
              <a:t> direction and </a:t>
            </a:r>
            <a:r>
              <a:rPr lang="en-US" b="1" dirty="0">
                <a:solidFill>
                  <a:srgbClr val="FF0000"/>
                </a:solidFill>
              </a:rPr>
              <a:t>lowering</a:t>
            </a:r>
            <a:r>
              <a:rPr lang="en-US" dirty="0"/>
              <a:t> the temperature will </a:t>
            </a:r>
            <a:r>
              <a:rPr lang="en-US" b="1" dirty="0">
                <a:solidFill>
                  <a:srgbClr val="FF0000"/>
                </a:solidFill>
              </a:rPr>
              <a:t>shift</a:t>
            </a:r>
            <a:r>
              <a:rPr lang="en-US" dirty="0"/>
              <a:t> it in the </a:t>
            </a:r>
            <a:r>
              <a:rPr lang="en-US" b="1" dirty="0">
                <a:solidFill>
                  <a:srgbClr val="FF0000"/>
                </a:solidFill>
              </a:rPr>
              <a:t>reverse</a:t>
            </a:r>
            <a:r>
              <a:rPr lang="en-US" dirty="0"/>
              <a:t> direction.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PRACTICE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191000"/>
          </a:xfrm>
        </p:spPr>
        <p:txBody>
          <a:bodyPr/>
          <a:lstStyle/>
          <a:p>
            <a:r>
              <a:rPr lang="en-US" dirty="0"/>
              <a:t>Use the equation to solve the problems:       </a:t>
            </a:r>
          </a:p>
          <a:p>
            <a:pPr algn="ctr">
              <a:buFont typeface="Arial" charset="0"/>
              <a:buNone/>
            </a:pPr>
            <a:r>
              <a:rPr lang="en-US" dirty="0"/>
              <a:t>4 HCl + O</a:t>
            </a:r>
            <a:r>
              <a:rPr lang="en-US" baseline="-25000" dirty="0"/>
              <a:t>2</a:t>
            </a:r>
            <a:r>
              <a:rPr lang="en-US" dirty="0"/>
              <a:t> + heat  </a:t>
            </a:r>
            <a:r>
              <a:rPr lang="en-US" dirty="0">
                <a:sym typeface="Symbol" pitchFamily="18" charset="2"/>
              </a:rPr>
              <a:t></a:t>
            </a:r>
            <a:r>
              <a:rPr lang="en-US" dirty="0"/>
              <a:t>  2 Cl</a:t>
            </a:r>
            <a:r>
              <a:rPr lang="en-US" baseline="-25000" dirty="0"/>
              <a:t>2</a:t>
            </a:r>
            <a:r>
              <a:rPr lang="en-US" dirty="0"/>
              <a:t> + 2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>
              <a:buFont typeface="Arial" charset="0"/>
              <a:buNone/>
            </a:pPr>
            <a:r>
              <a:rPr lang="en-US" dirty="0"/>
              <a:t> </a:t>
            </a:r>
          </a:p>
          <a:p>
            <a:pPr marL="463550" indent="-463550">
              <a:buNone/>
            </a:pPr>
            <a:r>
              <a:rPr lang="en-US" dirty="0"/>
              <a:t>A.  Temperature increases.  The reaction will shift _______ and favor the formation of _________	</a:t>
            </a:r>
          </a:p>
          <a:p>
            <a:pPr marL="463550" indent="-463550">
              <a:buNone/>
            </a:pPr>
            <a:r>
              <a:rPr lang="en-US" dirty="0"/>
              <a:t>B.  Cl</a:t>
            </a:r>
            <a:r>
              <a:rPr lang="en-US" baseline="-25000" dirty="0"/>
              <a:t>2</a:t>
            </a:r>
            <a:r>
              <a:rPr lang="en-US" dirty="0"/>
              <a:t> is removed as it is formed. The reaction will shift _______ and favor the formation of _________</a:t>
            </a:r>
          </a:p>
          <a:p>
            <a:pPr marL="463550" indent="-463550">
              <a:buNone/>
            </a:pPr>
            <a:r>
              <a:rPr lang="en-US" dirty="0"/>
              <a:t>C. The pressure is increased. The reaction will shift _______ and favor the formation of _________</a:t>
            </a:r>
          </a:p>
          <a:p>
            <a:pPr marL="463550" indent="-463550">
              <a:buNone/>
            </a:pPr>
            <a:r>
              <a:rPr lang="en-US" dirty="0"/>
              <a:t>D.  H</a:t>
            </a:r>
            <a:r>
              <a:rPr lang="en-US" baseline="-25000" dirty="0"/>
              <a:t>2</a:t>
            </a:r>
            <a:r>
              <a:rPr lang="en-US" dirty="0"/>
              <a:t>O is added.  The reaction will shift _______ and favor the formation of __________.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2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HABER PROCESS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762000" y="381000"/>
            <a:ext cx="3581400" cy="4876800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US"/>
          </a:p>
          <a:p>
            <a:r>
              <a:rPr lang="en-US"/>
              <a:t>Fritz Haber studied the reaction of gaseous nitrogen and gaseous hydrogen to form ammonia. </a:t>
            </a:r>
          </a:p>
          <a:p>
            <a:pPr algn="ctr">
              <a:buFont typeface="Arial" charset="0"/>
              <a:buNone/>
            </a:pPr>
            <a:r>
              <a:rPr lang="en-US"/>
              <a:t>3 H</a:t>
            </a:r>
            <a:r>
              <a:rPr lang="en-US" baseline="-25000"/>
              <a:t>2</a:t>
            </a:r>
            <a:r>
              <a:rPr lang="en-US"/>
              <a:t> </a:t>
            </a:r>
            <a:r>
              <a:rPr lang="en-US" baseline="-25000"/>
              <a:t>(g)</a:t>
            </a:r>
            <a:r>
              <a:rPr lang="en-US"/>
              <a:t> +  N</a:t>
            </a:r>
            <a:r>
              <a:rPr lang="en-US" baseline="-25000"/>
              <a:t>2</a:t>
            </a:r>
            <a:r>
              <a:rPr lang="en-US"/>
              <a:t> </a:t>
            </a:r>
            <a:r>
              <a:rPr lang="en-US" baseline="-25000"/>
              <a:t>(g)</a:t>
            </a:r>
            <a:r>
              <a:rPr lang="en-US"/>
              <a:t>    </a:t>
            </a:r>
            <a:r>
              <a:rPr lang="en-US">
                <a:sym typeface="Symbol" pitchFamily="18" charset="2"/>
              </a:rPr>
              <a:t></a:t>
            </a:r>
            <a:r>
              <a:rPr lang="en-US"/>
              <a:t>    </a:t>
            </a:r>
          </a:p>
          <a:p>
            <a:pPr algn="ctr">
              <a:buFont typeface="Arial" charset="0"/>
              <a:buNone/>
            </a:pPr>
            <a:r>
              <a:rPr lang="en-US"/>
              <a:t>NH</a:t>
            </a:r>
            <a:r>
              <a:rPr lang="en-US" baseline="-25000"/>
              <a:t>3</a:t>
            </a:r>
            <a:r>
              <a:rPr lang="en-US"/>
              <a:t> </a:t>
            </a:r>
            <a:r>
              <a:rPr lang="en-US" baseline="-25000"/>
              <a:t>(g)</a:t>
            </a:r>
            <a:r>
              <a:rPr lang="en-US"/>
              <a:t>  +  heat</a:t>
            </a:r>
          </a:p>
          <a:p>
            <a:pPr algn="ctr">
              <a:buFont typeface="Arial" charset="0"/>
              <a:buNone/>
            </a:pPr>
            <a:endParaRPr lang="en-US"/>
          </a:p>
          <a:p>
            <a:pPr algn="ctr">
              <a:buFont typeface="Arial" charset="0"/>
              <a:buNone/>
            </a:pPr>
            <a:endParaRPr lang="en-US"/>
          </a:p>
          <a:p>
            <a:pPr>
              <a:buFont typeface="Arial" charset="0"/>
              <a:buNone/>
            </a:pPr>
            <a:endParaRPr lang="en-US"/>
          </a:p>
          <a:p>
            <a:pPr eaLnBrk="1" hangingPunct="1"/>
            <a:endParaRPr lang="en-US"/>
          </a:p>
        </p:txBody>
      </p:sp>
      <p:pic>
        <p:nvPicPr>
          <p:cNvPr id="5325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219200"/>
            <a:ext cx="39052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7295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THE HABER PROCESS</a:t>
            </a:r>
            <a:endParaRPr lang="en-US" dirty="0"/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reality, the reaction reached equilibrium before any sizable amount of ammonia could be formed.  </a:t>
            </a:r>
          </a:p>
          <a:p>
            <a:r>
              <a:rPr lang="en-US" dirty="0"/>
              <a:t>Haber studied the reaction and determined the pressure and temperature of the reaction to maximize the yield of ammonia.  </a:t>
            </a:r>
          </a:p>
          <a:p>
            <a:r>
              <a:rPr lang="en-US" dirty="0"/>
              <a:t>His work was important, but controversial, for the Germans used it in World War II to produce explosives and poison gas.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6352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8348</TotalTime>
  <Words>657</Words>
  <Application>Microsoft Office PowerPoint</Application>
  <PresentationFormat>On-screen Show (4:3)</PresentationFormat>
  <Paragraphs>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Impact</vt:lpstr>
      <vt:lpstr>Symbol</vt:lpstr>
      <vt:lpstr>Times New Roman</vt:lpstr>
      <vt:lpstr>NewsPrint</vt:lpstr>
      <vt:lpstr>LECHATELIER’S PRINCIPLE</vt:lpstr>
      <vt:lpstr>LECHATELIER’S PRINCIPLE</vt:lpstr>
      <vt:lpstr>LECHATELIER’S PRINCIPLE</vt:lpstr>
      <vt:lpstr>CONCENTRATION</vt:lpstr>
      <vt:lpstr>CONCENTRATION</vt:lpstr>
      <vt:lpstr>PRESSURE (AND VOLUME)</vt:lpstr>
      <vt:lpstr>PRESSURE</vt:lpstr>
      <vt:lpstr>PRESSURE</vt:lpstr>
      <vt:lpstr>TEMPERATURE</vt:lpstr>
      <vt:lpstr>TEMPERATURE</vt:lpstr>
      <vt:lpstr>TEMPERATURE</vt:lpstr>
      <vt:lpstr>PRACTICE</vt:lpstr>
      <vt:lpstr>THE HABER PROCESS</vt:lpstr>
      <vt:lpstr>THE HABER PROCESS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EQUILIBRIUM</dc:title>
  <dc:creator>Nancy Brim</dc:creator>
  <cp:lastModifiedBy>Nancy Brim</cp:lastModifiedBy>
  <cp:revision>134</cp:revision>
  <dcterms:created xsi:type="dcterms:W3CDTF">2011-03-28T17:02:49Z</dcterms:created>
  <dcterms:modified xsi:type="dcterms:W3CDTF">2017-04-25T01:05:03Z</dcterms:modified>
</cp:coreProperties>
</file>