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30"/>
  </p:handoutMasterIdLst>
  <p:sldIdLst>
    <p:sldId id="283" r:id="rId2"/>
    <p:sldId id="288" r:id="rId3"/>
    <p:sldId id="289" r:id="rId4"/>
    <p:sldId id="261" r:id="rId5"/>
    <p:sldId id="256" r:id="rId6"/>
    <p:sldId id="280" r:id="rId7"/>
    <p:sldId id="284" r:id="rId8"/>
    <p:sldId id="260" r:id="rId9"/>
    <p:sldId id="264" r:id="rId10"/>
    <p:sldId id="285" r:id="rId11"/>
    <p:sldId id="292" r:id="rId12"/>
    <p:sldId id="291" r:id="rId13"/>
    <p:sldId id="290" r:id="rId14"/>
    <p:sldId id="268" r:id="rId15"/>
    <p:sldId id="266" r:id="rId16"/>
    <p:sldId id="293" r:id="rId17"/>
    <p:sldId id="294" r:id="rId18"/>
    <p:sldId id="263" r:id="rId19"/>
    <p:sldId id="270" r:id="rId20"/>
    <p:sldId id="295" r:id="rId21"/>
    <p:sldId id="273" r:id="rId22"/>
    <p:sldId id="286" r:id="rId23"/>
    <p:sldId id="271" r:id="rId24"/>
    <p:sldId id="287" r:id="rId25"/>
    <p:sldId id="279" r:id="rId26"/>
    <p:sldId id="281" r:id="rId27"/>
    <p:sldId id="282" r:id="rId28"/>
    <p:sldId id="296" r:id="rId29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 autoAdjust="0"/>
  </p:normalViewPr>
  <p:slideViewPr>
    <p:cSldViewPr>
      <p:cViewPr varScale="1">
        <p:scale>
          <a:sx n="101" d="100"/>
          <a:sy n="101" d="100"/>
        </p:scale>
        <p:origin x="12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3C8D369-1ED1-436F-810F-CD941CDBC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54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46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47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1F084-F881-4F88-AA82-61ED2DB07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5ED14-5C44-4FC2-A470-992A1ACDD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B5DC7-7C17-43C2-8327-A6978F76E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12149-4A52-4069-867A-FDA58BDB2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2C6E5-4333-4E72-9156-1651BBE2F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C0B26-8986-4702-A3DA-90C700529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1DF84-B591-4188-A0A2-97F3519A4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2D93E-0051-4A30-9C2F-465265826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02C5A-5759-4AF7-82FD-F469C5050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DFAC0-93F6-4B39-9898-28D30895B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76E2-EC0F-4F4E-B259-73E1375F5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15BC2-B287-4F1B-B4DC-D0C58F43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662A9-F758-4002-9F59-052B951BA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42E1E-135E-43D9-9B98-ABCFDB1A4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B74A2-4DFE-492E-ADD7-304F17447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0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2560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560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1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561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22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2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30FCD0B-D781-4EFD-B61D-D3C6A8791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up notes sheet.</a:t>
            </a:r>
          </a:p>
        </p:txBody>
      </p:sp>
    </p:spTree>
    <p:extLst>
      <p:ext uri="{BB962C8B-B14F-4D97-AF65-F5344CB8AC3E}">
        <p14:creationId xmlns:p14="http://schemas.microsoft.com/office/powerpoint/2010/main" val="195702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0"/>
            <a:ext cx="3124200" cy="1143000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 #9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1400" y="152400"/>
            <a:ext cx="4929227" cy="636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1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0"/>
            <a:ext cx="3124200" cy="1143000"/>
          </a:xfrm>
        </p:spPr>
        <p:txBody>
          <a:bodyPr/>
          <a:lstStyle/>
          <a:p>
            <a:pPr algn="l"/>
            <a:r>
              <a:rPr lang="en-US" sz="5400" b="1" dirty="0">
                <a:solidFill>
                  <a:schemeClr val="tx1"/>
                </a:solidFill>
              </a:rPr>
              <a:t>REVIEW #9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381000"/>
            <a:ext cx="56864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6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105400"/>
            <a:ext cx="8229600" cy="99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Where would you most likely find MAFIC minerals?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/>
              <a:t>Where would you most likely find FELSIC minerals?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4445000" cy="3441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1447800"/>
            <a:ext cx="350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MAFIC minerals are: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More dense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Associated with Oceanic crust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r>
              <a:rPr lang="en-US" sz="2400" b="1" dirty="0"/>
              <a:t>FELSIC minerals are: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Less dense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Associated with Continental crust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81001"/>
            <a:ext cx="82296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tx1"/>
                </a:solidFill>
              </a:rPr>
              <a:t>Plate Tectonics and Earth’s Changing Surface</a:t>
            </a:r>
          </a:p>
        </p:txBody>
      </p:sp>
      <p:pic>
        <p:nvPicPr>
          <p:cNvPr id="4" name="Picture 7" descr="Earth's Cru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585601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CONTINENTAL DRIFT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648200" cy="4495800"/>
          </a:xfrm>
        </p:spPr>
        <p:txBody>
          <a:bodyPr/>
          <a:lstStyle/>
          <a:p>
            <a:pPr>
              <a:buNone/>
            </a:pPr>
            <a:r>
              <a:rPr lang="en-US" dirty="0"/>
              <a:t>Continents move: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caused by sea-floor </a:t>
            </a:r>
            <a:r>
              <a:rPr lang="en-US" b="1" dirty="0">
                <a:solidFill>
                  <a:srgbClr val="FF0000"/>
                </a:solidFill>
              </a:rPr>
              <a:t>spreading.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widening</a:t>
            </a:r>
            <a:r>
              <a:rPr lang="en-US" dirty="0">
                <a:solidFill>
                  <a:schemeClr val="tx1"/>
                </a:solidFill>
              </a:rPr>
              <a:t> sea floor.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acts as a conveyor belt.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drifted</a:t>
            </a:r>
            <a:r>
              <a:rPr lang="en-US" dirty="0">
                <a:solidFill>
                  <a:schemeClr val="tx1"/>
                </a:solidFill>
              </a:rPr>
              <a:t> to their present locations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60418" name="Picture 2" descr="http://www.terrasonics.com/geo100_pres3_files/slide0043_image1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828800"/>
            <a:ext cx="3853016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CONTINENTAL DRIFT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4757584" cy="4495800"/>
          </a:xfrm>
        </p:spPr>
        <p:txBody>
          <a:bodyPr/>
          <a:lstStyle/>
          <a:p>
            <a:pPr>
              <a:buClrTx/>
              <a:buNone/>
            </a:pPr>
            <a:r>
              <a:rPr lang="en-US" sz="2800" dirty="0"/>
              <a:t>Supercontinent cycle: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Single</a:t>
            </a:r>
            <a:r>
              <a:rPr lang="en-US" sz="2800" dirty="0">
                <a:solidFill>
                  <a:schemeClr val="tx1"/>
                </a:solidFill>
              </a:rPr>
              <a:t> land </a:t>
            </a:r>
            <a:r>
              <a:rPr lang="en-US" sz="2800" dirty="0"/>
              <a:t>masses in past.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Pangaea</a:t>
            </a:r>
            <a:r>
              <a:rPr lang="en-US" sz="2800" dirty="0">
                <a:solidFill>
                  <a:schemeClr val="tx1"/>
                </a:solidFill>
              </a:rPr>
              <a:t> – “all Earth”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/>
              <a:t>Pangaea split east to west forming </a:t>
            </a:r>
            <a:r>
              <a:rPr lang="en-US" sz="2800" dirty="0">
                <a:solidFill>
                  <a:schemeClr val="tx1"/>
                </a:solidFill>
              </a:rPr>
              <a:t>Laurasia and Gondwanaland.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/>
              <a:t>Suggests supercontinents will form in </a:t>
            </a:r>
            <a:r>
              <a:rPr lang="en-US" sz="2800" b="1" dirty="0">
                <a:solidFill>
                  <a:srgbClr val="FF0000"/>
                </a:solidFill>
              </a:rPr>
              <a:t>future.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60418" name="Picture 2" descr="http://www.terrasonics.com/geo100_pres3_files/slide0043_image1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784" y="1828800"/>
            <a:ext cx="3853016" cy="289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304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171629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TECTONIC PLATES – BROKEN CRUST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495800" y="4572000"/>
            <a:ext cx="4648200" cy="1142999"/>
          </a:xfrm>
        </p:spPr>
        <p:txBody>
          <a:bodyPr/>
          <a:lstStyle/>
          <a:p>
            <a:pPr marL="342900" indent="-342900" eaLnBrk="1" hangingPunct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b="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Broken</a:t>
            </a:r>
            <a:r>
              <a:rPr lang="en-US" sz="2200" b="0" dirty="0"/>
              <a:t> pieces of Lithosphere.</a:t>
            </a:r>
          </a:p>
          <a:p>
            <a:pPr marL="342900" indent="-342900" eaLnBrk="1" hangingPunct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b="0" dirty="0"/>
              <a:t> Move on top of Asthenosphere.</a:t>
            </a:r>
          </a:p>
          <a:p>
            <a:pPr marL="342900" indent="-342900" eaLnBrk="1" hangingPunct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b="0" dirty="0"/>
              <a:t> Pulled by </a:t>
            </a:r>
            <a:r>
              <a:rPr lang="en-US" sz="2200" dirty="0">
                <a:solidFill>
                  <a:srgbClr val="FF0000"/>
                </a:solidFill>
              </a:rPr>
              <a:t>convection</a:t>
            </a:r>
            <a:r>
              <a:rPr lang="en-US" sz="2200" b="0" dirty="0"/>
              <a:t> in mantle.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4648200"/>
            <a:ext cx="4344988" cy="1630362"/>
          </a:xfrm>
        </p:spPr>
        <p:txBody>
          <a:bodyPr/>
          <a:lstStyle/>
          <a:p>
            <a:pPr eaLnBrk="1" hangingPunct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Fit together like </a:t>
            </a:r>
            <a:r>
              <a:rPr lang="en-US" sz="2200" b="1" dirty="0">
                <a:solidFill>
                  <a:srgbClr val="FF0000"/>
                </a:solidFill>
              </a:rPr>
              <a:t>puzzle</a:t>
            </a:r>
            <a:r>
              <a:rPr lang="en-US" sz="2200" dirty="0"/>
              <a:t> </a:t>
            </a:r>
            <a:r>
              <a:rPr lang="en-US" sz="2200" b="1" dirty="0">
                <a:solidFill>
                  <a:srgbClr val="FF0000"/>
                </a:solidFill>
              </a:rPr>
              <a:t>pieces.</a:t>
            </a:r>
          </a:p>
          <a:p>
            <a:pPr eaLnBrk="1" hangingPunct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Various sizes and shapes.</a:t>
            </a:r>
          </a:p>
          <a:p>
            <a:endParaRPr lang="en-US" dirty="0"/>
          </a:p>
        </p:txBody>
      </p:sp>
      <p:pic>
        <p:nvPicPr>
          <p:cNvPr id="7172" name="Picture 7" descr="pla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4336713" cy="293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Fig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47800"/>
            <a:ext cx="3829878" cy="293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TYPES OF CRUST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599"/>
            <a:ext cx="3505200" cy="409866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dirty="0"/>
              <a:t>Lithosphere crust: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Ocean Crust - </a:t>
            </a:r>
            <a:r>
              <a:rPr lang="en-US" sz="2400" dirty="0" err="1"/>
              <a:t>Mafic</a:t>
            </a:r>
            <a:endParaRPr lang="en-US" sz="2400" dirty="0"/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0000"/>
                </a:solidFill>
              </a:rPr>
              <a:t>More</a:t>
            </a:r>
            <a:r>
              <a:rPr lang="en-US" sz="2000" dirty="0"/>
              <a:t> Dense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Continental Crust - </a:t>
            </a:r>
            <a:r>
              <a:rPr lang="en-US" sz="2400" dirty="0" err="1"/>
              <a:t>Felsic</a:t>
            </a:r>
            <a:endParaRPr lang="en-US" sz="2400" dirty="0"/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0000"/>
                </a:solidFill>
              </a:rPr>
              <a:t>Less</a:t>
            </a:r>
            <a:r>
              <a:rPr lang="en-US" sz="2000" dirty="0"/>
              <a:t> Dense</a:t>
            </a:r>
          </a:p>
          <a:p>
            <a:pPr marL="457200" lvl="1" indent="0" eaLnBrk="1" hangingPunct="1">
              <a:lnSpc>
                <a:spcPct val="80000"/>
              </a:lnSpc>
              <a:buClr>
                <a:schemeClr val="tx1"/>
              </a:buClr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sz="2400" dirty="0"/>
              <a:t>Movement: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Together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Apart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Slide past</a:t>
            </a:r>
          </a:p>
        </p:txBody>
      </p:sp>
      <p:pic>
        <p:nvPicPr>
          <p:cNvPr id="9220" name="Picture 7" descr="Atlantic and Indian Ocean seafloor spreading cent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295400"/>
            <a:ext cx="4648200" cy="4555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CONVERGENT PLATE BOUNDARIES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8610600" cy="4495800"/>
          </a:xfrm>
        </p:spPr>
        <p:txBody>
          <a:bodyPr numCol="2"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Plates </a:t>
            </a:r>
            <a:r>
              <a:rPr lang="en-US" sz="2400" b="1" dirty="0">
                <a:solidFill>
                  <a:srgbClr val="FF0000"/>
                </a:solidFill>
              </a:rPr>
              <a:t>move together</a:t>
            </a:r>
            <a:r>
              <a:rPr lang="en-US" sz="2400" dirty="0"/>
              <a:t>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Three types.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 </a:t>
            </a:r>
          </a:p>
          <a:p>
            <a:pPr marL="0" indent="0" algn="ctr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Ocean – Ocean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algn="ctr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Ocean – Continental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algn="ctr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Continental – Continental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pic>
        <p:nvPicPr>
          <p:cNvPr id="15364" name="Picture 10" descr="Fig21oceanc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9725" y="1828800"/>
            <a:ext cx="280035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1" descr="Fig21oceanoce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286125"/>
            <a:ext cx="28765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2" descr="Fig21contco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0" y="4114800"/>
            <a:ext cx="28194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602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CONVERGENT PLATE BOUNDARIES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05000"/>
            <a:ext cx="4724400" cy="4495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Ocean – Ocean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Ocean plates come together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deep ocean </a:t>
            </a:r>
            <a:r>
              <a:rPr lang="en-US" sz="2400" b="1" dirty="0">
                <a:solidFill>
                  <a:srgbClr val="FF0000"/>
                </a:solidFill>
              </a:rPr>
              <a:t>trench</a:t>
            </a:r>
            <a:r>
              <a:rPr lang="en-US" sz="2400" dirty="0"/>
              <a:t>, volcanic </a:t>
            </a:r>
            <a:r>
              <a:rPr lang="en-US" sz="2400" b="1" dirty="0">
                <a:solidFill>
                  <a:srgbClr val="FF0000"/>
                </a:solidFill>
              </a:rPr>
              <a:t>arc</a:t>
            </a:r>
            <a:r>
              <a:rPr lang="en-US" sz="2400" dirty="0"/>
              <a:t>.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308" y="1556657"/>
            <a:ext cx="3769568" cy="2177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771900"/>
            <a:ext cx="5867400" cy="309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8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CONVERGENT PLATE BOUNDARIES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4724400" cy="4495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Ocean – Continental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dense ocean crust slips under less dense continental crust.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volcanoes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FF0000"/>
                </a:solidFill>
              </a:rPr>
              <a:t>mountains</a:t>
            </a:r>
            <a:r>
              <a:rPr lang="en-US" sz="2400" dirty="0"/>
              <a:t> form.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676400"/>
            <a:ext cx="4019550" cy="3952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41" y="3771900"/>
            <a:ext cx="412071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8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CONVERGENT PLATE BOUNDARIES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4191000" cy="4495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Continental – Continental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Continental plates come together.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b="1">
                <a:solidFill>
                  <a:srgbClr val="FF0000"/>
                </a:solidFill>
              </a:rPr>
              <a:t>Folded</a:t>
            </a:r>
            <a:r>
              <a:rPr lang="en-US" sz="2400"/>
              <a:t> </a:t>
            </a:r>
            <a:r>
              <a:rPr lang="en-US" sz="2400" dirty="0"/>
              <a:t>mountains rise.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5748338" cy="23472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85925"/>
            <a:ext cx="42767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63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35334"/>
            <a:ext cx="8991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CONVERGENCE:  SUBDUCTION</a:t>
            </a:r>
          </a:p>
        </p:txBody>
      </p:sp>
      <p:sp>
        <p:nvSpPr>
          <p:cNvPr id="16387" name="Rectangle 31"/>
          <p:cNvSpPr>
            <a:spLocks noGrp="1" noChangeArrowheads="1"/>
          </p:cNvSpPr>
          <p:nvPr>
            <p:ph type="body" sz="half" idx="1"/>
          </p:nvPr>
        </p:nvSpPr>
        <p:spPr>
          <a:xfrm>
            <a:off x="314325" y="1371600"/>
            <a:ext cx="4876800" cy="494284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Latin, means “carried under”.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Convergent zones.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One plate </a:t>
            </a:r>
            <a:r>
              <a:rPr lang="en-US" sz="2800" b="1" dirty="0">
                <a:solidFill>
                  <a:srgbClr val="FF0000"/>
                </a:solidFill>
              </a:rPr>
              <a:t>slips</a:t>
            </a:r>
            <a:r>
              <a:rPr lang="en-US" sz="2800" dirty="0"/>
              <a:t> under mantle.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Oceanic plates slip into continental ones.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Where ocean plates meet, deep ocean </a:t>
            </a:r>
            <a:r>
              <a:rPr lang="en-US" sz="2800" b="1" dirty="0">
                <a:solidFill>
                  <a:srgbClr val="FF0000"/>
                </a:solidFill>
              </a:rPr>
              <a:t>trenches</a:t>
            </a:r>
            <a:r>
              <a:rPr lang="en-US" sz="2800" dirty="0"/>
              <a:t> form.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Partial melting creates </a:t>
            </a:r>
            <a:r>
              <a:rPr lang="en-US" sz="2800" b="1" dirty="0">
                <a:solidFill>
                  <a:srgbClr val="FF0000"/>
                </a:solidFill>
              </a:rPr>
              <a:t>volcanoes</a:t>
            </a:r>
            <a:r>
              <a:rPr lang="en-US" sz="2800" dirty="0"/>
              <a:t> near trenches.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/>
          </a:p>
        </p:txBody>
      </p:sp>
      <p:pic>
        <p:nvPicPr>
          <p:cNvPr id="16388" name="Picture 37" descr="Image of a graph that displays the Convergent Plate Boundary.  Please have someone assist you with this.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81600" y="1947068"/>
            <a:ext cx="3886200" cy="3040063"/>
          </a:xfrm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5105400"/>
            <a:ext cx="1446179" cy="113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DIVERGENT PLATE BOUNDARIES 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4648200" cy="4191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Plates </a:t>
            </a:r>
            <a:r>
              <a:rPr lang="en-US" sz="2800" b="1" dirty="0">
                <a:solidFill>
                  <a:srgbClr val="FF0000"/>
                </a:solidFill>
              </a:rPr>
              <a:t>move apart.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Magma rises to form new land.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Builds </a:t>
            </a:r>
            <a:r>
              <a:rPr lang="en-US" sz="2800" b="1" dirty="0">
                <a:solidFill>
                  <a:srgbClr val="FF0000"/>
                </a:solidFill>
              </a:rPr>
              <a:t>Oceanic</a:t>
            </a:r>
            <a:r>
              <a:rPr lang="en-US" sz="2800" dirty="0"/>
              <a:t> crust.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v"/>
            </a:pPr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>
              <a:buFontTx/>
              <a:buNone/>
            </a:pPr>
            <a:endParaRPr lang="en-US" sz="2800" dirty="0"/>
          </a:p>
        </p:txBody>
      </p:sp>
      <p:pic>
        <p:nvPicPr>
          <p:cNvPr id="14340" name="Picture 7" descr="Fig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905000"/>
            <a:ext cx="35814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DIVERGENT PLATE BOUNDARIES 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8382000" cy="4191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Landforms:  Ocean </a:t>
            </a:r>
            <a:r>
              <a:rPr lang="en-US" sz="2800" b="1" dirty="0">
                <a:solidFill>
                  <a:srgbClr val="FF0000"/>
                </a:solidFill>
              </a:rPr>
              <a:t>Ridges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Rift</a:t>
            </a:r>
            <a:r>
              <a:rPr lang="en-US" sz="2800" dirty="0"/>
              <a:t> Valleys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v"/>
            </a:pPr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>
              <a:buFontTx/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819400"/>
            <a:ext cx="64770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26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DIVERGENT PLATE BOUNDARIES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1879600"/>
            <a:ext cx="601027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14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DIVERGENCE: SEA FLOOR SPREADING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05000"/>
            <a:ext cx="49530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Plates move outward.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Age of ocean crust </a:t>
            </a:r>
            <a:r>
              <a:rPr lang="en-US" sz="2800" b="1" dirty="0">
                <a:solidFill>
                  <a:srgbClr val="FF0000"/>
                </a:solidFill>
              </a:rPr>
              <a:t>older</a:t>
            </a:r>
            <a:r>
              <a:rPr lang="en-US" sz="2800" dirty="0"/>
              <a:t> farther from center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Magma</a:t>
            </a:r>
            <a:r>
              <a:rPr lang="en-US" sz="2800" dirty="0"/>
              <a:t> meets water - cools and solidifies.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FF0000"/>
                </a:solidFill>
              </a:rPr>
              <a:t>Ridge</a:t>
            </a:r>
            <a:r>
              <a:rPr lang="en-US" sz="2800" dirty="0"/>
              <a:t> forms around crack or rift at center.</a:t>
            </a:r>
          </a:p>
          <a:p>
            <a:pPr eaLnBrk="1" hangingPunct="1">
              <a:lnSpc>
                <a:spcPct val="8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Sediment builds up past ridge - deeper farther from center.</a:t>
            </a:r>
          </a:p>
        </p:txBody>
      </p:sp>
      <p:pic>
        <p:nvPicPr>
          <p:cNvPr id="13316" name="Picture 7" descr="Sea floor Spreading fig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800225"/>
            <a:ext cx="3124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PLATE BOUNDARIES: TRANSFORM 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5029200" cy="4419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Plates </a:t>
            </a:r>
            <a:r>
              <a:rPr lang="en-US" sz="2800" b="1" dirty="0">
                <a:solidFill>
                  <a:srgbClr val="FF0000"/>
                </a:solidFill>
              </a:rPr>
              <a:t>sliding horizontally </a:t>
            </a:r>
            <a:r>
              <a:rPr lang="en-US" sz="2800" dirty="0"/>
              <a:t>past one another.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Not </a:t>
            </a:r>
            <a:r>
              <a:rPr lang="en-US" sz="2800" b="1" dirty="0">
                <a:solidFill>
                  <a:srgbClr val="FF0000"/>
                </a:solidFill>
              </a:rPr>
              <a:t>smooth</a:t>
            </a:r>
            <a:r>
              <a:rPr lang="en-US" sz="2800" dirty="0"/>
              <a:t> – rocks lock and scrape.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No magma.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Fracture zones created at mid ocean ridges.</a:t>
            </a:r>
          </a:p>
        </p:txBody>
      </p:sp>
      <p:pic>
        <p:nvPicPr>
          <p:cNvPr id="19460" name="Picture 7" descr="Fig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828800"/>
            <a:ext cx="31527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tx1"/>
                </a:solidFill>
              </a:rPr>
              <a:t>PLATE BOUNDARIES: TRANSFORM 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5029200" cy="4419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Example:  San Andreas Fault.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35668"/>
            <a:ext cx="5257800" cy="39103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76400"/>
            <a:ext cx="2514600" cy="487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66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tx1"/>
                </a:solidFill>
              </a:rPr>
              <a:t>FAULTS AND FORCES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371600"/>
            <a:ext cx="8610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>
                <a:solidFill>
                  <a:srgbClr val="FF0000"/>
                </a:solidFill>
              </a:rPr>
              <a:t>Breaks</a:t>
            </a:r>
            <a:r>
              <a:rPr lang="en-US" sz="2800" dirty="0"/>
              <a:t> in a body of rock along which crust plates move alongside each other in </a:t>
            </a:r>
            <a:r>
              <a:rPr lang="en-US" sz="2800" b="1" dirty="0">
                <a:solidFill>
                  <a:srgbClr val="FF0000"/>
                </a:solidFill>
              </a:rPr>
              <a:t>opposite</a:t>
            </a:r>
            <a:r>
              <a:rPr lang="en-US" sz="2800" dirty="0"/>
              <a:t> directions.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/>
              <a:t>Reverse fault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plates </a:t>
            </a:r>
            <a:r>
              <a:rPr lang="en-US" sz="2800" b="1" dirty="0">
                <a:solidFill>
                  <a:srgbClr val="FF0000"/>
                </a:solidFill>
              </a:rPr>
              <a:t>PUSH TOGETHER</a:t>
            </a:r>
            <a:r>
              <a:rPr lang="en-US" sz="2800" dirty="0"/>
              <a:t>. 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Destructive Force.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Convergent boundaries.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0" y="3733800"/>
            <a:ext cx="4114800" cy="1896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chemeClr val="tx1"/>
                </a:solidFill>
              </a:rPr>
              <a:t>FAULTS AND FORCES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371600"/>
            <a:ext cx="8686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/>
              <a:t>Normal fault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plates </a:t>
            </a:r>
            <a:r>
              <a:rPr lang="en-US" sz="2400" b="1" dirty="0">
                <a:solidFill>
                  <a:srgbClr val="FF0000"/>
                </a:solidFill>
              </a:rPr>
              <a:t>PULL APART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Divergent boundaries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Constructive Force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bg2"/>
              </a:buClr>
              <a:buNone/>
            </a:pPr>
            <a:r>
              <a:rPr lang="en-US" sz="2400" b="1" dirty="0"/>
              <a:t>Strike-slip fault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plates </a:t>
            </a:r>
            <a:r>
              <a:rPr lang="en-US" sz="2400" b="1" dirty="0">
                <a:solidFill>
                  <a:srgbClr val="FF0000"/>
                </a:solidFill>
              </a:rPr>
              <a:t>SLIDE PAST </a:t>
            </a:r>
            <a:r>
              <a:rPr lang="en-US" sz="2400" dirty="0"/>
              <a:t>each other 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Neutral Force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Transform boundaries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143000"/>
            <a:ext cx="3657600" cy="26125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563" y="4246310"/>
            <a:ext cx="4110037" cy="185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0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6019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STRESSES</a:t>
            </a:r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6482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Forces that </a:t>
            </a:r>
            <a:r>
              <a:rPr lang="en-US" sz="2400" b="1" dirty="0">
                <a:solidFill>
                  <a:srgbClr val="FF0000"/>
                </a:solidFill>
              </a:rPr>
              <a:t>deform crust.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Types of stresses include: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b="1" dirty="0"/>
              <a:t>Compression</a:t>
            </a:r>
            <a:r>
              <a:rPr lang="en-US" sz="2400" dirty="0"/>
              <a:t> </a:t>
            </a:r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press or </a:t>
            </a:r>
            <a:r>
              <a:rPr lang="en-US" sz="2400" b="1" dirty="0">
                <a:solidFill>
                  <a:srgbClr val="FF0000"/>
                </a:solidFill>
              </a:rPr>
              <a:t>squeeze</a:t>
            </a:r>
            <a:r>
              <a:rPr lang="en-US" sz="2400" dirty="0"/>
              <a:t> together. </a:t>
            </a:r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plates </a:t>
            </a:r>
            <a:r>
              <a:rPr lang="en-US" sz="2400" b="1" dirty="0">
                <a:solidFill>
                  <a:srgbClr val="FF0000"/>
                </a:solidFill>
              </a:rPr>
              <a:t>collide.</a:t>
            </a:r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Convergent boundary.</a:t>
            </a:r>
          </a:p>
        </p:txBody>
      </p:sp>
      <p:pic>
        <p:nvPicPr>
          <p:cNvPr id="20484" name="Picture 11" descr="fault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905000"/>
            <a:ext cx="3886200" cy="3886200"/>
          </a:xfrm>
          <a:noFill/>
          <a:ln w="38100" cmpd="sng">
            <a:solidFill>
              <a:schemeClr val="bg1">
                <a:lumMod val="50000"/>
              </a:schemeClr>
            </a:solidFill>
          </a:ln>
        </p:spPr>
      </p:pic>
      <p:pic>
        <p:nvPicPr>
          <p:cNvPr id="20486" name="Picture 6" descr="http://ts1.mm.bing.net/th?id=H.4948447692456480&amp;w=256&amp;h=181&amp;c=7&amp;rs=1&amp;url=http%3a%2f%2femilyrebekah.wordpress.com%2f2008%2f10%2f10%2fthe-pull%2f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04800"/>
            <a:ext cx="1724393" cy="1219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34200" y="1524000"/>
            <a:ext cx="165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TAFFY PULL!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6019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>
                <a:solidFill>
                  <a:schemeClr val="tx1"/>
                </a:solidFill>
              </a:rPr>
              <a:t>STRESSES</a:t>
            </a:r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648200" cy="4572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Tension</a:t>
            </a:r>
            <a:r>
              <a:rPr lang="en-US" sz="2400" dirty="0"/>
              <a:t> </a:t>
            </a:r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stretch</a:t>
            </a:r>
            <a:r>
              <a:rPr lang="en-US" sz="2400" dirty="0"/>
              <a:t> a rock, or pull a plate </a:t>
            </a:r>
            <a:r>
              <a:rPr lang="en-US" sz="2400" b="1" dirty="0">
                <a:solidFill>
                  <a:srgbClr val="FF0000"/>
                </a:solidFill>
              </a:rPr>
              <a:t>apart</a:t>
            </a:r>
            <a:r>
              <a:rPr lang="en-US" sz="2400" dirty="0"/>
              <a:t>.</a:t>
            </a:r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Divergent boundary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b="1" dirty="0"/>
              <a:t>Shear</a:t>
            </a:r>
            <a:endParaRPr lang="en-US" sz="2400" dirty="0"/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lateral motion, causes plates to </a:t>
            </a:r>
            <a:r>
              <a:rPr lang="en-US" sz="2400" b="1" dirty="0">
                <a:solidFill>
                  <a:srgbClr val="FF0000"/>
                </a:solidFill>
              </a:rPr>
              <a:t>slide past</a:t>
            </a:r>
            <a:r>
              <a:rPr lang="en-US" sz="2400" dirty="0"/>
              <a:t> each other.</a:t>
            </a:r>
          </a:p>
          <a:p>
            <a:pPr marL="57150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Transform boundary</a:t>
            </a:r>
          </a:p>
        </p:txBody>
      </p:sp>
      <p:pic>
        <p:nvPicPr>
          <p:cNvPr id="20484" name="Picture 11" descr="fault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905000"/>
            <a:ext cx="3886200" cy="3886200"/>
          </a:xfrm>
          <a:noFill/>
          <a:ln w="38100" cmpd="sng">
            <a:solidFill>
              <a:schemeClr val="bg1">
                <a:lumMod val="50000"/>
              </a:schemeClr>
            </a:solidFill>
          </a:ln>
        </p:spPr>
      </p:pic>
      <p:pic>
        <p:nvPicPr>
          <p:cNvPr id="20486" name="Picture 6" descr="http://ts1.mm.bing.net/th?id=H.4948447692456480&amp;w=256&amp;h=181&amp;c=7&amp;rs=1&amp;url=http%3a%2f%2femilyrebekah.wordpress.com%2f2008%2f10%2f10%2fthe-pull%2f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04800"/>
            <a:ext cx="1724393" cy="1219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34200" y="1524000"/>
            <a:ext cx="1650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TAFFY PULL!</a:t>
            </a:r>
          </a:p>
        </p:txBody>
      </p:sp>
    </p:spTree>
    <p:extLst>
      <p:ext uri="{BB962C8B-B14F-4D97-AF65-F5344CB8AC3E}">
        <p14:creationId xmlns:p14="http://schemas.microsoft.com/office/powerpoint/2010/main" val="18896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228600"/>
            <a:ext cx="4629150" cy="3276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/>
                </a:solidFill>
              </a:rPr>
              <a:t>PLATES, FAULTS,  STRESSES AND LANDFORMS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890467"/>
              </p:ext>
            </p:extLst>
          </p:nvPr>
        </p:nvGraphicFramePr>
        <p:xfrm>
          <a:off x="304800" y="3276599"/>
          <a:ext cx="8458200" cy="2602231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84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Boundaries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Force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Stresses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Faults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Calibri"/>
                          <a:ea typeface="Calibri"/>
                          <a:cs typeface="Times New Roman"/>
                        </a:rPr>
                        <a:t>Landforms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1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Convergent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Destructive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Compression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Reverse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Ocean Trenches and Mountains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Transform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Neutral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Shear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Slip-strike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Offset Geology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12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Divergent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Constructive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Tension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Rift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Valleys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and Mid-Ocean</a:t>
                      </a:r>
                      <a:r>
                        <a:rPr lang="en-US" sz="2000" baseline="0" dirty="0">
                          <a:latin typeface="Calibri"/>
                          <a:ea typeface="Calibri"/>
                          <a:cs typeface="Times New Roman"/>
                        </a:rPr>
                        <a:t> Ridges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7" descr="Earth's Cru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381000"/>
            <a:ext cx="3684235" cy="258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1981200" y="4419600"/>
            <a:ext cx="1600200" cy="381000"/>
          </a:xfrm>
          <a:prstGeom prst="rect">
            <a:avLst/>
          </a:prstGeom>
          <a:solidFill>
            <a:srgbClr val="EBB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410200" y="3733800"/>
            <a:ext cx="1343025" cy="685800"/>
          </a:xfrm>
          <a:prstGeom prst="rect">
            <a:avLst/>
          </a:prstGeom>
          <a:solidFill>
            <a:srgbClr val="EBB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33801" y="4876800"/>
            <a:ext cx="1471612" cy="914400"/>
          </a:xfrm>
          <a:prstGeom prst="rect">
            <a:avLst/>
          </a:prstGeom>
          <a:solidFill>
            <a:srgbClr val="EBB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MATCHING THE DIAGRAMS…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3810000"/>
            <a:ext cx="8458200" cy="1600200"/>
          </a:xfrm>
        </p:spPr>
        <p:txBody>
          <a:bodyPr numCol="3"/>
          <a:lstStyle/>
          <a:p>
            <a:pPr marL="0" indent="0">
              <a:buNone/>
            </a:pPr>
            <a:r>
              <a:rPr lang="en-US" sz="2400" dirty="0"/>
              <a:t>Convergent?</a:t>
            </a:r>
          </a:p>
          <a:p>
            <a:pPr marL="0" indent="0">
              <a:buNone/>
            </a:pPr>
            <a:r>
              <a:rPr lang="en-US" sz="2400" dirty="0"/>
              <a:t>Transform?</a:t>
            </a:r>
          </a:p>
          <a:p>
            <a:pPr marL="0" indent="0">
              <a:buNone/>
            </a:pPr>
            <a:r>
              <a:rPr lang="en-US" sz="2400" dirty="0"/>
              <a:t>Divergent?</a:t>
            </a:r>
          </a:p>
          <a:p>
            <a:pPr marL="0" indent="0">
              <a:buNone/>
            </a:pPr>
            <a:r>
              <a:rPr lang="en-US" sz="2400" dirty="0"/>
              <a:t>Reverse Fault?</a:t>
            </a:r>
          </a:p>
          <a:p>
            <a:pPr marL="0" indent="0">
              <a:buNone/>
            </a:pPr>
            <a:r>
              <a:rPr lang="en-US" sz="2400" dirty="0"/>
              <a:t>Slip-Strike Fault?</a:t>
            </a:r>
          </a:p>
          <a:p>
            <a:pPr marL="0" indent="0">
              <a:buNone/>
            </a:pPr>
            <a:r>
              <a:rPr lang="en-US" sz="2400" dirty="0"/>
              <a:t>Normal Fault?</a:t>
            </a:r>
          </a:p>
          <a:p>
            <a:pPr marL="0" indent="0">
              <a:buNone/>
            </a:pPr>
            <a:r>
              <a:rPr lang="en-US" sz="2400" dirty="0"/>
              <a:t>Shear?</a:t>
            </a:r>
          </a:p>
          <a:p>
            <a:pPr marL="0" indent="0">
              <a:buNone/>
            </a:pPr>
            <a:r>
              <a:rPr lang="en-US" sz="2400" dirty="0"/>
              <a:t>Tension?</a:t>
            </a:r>
          </a:p>
          <a:p>
            <a:pPr marL="0" indent="0">
              <a:buNone/>
            </a:pPr>
            <a:r>
              <a:rPr lang="en-US" sz="2400" dirty="0"/>
              <a:t>Compression?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0"/>
            <a:ext cx="8807938" cy="17461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3810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28119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76475" y="470728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2600" y="3810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9475" y="3809999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0700" y="424562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9500" y="424562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4475" y="468124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0" y="468124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TODAY’S ACTIVITY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4495800"/>
            <a:ext cx="8077200" cy="1676400"/>
          </a:xfrm>
        </p:spPr>
        <p:txBody>
          <a:bodyPr/>
          <a:lstStyle/>
          <a:p>
            <a:pPr algn="ctr"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Mapping Earth’s Drifting Plates </a:t>
            </a:r>
          </a:p>
        </p:txBody>
      </p:sp>
      <p:pic>
        <p:nvPicPr>
          <p:cNvPr id="5" name="Picture 4" descr="Plate Tectonics SE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400"/>
            <a:ext cx="457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late Tectonics SE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600200"/>
            <a:ext cx="4191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</a:rPr>
              <a:t>TO DO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Work on Mapping Earth’s Drifting plates now.</a:t>
            </a:r>
          </a:p>
        </p:txBody>
      </p:sp>
    </p:spTree>
    <p:extLst>
      <p:ext uri="{BB962C8B-B14F-4D97-AF65-F5344CB8AC3E}">
        <p14:creationId xmlns:p14="http://schemas.microsoft.com/office/powerpoint/2010/main" val="3349535615"/>
      </p:ext>
    </p:extLst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9">
      <a:dk1>
        <a:srgbClr val="000000"/>
      </a:dk1>
      <a:lt1>
        <a:srgbClr val="FFFFFF"/>
      </a:lt1>
      <a:dk2>
        <a:srgbClr val="FFFFAF"/>
      </a:dk2>
      <a:lt2>
        <a:srgbClr val="676597"/>
      </a:lt2>
      <a:accent1>
        <a:srgbClr val="66CCFF"/>
      </a:accent1>
      <a:accent2>
        <a:srgbClr val="CCEC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B9D6E7"/>
      </a:accent6>
      <a:hlink>
        <a:srgbClr val="6600CC"/>
      </a:hlink>
      <a:folHlink>
        <a:srgbClr val="00808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1589</TotalTime>
  <Words>607</Words>
  <Application>Microsoft Office PowerPoint</Application>
  <PresentationFormat>On-screen Show (4:3)</PresentationFormat>
  <Paragraphs>185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Wingdings</vt:lpstr>
      <vt:lpstr>Mountain Top</vt:lpstr>
      <vt:lpstr>DO NOW</vt:lpstr>
      <vt:lpstr>REVIEW #9</vt:lpstr>
      <vt:lpstr>REVIEW #9</vt:lpstr>
      <vt:lpstr>REVIEW</vt:lpstr>
      <vt:lpstr>Plate Tectonics and Earth’s Changing Surface</vt:lpstr>
      <vt:lpstr>CONTINENTAL DRIFT</vt:lpstr>
      <vt:lpstr>CONTINENTAL DRIFT</vt:lpstr>
      <vt:lpstr>TECTONIC PLATES – BROKEN CRUST</vt:lpstr>
      <vt:lpstr>TYPES OF CRUST</vt:lpstr>
      <vt:lpstr>CONVERGENT PLATE BOUNDARIES</vt:lpstr>
      <vt:lpstr>CONVERGENT PLATE BOUNDARIES</vt:lpstr>
      <vt:lpstr>CONVERGENT PLATE BOUNDARIES</vt:lpstr>
      <vt:lpstr>CONVERGENT PLATE BOUNDARIES</vt:lpstr>
      <vt:lpstr>CONVERGENCE:  SUBDUCTION</vt:lpstr>
      <vt:lpstr>DIVERGENT PLATE BOUNDARIES </vt:lpstr>
      <vt:lpstr>DIVERGENT PLATE BOUNDARIES </vt:lpstr>
      <vt:lpstr>DIVERGENT PLATE BOUNDARIES </vt:lpstr>
      <vt:lpstr>DIVERGENCE: SEA FLOOR SPREADING</vt:lpstr>
      <vt:lpstr>PLATE BOUNDARIES: TRANSFORM </vt:lpstr>
      <vt:lpstr>PLATE BOUNDARIES: TRANSFORM </vt:lpstr>
      <vt:lpstr>FAULTS AND FORCES</vt:lpstr>
      <vt:lpstr>FAULTS AND FORCES</vt:lpstr>
      <vt:lpstr>STRESSES</vt:lpstr>
      <vt:lpstr>STRESSES</vt:lpstr>
      <vt:lpstr>PLATES, FAULTS,  STRESSES AND LANDFORMS</vt:lpstr>
      <vt:lpstr>MATCHING THE DIAGRAMS…</vt:lpstr>
      <vt:lpstr>TODAY’S ACTIVITY</vt:lpstr>
      <vt:lpstr>TO DO</vt:lpstr>
    </vt:vector>
  </TitlesOfParts>
  <Company>Forsyth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Geologic Time</dc:title>
  <dc:creator>fcss</dc:creator>
  <cp:lastModifiedBy>Nancy</cp:lastModifiedBy>
  <cp:revision>92</cp:revision>
  <dcterms:created xsi:type="dcterms:W3CDTF">2006-01-18T21:55:01Z</dcterms:created>
  <dcterms:modified xsi:type="dcterms:W3CDTF">2016-09-18T01:14:54Z</dcterms:modified>
</cp:coreProperties>
</file>