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8" r:id="rId8"/>
    <p:sldId id="261" r:id="rId9"/>
    <p:sldId id="271" r:id="rId10"/>
    <p:sldId id="265" r:id="rId11"/>
    <p:sldId id="269" r:id="rId12"/>
    <p:sldId id="262" r:id="rId13"/>
    <p:sldId id="267" r:id="rId14"/>
    <p:sldId id="264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60" autoAdjust="0"/>
  </p:normalViewPr>
  <p:slideViewPr>
    <p:cSldViewPr>
      <p:cViewPr varScale="1">
        <p:scale>
          <a:sx n="101" d="100"/>
          <a:sy n="101" d="100"/>
        </p:scale>
        <p:origin x="123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5023E0-37CB-4821-A9C6-6E19B9CE5A6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5610CE7-D446-4B37-A4E5-DA9C9D744495}">
      <dgm:prSet phldrT="[Text]"/>
      <dgm:spPr/>
      <dgm:t>
        <a:bodyPr/>
        <a:lstStyle/>
        <a:p>
          <a:r>
            <a:rPr lang="en-US" dirty="0"/>
            <a:t>Body Waves</a:t>
          </a:r>
        </a:p>
      </dgm:t>
    </dgm:pt>
    <dgm:pt modelId="{DB281156-F464-43E2-B55F-D6725CE1DB25}" type="parTrans" cxnId="{C805F100-2FC5-4CCC-9EE8-A03A9E04783D}">
      <dgm:prSet/>
      <dgm:spPr/>
      <dgm:t>
        <a:bodyPr/>
        <a:lstStyle/>
        <a:p>
          <a:endParaRPr lang="en-US"/>
        </a:p>
      </dgm:t>
    </dgm:pt>
    <dgm:pt modelId="{88588575-70B7-4CBB-B51C-DA5A05B74EC1}" type="sibTrans" cxnId="{C805F100-2FC5-4CCC-9EE8-A03A9E04783D}">
      <dgm:prSet/>
      <dgm:spPr/>
      <dgm:t>
        <a:bodyPr/>
        <a:lstStyle/>
        <a:p>
          <a:endParaRPr lang="en-US"/>
        </a:p>
      </dgm:t>
    </dgm:pt>
    <dgm:pt modelId="{C5917E24-BDA5-469A-BCC0-76E80B35C461}">
      <dgm:prSet phldrT="[Text]"/>
      <dgm:spPr/>
      <dgm:t>
        <a:bodyPr/>
        <a:lstStyle/>
        <a:p>
          <a:r>
            <a:rPr lang="en-US" dirty="0"/>
            <a:t>Travel </a:t>
          </a:r>
          <a:r>
            <a:rPr lang="en-US" b="1" dirty="0">
              <a:solidFill>
                <a:srgbClr val="FF0000"/>
              </a:solidFill>
            </a:rPr>
            <a:t>through</a:t>
          </a:r>
          <a:r>
            <a:rPr lang="en-US" dirty="0"/>
            <a:t> the Earth.</a:t>
          </a:r>
        </a:p>
      </dgm:t>
    </dgm:pt>
    <dgm:pt modelId="{87DED237-19A1-4FC4-8AE3-D498D7B8FB4E}" type="parTrans" cxnId="{EE6DAF2D-3D40-484F-A027-98002F0B465D}">
      <dgm:prSet/>
      <dgm:spPr/>
      <dgm:t>
        <a:bodyPr/>
        <a:lstStyle/>
        <a:p>
          <a:endParaRPr lang="en-US"/>
        </a:p>
      </dgm:t>
    </dgm:pt>
    <dgm:pt modelId="{D2A806C0-1F0E-4703-BD1E-394B18C74295}" type="sibTrans" cxnId="{EE6DAF2D-3D40-484F-A027-98002F0B465D}">
      <dgm:prSet/>
      <dgm:spPr/>
      <dgm:t>
        <a:bodyPr/>
        <a:lstStyle/>
        <a:p>
          <a:endParaRPr lang="en-US"/>
        </a:p>
      </dgm:t>
    </dgm:pt>
    <dgm:pt modelId="{F996EEB4-8B87-4423-B31A-77BC39BE156D}">
      <dgm:prSet phldrT="[Text]"/>
      <dgm:spPr/>
      <dgm:t>
        <a:bodyPr/>
        <a:lstStyle/>
        <a:p>
          <a:r>
            <a:rPr lang="en-US" dirty="0"/>
            <a:t>“</a:t>
          </a:r>
          <a:r>
            <a:rPr lang="en-US" b="1" dirty="0">
              <a:solidFill>
                <a:srgbClr val="FF0000"/>
              </a:solidFill>
            </a:rPr>
            <a:t>P</a:t>
          </a:r>
          <a:r>
            <a:rPr lang="en-US" dirty="0"/>
            <a:t>” (primary) and “</a:t>
          </a:r>
          <a:r>
            <a:rPr lang="en-US" b="1" dirty="0">
              <a:solidFill>
                <a:srgbClr val="FF0000"/>
              </a:solidFill>
            </a:rPr>
            <a:t>S</a:t>
          </a:r>
          <a:r>
            <a:rPr lang="en-US" dirty="0"/>
            <a:t>” (secondary) waves.</a:t>
          </a:r>
        </a:p>
      </dgm:t>
    </dgm:pt>
    <dgm:pt modelId="{57E6EE68-60FC-4C2E-9229-09A7C4C4531A}" type="parTrans" cxnId="{46C1960E-8EA3-411C-B84A-716B891D76B2}">
      <dgm:prSet/>
      <dgm:spPr/>
      <dgm:t>
        <a:bodyPr/>
        <a:lstStyle/>
        <a:p>
          <a:endParaRPr lang="en-US"/>
        </a:p>
      </dgm:t>
    </dgm:pt>
    <dgm:pt modelId="{60B90903-A067-44B7-B511-1A851CCBEB90}" type="sibTrans" cxnId="{46C1960E-8EA3-411C-B84A-716B891D76B2}">
      <dgm:prSet/>
      <dgm:spPr/>
      <dgm:t>
        <a:bodyPr/>
        <a:lstStyle/>
        <a:p>
          <a:endParaRPr lang="en-US"/>
        </a:p>
      </dgm:t>
    </dgm:pt>
    <dgm:pt modelId="{D0D62A18-CB54-464C-A3B9-77DAB7ED0130}">
      <dgm:prSet phldrT="[Text]"/>
      <dgm:spPr/>
      <dgm:t>
        <a:bodyPr/>
        <a:lstStyle/>
        <a:p>
          <a:r>
            <a:rPr lang="en-US" dirty="0"/>
            <a:t>Surface Waves</a:t>
          </a:r>
        </a:p>
      </dgm:t>
    </dgm:pt>
    <dgm:pt modelId="{36B0F9FD-8181-427D-99A9-E1DB8B1AEA4B}" type="parTrans" cxnId="{EABB4933-75EC-4468-8EAB-5533E29F83D9}">
      <dgm:prSet/>
      <dgm:spPr/>
      <dgm:t>
        <a:bodyPr/>
        <a:lstStyle/>
        <a:p>
          <a:endParaRPr lang="en-US"/>
        </a:p>
      </dgm:t>
    </dgm:pt>
    <dgm:pt modelId="{B80DDF45-2054-460A-AB9E-2228CB1CB1C1}" type="sibTrans" cxnId="{EABB4933-75EC-4468-8EAB-5533E29F83D9}">
      <dgm:prSet/>
      <dgm:spPr/>
      <dgm:t>
        <a:bodyPr/>
        <a:lstStyle/>
        <a:p>
          <a:endParaRPr lang="en-US"/>
        </a:p>
      </dgm:t>
    </dgm:pt>
    <dgm:pt modelId="{6C483884-2643-45EA-ACBF-38E044200C88}">
      <dgm:prSet phldrT="[Text]"/>
      <dgm:spPr/>
      <dgm:t>
        <a:bodyPr/>
        <a:lstStyle/>
        <a:p>
          <a:r>
            <a:rPr lang="en-US" dirty="0"/>
            <a:t>Travel along Earth’s </a:t>
          </a:r>
          <a:r>
            <a:rPr lang="en-US" b="1" dirty="0">
              <a:solidFill>
                <a:srgbClr val="FF0000"/>
              </a:solidFill>
            </a:rPr>
            <a:t>surface.</a:t>
          </a:r>
        </a:p>
      </dgm:t>
    </dgm:pt>
    <dgm:pt modelId="{9CB6AF55-C132-4C24-BD11-DC6F94927E78}" type="parTrans" cxnId="{9AD1ABEC-D5EC-4B31-B87C-BC195B355257}">
      <dgm:prSet/>
      <dgm:spPr/>
      <dgm:t>
        <a:bodyPr/>
        <a:lstStyle/>
        <a:p>
          <a:endParaRPr lang="en-US"/>
        </a:p>
      </dgm:t>
    </dgm:pt>
    <dgm:pt modelId="{53C69DF8-DAD2-460E-819D-7E886DC5A998}" type="sibTrans" cxnId="{9AD1ABEC-D5EC-4B31-B87C-BC195B355257}">
      <dgm:prSet/>
      <dgm:spPr/>
      <dgm:t>
        <a:bodyPr/>
        <a:lstStyle/>
        <a:p>
          <a:endParaRPr lang="en-US"/>
        </a:p>
      </dgm:t>
    </dgm:pt>
    <dgm:pt modelId="{097A15A4-B275-4000-8909-78053C395A29}">
      <dgm:prSet phldrT="[Text]"/>
      <dgm:spPr/>
      <dgm:t>
        <a:bodyPr/>
        <a:lstStyle/>
        <a:p>
          <a:r>
            <a:rPr lang="en-US" dirty="0"/>
            <a:t>“</a:t>
          </a:r>
          <a:r>
            <a:rPr lang="en-US" b="1" dirty="0">
              <a:solidFill>
                <a:srgbClr val="FF0000"/>
              </a:solidFill>
            </a:rPr>
            <a:t>Rayleigh</a:t>
          </a:r>
          <a:r>
            <a:rPr lang="en-US" dirty="0"/>
            <a:t>” and “</a:t>
          </a:r>
          <a:r>
            <a:rPr lang="en-US" b="1" dirty="0">
              <a:solidFill>
                <a:srgbClr val="FF0000"/>
              </a:solidFill>
            </a:rPr>
            <a:t>Love</a:t>
          </a:r>
          <a:r>
            <a:rPr lang="en-US" dirty="0"/>
            <a:t>” waves.</a:t>
          </a:r>
        </a:p>
      </dgm:t>
    </dgm:pt>
    <dgm:pt modelId="{7EFC0C6C-4DD5-49E9-ABC6-9B460CABB3AC}" type="parTrans" cxnId="{E9AAD785-3CEA-4C80-BFC0-E9C746974465}">
      <dgm:prSet/>
      <dgm:spPr/>
      <dgm:t>
        <a:bodyPr/>
        <a:lstStyle/>
        <a:p>
          <a:endParaRPr lang="en-US"/>
        </a:p>
      </dgm:t>
    </dgm:pt>
    <dgm:pt modelId="{1AFAA9F5-F7A9-4F70-BEDA-76DE9331790E}" type="sibTrans" cxnId="{E9AAD785-3CEA-4C80-BFC0-E9C746974465}">
      <dgm:prSet/>
      <dgm:spPr/>
      <dgm:t>
        <a:bodyPr/>
        <a:lstStyle/>
        <a:p>
          <a:endParaRPr lang="en-US"/>
        </a:p>
      </dgm:t>
    </dgm:pt>
    <dgm:pt modelId="{2DA04F5F-A46C-4D40-B304-F3B229A63DDC}">
      <dgm:prSet phldrT="[Text]"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Compression</a:t>
          </a:r>
          <a:r>
            <a:rPr lang="en-US" dirty="0"/>
            <a:t> or Longitudinal waves.</a:t>
          </a:r>
        </a:p>
      </dgm:t>
    </dgm:pt>
    <dgm:pt modelId="{E4C00D06-0E1B-49C7-A0CA-951B0A77B0CF}" type="parTrans" cxnId="{C2D6350A-B799-4385-A61B-4C0F66595B51}">
      <dgm:prSet/>
      <dgm:spPr/>
      <dgm:t>
        <a:bodyPr/>
        <a:lstStyle/>
        <a:p>
          <a:endParaRPr lang="en-US"/>
        </a:p>
      </dgm:t>
    </dgm:pt>
    <dgm:pt modelId="{30C3F598-CCBC-415F-9B2F-6FB427DA3030}" type="sibTrans" cxnId="{C2D6350A-B799-4385-A61B-4C0F66595B51}">
      <dgm:prSet/>
      <dgm:spPr/>
      <dgm:t>
        <a:bodyPr/>
        <a:lstStyle/>
        <a:p>
          <a:endParaRPr lang="en-US"/>
        </a:p>
      </dgm:t>
    </dgm:pt>
    <dgm:pt modelId="{90C6CF04-91E7-4E7F-87AC-53AC4CE1FFF6}">
      <dgm:prSet phldrT="[Text]"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Transverse</a:t>
          </a:r>
          <a:r>
            <a:rPr lang="en-US" dirty="0"/>
            <a:t> waves.</a:t>
          </a:r>
        </a:p>
      </dgm:t>
    </dgm:pt>
    <dgm:pt modelId="{2AA23D92-30EC-401E-B12F-C156209534AD}" type="parTrans" cxnId="{3F23C8A1-DFAE-4D37-91A5-C26D7468DF12}">
      <dgm:prSet/>
      <dgm:spPr/>
      <dgm:t>
        <a:bodyPr/>
        <a:lstStyle/>
        <a:p>
          <a:endParaRPr lang="en-US"/>
        </a:p>
      </dgm:t>
    </dgm:pt>
    <dgm:pt modelId="{55A36D76-62A6-47F9-B911-1A87B812F4C4}" type="sibTrans" cxnId="{3F23C8A1-DFAE-4D37-91A5-C26D7468DF12}">
      <dgm:prSet/>
      <dgm:spPr/>
      <dgm:t>
        <a:bodyPr/>
        <a:lstStyle/>
        <a:p>
          <a:endParaRPr lang="en-US"/>
        </a:p>
      </dgm:t>
    </dgm:pt>
    <dgm:pt modelId="{A9D63C7F-07F5-4ED0-B089-165D50EEE65C}">
      <dgm:prSet phldrT="[Text]"/>
      <dgm:spPr/>
      <dgm:t>
        <a:bodyPr/>
        <a:lstStyle/>
        <a:p>
          <a:r>
            <a:rPr lang="en-US" dirty="0"/>
            <a:t>Starts at </a:t>
          </a:r>
          <a:r>
            <a:rPr lang="en-US" b="1" dirty="0">
              <a:solidFill>
                <a:srgbClr val="FF0000"/>
              </a:solidFill>
            </a:rPr>
            <a:t>Focus.</a:t>
          </a:r>
        </a:p>
      </dgm:t>
    </dgm:pt>
    <dgm:pt modelId="{48A744A0-976E-4D0D-88BB-10FE6241F679}" type="parTrans" cxnId="{BEB51168-AFB9-4AEA-A501-FD45336500CB}">
      <dgm:prSet/>
      <dgm:spPr/>
      <dgm:t>
        <a:bodyPr/>
        <a:lstStyle/>
        <a:p>
          <a:endParaRPr lang="en-US"/>
        </a:p>
      </dgm:t>
    </dgm:pt>
    <dgm:pt modelId="{F73F0A03-D770-445B-AB7C-D5D3AD2B97FE}" type="sibTrans" cxnId="{BEB51168-AFB9-4AEA-A501-FD45336500CB}">
      <dgm:prSet/>
      <dgm:spPr/>
      <dgm:t>
        <a:bodyPr/>
        <a:lstStyle/>
        <a:p>
          <a:endParaRPr lang="en-US"/>
        </a:p>
      </dgm:t>
    </dgm:pt>
    <dgm:pt modelId="{DB633E35-19BE-4A10-B060-8602F0E9EA02}">
      <dgm:prSet phldrT="[Text]"/>
      <dgm:spPr/>
      <dgm:t>
        <a:bodyPr/>
        <a:lstStyle/>
        <a:p>
          <a:r>
            <a:rPr lang="en-US" dirty="0"/>
            <a:t>Starts at </a:t>
          </a:r>
          <a:r>
            <a:rPr lang="en-US" b="1" dirty="0">
              <a:solidFill>
                <a:srgbClr val="FF0000"/>
              </a:solidFill>
            </a:rPr>
            <a:t>Epicenter.</a:t>
          </a:r>
        </a:p>
      </dgm:t>
    </dgm:pt>
    <dgm:pt modelId="{15C0B848-5F0A-49BC-AD62-CE3BA7F59F8D}" type="parTrans" cxnId="{3772C6D0-DC7B-4754-864A-6ADE539E5F66}">
      <dgm:prSet/>
      <dgm:spPr/>
      <dgm:t>
        <a:bodyPr/>
        <a:lstStyle/>
        <a:p>
          <a:endParaRPr lang="en-US"/>
        </a:p>
      </dgm:t>
    </dgm:pt>
    <dgm:pt modelId="{4165328A-B54D-428D-8D8D-0146F413F25A}" type="sibTrans" cxnId="{3772C6D0-DC7B-4754-864A-6ADE539E5F66}">
      <dgm:prSet/>
      <dgm:spPr/>
      <dgm:t>
        <a:bodyPr/>
        <a:lstStyle/>
        <a:p>
          <a:endParaRPr lang="en-US"/>
        </a:p>
      </dgm:t>
    </dgm:pt>
    <dgm:pt modelId="{D412504F-D50B-49C3-A063-8927F95FFE54}" type="pres">
      <dgm:prSet presAssocID="{195023E0-37CB-4821-A9C6-6E19B9CE5A6C}" presName="Name0" presStyleCnt="0">
        <dgm:presLayoutVars>
          <dgm:dir/>
          <dgm:animLvl val="lvl"/>
          <dgm:resizeHandles val="exact"/>
        </dgm:presLayoutVars>
      </dgm:prSet>
      <dgm:spPr/>
    </dgm:pt>
    <dgm:pt modelId="{5A5E12C3-D336-4747-AF74-5BAB8BB696C4}" type="pres">
      <dgm:prSet presAssocID="{15610CE7-D446-4B37-A4E5-DA9C9D744495}" presName="linNode" presStyleCnt="0"/>
      <dgm:spPr/>
    </dgm:pt>
    <dgm:pt modelId="{FD9D8596-2C10-4828-A8B8-BB1B06AA140F}" type="pres">
      <dgm:prSet presAssocID="{15610CE7-D446-4B37-A4E5-DA9C9D744495}" presName="parentText" presStyleLbl="node1" presStyleIdx="0" presStyleCnt="2" custScaleX="46891" custLinFactY="8340" custLinFactNeighborX="-27120" custLinFactNeighborY="100000">
        <dgm:presLayoutVars>
          <dgm:chMax val="1"/>
          <dgm:bulletEnabled val="1"/>
        </dgm:presLayoutVars>
      </dgm:prSet>
      <dgm:spPr/>
    </dgm:pt>
    <dgm:pt modelId="{06558D90-A284-428E-98D6-9C0C8626D8CA}" type="pres">
      <dgm:prSet presAssocID="{15610CE7-D446-4B37-A4E5-DA9C9D744495}" presName="descendantText" presStyleLbl="alignAccFollowNode1" presStyleIdx="0" presStyleCnt="2" custScaleX="74587" custScaleY="125450" custLinFactY="35200" custLinFactNeighborX="-48548" custLinFactNeighborY="100000">
        <dgm:presLayoutVars>
          <dgm:bulletEnabled val="1"/>
        </dgm:presLayoutVars>
      </dgm:prSet>
      <dgm:spPr/>
    </dgm:pt>
    <dgm:pt modelId="{09B55BA0-58FC-4910-9593-3E3FD06AF8C3}" type="pres">
      <dgm:prSet presAssocID="{88588575-70B7-4CBB-B51C-DA5A05B74EC1}" presName="sp" presStyleCnt="0"/>
      <dgm:spPr/>
    </dgm:pt>
    <dgm:pt modelId="{12095AAD-EC1F-4BC7-BBA8-76FDEB31D5AD}" type="pres">
      <dgm:prSet presAssocID="{D0D62A18-CB54-464C-A3B9-77DAB7ED0130}" presName="linNode" presStyleCnt="0"/>
      <dgm:spPr/>
    </dgm:pt>
    <dgm:pt modelId="{AD8D6E22-6BFB-4EDB-90F8-0512203B1438}" type="pres">
      <dgm:prSet presAssocID="{D0D62A18-CB54-464C-A3B9-77DAB7ED0130}" presName="parentText" presStyleLbl="node1" presStyleIdx="1" presStyleCnt="2" custScaleX="46891" custLinFactY="-914" custLinFactNeighborX="-27068" custLinFactNeighborY="-100000">
        <dgm:presLayoutVars>
          <dgm:chMax val="1"/>
          <dgm:bulletEnabled val="1"/>
        </dgm:presLayoutVars>
      </dgm:prSet>
      <dgm:spPr/>
    </dgm:pt>
    <dgm:pt modelId="{50FC78CE-89F2-46C7-BA65-3BAEEBF77EA0}" type="pres">
      <dgm:prSet presAssocID="{D0D62A18-CB54-464C-A3B9-77DAB7ED0130}" presName="descendantText" presStyleLbl="alignAccFollowNode1" presStyleIdx="1" presStyleCnt="2" custScaleX="74587" custScaleY="119071" custLinFactY="-25161" custLinFactNeighborX="-48454" custLinFactNeighborY="-100000">
        <dgm:presLayoutVars>
          <dgm:bulletEnabled val="1"/>
        </dgm:presLayoutVars>
      </dgm:prSet>
      <dgm:spPr/>
    </dgm:pt>
  </dgm:ptLst>
  <dgm:cxnLst>
    <dgm:cxn modelId="{3772C6D0-DC7B-4754-864A-6ADE539E5F66}" srcId="{D0D62A18-CB54-464C-A3B9-77DAB7ED0130}" destId="{DB633E35-19BE-4A10-B060-8602F0E9EA02}" srcOrd="1" destOrd="0" parTransId="{15C0B848-5F0A-49BC-AD62-CE3BA7F59F8D}" sibTransId="{4165328A-B54D-428D-8D8D-0146F413F25A}"/>
    <dgm:cxn modelId="{C805F100-2FC5-4CCC-9EE8-A03A9E04783D}" srcId="{195023E0-37CB-4821-A9C6-6E19B9CE5A6C}" destId="{15610CE7-D446-4B37-A4E5-DA9C9D744495}" srcOrd="0" destOrd="0" parTransId="{DB281156-F464-43E2-B55F-D6725CE1DB25}" sibTransId="{88588575-70B7-4CBB-B51C-DA5A05B74EC1}"/>
    <dgm:cxn modelId="{BEB51168-AFB9-4AEA-A501-FD45336500CB}" srcId="{15610CE7-D446-4B37-A4E5-DA9C9D744495}" destId="{A9D63C7F-07F5-4ED0-B089-165D50EEE65C}" srcOrd="1" destOrd="0" parTransId="{48A744A0-976E-4D0D-88BB-10FE6241F679}" sibTransId="{F73F0A03-D770-445B-AB7C-D5D3AD2B97FE}"/>
    <dgm:cxn modelId="{6DA27A2D-BBB1-4C22-BA80-05D048E5CB49}" type="presOf" srcId="{90C6CF04-91E7-4E7F-87AC-53AC4CE1FFF6}" destId="{50FC78CE-89F2-46C7-BA65-3BAEEBF77EA0}" srcOrd="0" destOrd="3" presId="urn:microsoft.com/office/officeart/2005/8/layout/vList5"/>
    <dgm:cxn modelId="{A3AEFDB0-380A-4E6F-8E9A-8B8C9EEC29DC}" type="presOf" srcId="{097A15A4-B275-4000-8909-78053C395A29}" destId="{50FC78CE-89F2-46C7-BA65-3BAEEBF77EA0}" srcOrd="0" destOrd="2" presId="urn:microsoft.com/office/officeart/2005/8/layout/vList5"/>
    <dgm:cxn modelId="{57A20E55-43C1-4FE4-8C84-D63AC6129350}" type="presOf" srcId="{F996EEB4-8B87-4423-B31A-77BC39BE156D}" destId="{06558D90-A284-428E-98D6-9C0C8626D8CA}" srcOrd="0" destOrd="2" presId="urn:microsoft.com/office/officeart/2005/8/layout/vList5"/>
    <dgm:cxn modelId="{46C1960E-8EA3-411C-B84A-716B891D76B2}" srcId="{15610CE7-D446-4B37-A4E5-DA9C9D744495}" destId="{F996EEB4-8B87-4423-B31A-77BC39BE156D}" srcOrd="2" destOrd="0" parTransId="{57E6EE68-60FC-4C2E-9229-09A7C4C4531A}" sibTransId="{60B90903-A067-44B7-B511-1A851CCBEB90}"/>
    <dgm:cxn modelId="{7093A964-6332-42EE-8FAC-C3AA47F044AC}" type="presOf" srcId="{2DA04F5F-A46C-4D40-B304-F3B229A63DDC}" destId="{06558D90-A284-428E-98D6-9C0C8626D8CA}" srcOrd="0" destOrd="3" presId="urn:microsoft.com/office/officeart/2005/8/layout/vList5"/>
    <dgm:cxn modelId="{9AD1ABEC-D5EC-4B31-B87C-BC195B355257}" srcId="{D0D62A18-CB54-464C-A3B9-77DAB7ED0130}" destId="{6C483884-2643-45EA-ACBF-38E044200C88}" srcOrd="0" destOrd="0" parTransId="{9CB6AF55-C132-4C24-BD11-DC6F94927E78}" sibTransId="{53C69DF8-DAD2-460E-819D-7E886DC5A998}"/>
    <dgm:cxn modelId="{81516ED9-2F9F-4FAE-B943-40CB2A1786DD}" type="presOf" srcId="{A9D63C7F-07F5-4ED0-B089-165D50EEE65C}" destId="{06558D90-A284-428E-98D6-9C0C8626D8CA}" srcOrd="0" destOrd="1" presId="urn:microsoft.com/office/officeart/2005/8/layout/vList5"/>
    <dgm:cxn modelId="{6BF5AB6F-D06B-4283-86EB-17DC8B283AD0}" type="presOf" srcId="{C5917E24-BDA5-469A-BCC0-76E80B35C461}" destId="{06558D90-A284-428E-98D6-9C0C8626D8CA}" srcOrd="0" destOrd="0" presId="urn:microsoft.com/office/officeart/2005/8/layout/vList5"/>
    <dgm:cxn modelId="{E9AAD785-3CEA-4C80-BFC0-E9C746974465}" srcId="{D0D62A18-CB54-464C-A3B9-77DAB7ED0130}" destId="{097A15A4-B275-4000-8909-78053C395A29}" srcOrd="2" destOrd="0" parTransId="{7EFC0C6C-4DD5-49E9-ABC6-9B460CABB3AC}" sibTransId="{1AFAA9F5-F7A9-4F70-BEDA-76DE9331790E}"/>
    <dgm:cxn modelId="{C2D6350A-B799-4385-A61B-4C0F66595B51}" srcId="{15610CE7-D446-4B37-A4E5-DA9C9D744495}" destId="{2DA04F5F-A46C-4D40-B304-F3B229A63DDC}" srcOrd="3" destOrd="0" parTransId="{E4C00D06-0E1B-49C7-A0CA-951B0A77B0CF}" sibTransId="{30C3F598-CCBC-415F-9B2F-6FB427DA3030}"/>
    <dgm:cxn modelId="{EABB4933-75EC-4468-8EAB-5533E29F83D9}" srcId="{195023E0-37CB-4821-A9C6-6E19B9CE5A6C}" destId="{D0D62A18-CB54-464C-A3B9-77DAB7ED0130}" srcOrd="1" destOrd="0" parTransId="{36B0F9FD-8181-427D-99A9-E1DB8B1AEA4B}" sibTransId="{B80DDF45-2054-460A-AB9E-2228CB1CB1C1}"/>
    <dgm:cxn modelId="{5F420238-161B-49FF-9DEB-7BFCEBE44FBF}" type="presOf" srcId="{6C483884-2643-45EA-ACBF-38E044200C88}" destId="{50FC78CE-89F2-46C7-BA65-3BAEEBF77EA0}" srcOrd="0" destOrd="0" presId="urn:microsoft.com/office/officeart/2005/8/layout/vList5"/>
    <dgm:cxn modelId="{54083150-9813-4CB5-82CA-9C6052717AEA}" type="presOf" srcId="{DB633E35-19BE-4A10-B060-8602F0E9EA02}" destId="{50FC78CE-89F2-46C7-BA65-3BAEEBF77EA0}" srcOrd="0" destOrd="1" presId="urn:microsoft.com/office/officeart/2005/8/layout/vList5"/>
    <dgm:cxn modelId="{2653A9D4-F335-4D89-A1A0-34B99EC78BA0}" type="presOf" srcId="{195023E0-37CB-4821-A9C6-6E19B9CE5A6C}" destId="{D412504F-D50B-49C3-A063-8927F95FFE54}" srcOrd="0" destOrd="0" presId="urn:microsoft.com/office/officeart/2005/8/layout/vList5"/>
    <dgm:cxn modelId="{5BE8C48A-8676-4E2C-8099-AB84D4D769F1}" type="presOf" srcId="{15610CE7-D446-4B37-A4E5-DA9C9D744495}" destId="{FD9D8596-2C10-4828-A8B8-BB1B06AA140F}" srcOrd="0" destOrd="0" presId="urn:microsoft.com/office/officeart/2005/8/layout/vList5"/>
    <dgm:cxn modelId="{EE6DAF2D-3D40-484F-A027-98002F0B465D}" srcId="{15610CE7-D446-4B37-A4E5-DA9C9D744495}" destId="{C5917E24-BDA5-469A-BCC0-76E80B35C461}" srcOrd="0" destOrd="0" parTransId="{87DED237-19A1-4FC4-8AE3-D498D7B8FB4E}" sibTransId="{D2A806C0-1F0E-4703-BD1E-394B18C74295}"/>
    <dgm:cxn modelId="{03B0D731-D2AA-494F-956E-76A31CF1E546}" type="presOf" srcId="{D0D62A18-CB54-464C-A3B9-77DAB7ED0130}" destId="{AD8D6E22-6BFB-4EDB-90F8-0512203B1438}" srcOrd="0" destOrd="0" presId="urn:microsoft.com/office/officeart/2005/8/layout/vList5"/>
    <dgm:cxn modelId="{3F23C8A1-DFAE-4D37-91A5-C26D7468DF12}" srcId="{D0D62A18-CB54-464C-A3B9-77DAB7ED0130}" destId="{90C6CF04-91E7-4E7F-87AC-53AC4CE1FFF6}" srcOrd="3" destOrd="0" parTransId="{2AA23D92-30EC-401E-B12F-C156209534AD}" sibTransId="{55A36D76-62A6-47F9-B911-1A87B812F4C4}"/>
    <dgm:cxn modelId="{DA107341-0BDB-4C36-8B7B-1FE7866BB81B}" type="presParOf" srcId="{D412504F-D50B-49C3-A063-8927F95FFE54}" destId="{5A5E12C3-D336-4747-AF74-5BAB8BB696C4}" srcOrd="0" destOrd="0" presId="urn:microsoft.com/office/officeart/2005/8/layout/vList5"/>
    <dgm:cxn modelId="{F3C2EBBF-8FFD-4A87-823C-51B641A01AD4}" type="presParOf" srcId="{5A5E12C3-D336-4747-AF74-5BAB8BB696C4}" destId="{FD9D8596-2C10-4828-A8B8-BB1B06AA140F}" srcOrd="0" destOrd="0" presId="urn:microsoft.com/office/officeart/2005/8/layout/vList5"/>
    <dgm:cxn modelId="{F52B3E6D-4602-4001-82DE-4F83F884D4B3}" type="presParOf" srcId="{5A5E12C3-D336-4747-AF74-5BAB8BB696C4}" destId="{06558D90-A284-428E-98D6-9C0C8626D8CA}" srcOrd="1" destOrd="0" presId="urn:microsoft.com/office/officeart/2005/8/layout/vList5"/>
    <dgm:cxn modelId="{ABA5BF93-0A40-469D-8E9D-C90DAEC25797}" type="presParOf" srcId="{D412504F-D50B-49C3-A063-8927F95FFE54}" destId="{09B55BA0-58FC-4910-9593-3E3FD06AF8C3}" srcOrd="1" destOrd="0" presId="urn:microsoft.com/office/officeart/2005/8/layout/vList5"/>
    <dgm:cxn modelId="{F319C29E-37D5-4298-B78C-55F963BF1A2C}" type="presParOf" srcId="{D412504F-D50B-49C3-A063-8927F95FFE54}" destId="{12095AAD-EC1F-4BC7-BBA8-76FDEB31D5AD}" srcOrd="2" destOrd="0" presId="urn:microsoft.com/office/officeart/2005/8/layout/vList5"/>
    <dgm:cxn modelId="{B40A45FD-A320-4A68-89F2-27BDC78C3566}" type="presParOf" srcId="{12095AAD-EC1F-4BC7-BBA8-76FDEB31D5AD}" destId="{AD8D6E22-6BFB-4EDB-90F8-0512203B1438}" srcOrd="0" destOrd="0" presId="urn:microsoft.com/office/officeart/2005/8/layout/vList5"/>
    <dgm:cxn modelId="{9356209B-FF11-489D-A6FC-5775EA305EC6}" type="presParOf" srcId="{12095AAD-EC1F-4BC7-BBA8-76FDEB31D5AD}" destId="{50FC78CE-89F2-46C7-BA65-3BAEEBF77E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558D90-A284-428E-98D6-9C0C8626D8CA}">
      <dsp:nvSpPr>
        <dsp:cNvPr id="0" name=""/>
        <dsp:cNvSpPr/>
      </dsp:nvSpPr>
      <dsp:spPr>
        <a:xfrm rot="5400000">
          <a:off x="2325502" y="1215377"/>
          <a:ext cx="2046041" cy="38988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Travel </a:t>
          </a:r>
          <a:r>
            <a:rPr lang="en-US" sz="1800" b="1" kern="1200" dirty="0">
              <a:solidFill>
                <a:srgbClr val="FF0000"/>
              </a:solidFill>
            </a:rPr>
            <a:t>through</a:t>
          </a:r>
          <a:r>
            <a:rPr lang="en-US" sz="1800" kern="1200" dirty="0"/>
            <a:t> the Earth.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Starts at </a:t>
          </a:r>
          <a:r>
            <a:rPr lang="en-US" sz="1800" b="1" kern="1200" dirty="0">
              <a:solidFill>
                <a:srgbClr val="FF0000"/>
              </a:solidFill>
            </a:rPr>
            <a:t>Focus.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“</a:t>
          </a:r>
          <a:r>
            <a:rPr lang="en-US" sz="1800" b="1" kern="1200" dirty="0">
              <a:solidFill>
                <a:srgbClr val="FF0000"/>
              </a:solidFill>
            </a:rPr>
            <a:t>P</a:t>
          </a:r>
          <a:r>
            <a:rPr lang="en-US" sz="1800" kern="1200" dirty="0"/>
            <a:t>” (primary) and “</a:t>
          </a:r>
          <a:r>
            <a:rPr lang="en-US" sz="1800" b="1" kern="1200" dirty="0">
              <a:solidFill>
                <a:srgbClr val="FF0000"/>
              </a:solidFill>
            </a:rPr>
            <a:t>S</a:t>
          </a:r>
          <a:r>
            <a:rPr lang="en-US" sz="1800" kern="1200" dirty="0"/>
            <a:t>” (secondary) waves.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kern="1200" dirty="0">
              <a:solidFill>
                <a:schemeClr val="tx1"/>
              </a:solidFill>
            </a:rPr>
            <a:t>Compression</a:t>
          </a:r>
          <a:r>
            <a:rPr lang="en-US" sz="1800" kern="1200" dirty="0"/>
            <a:t> or Longitudinal waves.</a:t>
          </a:r>
        </a:p>
      </dsp:txBody>
      <dsp:txXfrm rot="-5400000">
        <a:off x="1399097" y="2241662"/>
        <a:ext cx="3798973" cy="1846283"/>
      </dsp:txXfrm>
    </dsp:sp>
    <dsp:sp modelId="{FD9D8596-2C10-4828-A8B8-BB1B06AA140F}">
      <dsp:nvSpPr>
        <dsp:cNvPr id="0" name=""/>
        <dsp:cNvSpPr/>
      </dsp:nvSpPr>
      <dsp:spPr>
        <a:xfrm>
          <a:off x="30186" y="2149123"/>
          <a:ext cx="1378750" cy="2038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Body Waves</a:t>
          </a:r>
        </a:p>
      </dsp:txBody>
      <dsp:txXfrm>
        <a:off x="97491" y="2216428"/>
        <a:ext cx="1244140" cy="1904091"/>
      </dsp:txXfrm>
    </dsp:sp>
    <dsp:sp modelId="{50FC78CE-89F2-46C7-BA65-3BAEEBF77EA0}">
      <dsp:nvSpPr>
        <dsp:cNvPr id="0" name=""/>
        <dsp:cNvSpPr/>
      </dsp:nvSpPr>
      <dsp:spPr>
        <a:xfrm rot="5400000">
          <a:off x="2384008" y="-826666"/>
          <a:ext cx="1942002" cy="390647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Travel along Earth’s </a:t>
          </a:r>
          <a:r>
            <a:rPr lang="en-US" sz="1800" b="1" kern="1200" dirty="0">
              <a:solidFill>
                <a:srgbClr val="FF0000"/>
              </a:solidFill>
            </a:rPr>
            <a:t>surface.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Starts at </a:t>
          </a:r>
          <a:r>
            <a:rPr lang="en-US" sz="1800" b="1" kern="1200" dirty="0">
              <a:solidFill>
                <a:srgbClr val="FF0000"/>
              </a:solidFill>
            </a:rPr>
            <a:t>Epicenter.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“</a:t>
          </a:r>
          <a:r>
            <a:rPr lang="en-US" sz="1800" b="1" kern="1200" dirty="0">
              <a:solidFill>
                <a:srgbClr val="FF0000"/>
              </a:solidFill>
            </a:rPr>
            <a:t>Rayleigh</a:t>
          </a:r>
          <a:r>
            <a:rPr lang="en-US" sz="1800" kern="1200" dirty="0"/>
            <a:t>” and “</a:t>
          </a:r>
          <a:r>
            <a:rPr lang="en-US" sz="1800" b="1" kern="1200" dirty="0">
              <a:solidFill>
                <a:srgbClr val="FF0000"/>
              </a:solidFill>
            </a:rPr>
            <a:t>Love</a:t>
          </a:r>
          <a:r>
            <a:rPr lang="en-US" sz="1800" kern="1200" dirty="0"/>
            <a:t>” waves.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kern="1200" dirty="0">
              <a:solidFill>
                <a:schemeClr val="tx1"/>
              </a:solidFill>
            </a:rPr>
            <a:t>Transverse</a:t>
          </a:r>
          <a:r>
            <a:rPr lang="en-US" sz="1800" kern="1200" dirty="0"/>
            <a:t> waves.</a:t>
          </a:r>
        </a:p>
      </dsp:txBody>
      <dsp:txXfrm rot="-5400000">
        <a:off x="1401771" y="250372"/>
        <a:ext cx="3811677" cy="1752400"/>
      </dsp:txXfrm>
    </dsp:sp>
    <dsp:sp modelId="{AD8D6E22-6BFB-4EDB-90F8-0512203B1438}">
      <dsp:nvSpPr>
        <dsp:cNvPr id="0" name=""/>
        <dsp:cNvSpPr/>
      </dsp:nvSpPr>
      <dsp:spPr>
        <a:xfrm>
          <a:off x="30136" y="91214"/>
          <a:ext cx="1381447" cy="2038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Surface Waves</a:t>
          </a:r>
        </a:p>
      </dsp:txBody>
      <dsp:txXfrm>
        <a:off x="97573" y="158651"/>
        <a:ext cx="1246573" cy="19038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D5084-38AB-41E0-ABF2-17EF0B43081C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FDD0-436D-4A6D-A83C-503969AB4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D5084-38AB-41E0-ABF2-17EF0B43081C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FDD0-436D-4A6D-A83C-503969AB4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D5084-38AB-41E0-ABF2-17EF0B43081C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FDD0-436D-4A6D-A83C-503969AB4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D5084-38AB-41E0-ABF2-17EF0B43081C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FDD0-436D-4A6D-A83C-503969AB4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D5084-38AB-41E0-ABF2-17EF0B43081C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FDD0-436D-4A6D-A83C-503969AB4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D5084-38AB-41E0-ABF2-17EF0B43081C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FDD0-436D-4A6D-A83C-503969AB4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D5084-38AB-41E0-ABF2-17EF0B43081C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FDD0-436D-4A6D-A83C-503969AB4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D5084-38AB-41E0-ABF2-17EF0B43081C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FDD0-436D-4A6D-A83C-503969AB4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D5084-38AB-41E0-ABF2-17EF0B43081C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FDD0-436D-4A6D-A83C-503969AB41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D5084-38AB-41E0-ABF2-17EF0B43081C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FDD0-436D-4A6D-A83C-503969AB4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D5084-38AB-41E0-ABF2-17EF0B43081C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FDD0-436D-4A6D-A83C-503969AB4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9ED5084-38AB-41E0-ABF2-17EF0B43081C}" type="datetimeFigureOut">
              <a:rPr lang="en-US" smtClean="0"/>
              <a:pPr/>
              <a:t>10/1/2016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2FCFDD0-436D-4A6D-A83C-503969AB4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183880" cy="993648"/>
          </a:xfrm>
        </p:spPr>
        <p:txBody>
          <a:bodyPr/>
          <a:lstStyle/>
          <a:p>
            <a:r>
              <a:rPr lang="en-US" dirty="0"/>
              <a:t>Pick up notes and Review #16.</a:t>
            </a:r>
          </a:p>
        </p:txBody>
      </p:sp>
    </p:spTree>
    <p:extLst>
      <p:ext uri="{BB962C8B-B14F-4D97-AF65-F5344CB8AC3E}">
        <p14:creationId xmlns:p14="http://schemas.microsoft.com/office/powerpoint/2010/main" val="4162543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Seismic Waves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Energy in Motion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3810000"/>
            <a:ext cx="323850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5562600"/>
            <a:ext cx="8183880" cy="960120"/>
          </a:xfrm>
        </p:spPr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90600"/>
            <a:ext cx="7848600" cy="13716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dirty="0"/>
              <a:t>Which earthquake depth is associated with convergent plate boundaries?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2209800"/>
            <a:ext cx="5943600" cy="27207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76400" y="51054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All three depths: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shallow, intermediate, and deep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181600"/>
            <a:ext cx="8183880" cy="853440"/>
          </a:xfrm>
        </p:spPr>
        <p:txBody>
          <a:bodyPr>
            <a:normAutofit/>
          </a:bodyPr>
          <a:lstStyle/>
          <a:p>
            <a:r>
              <a:rPr lang="en-US" sz="4000" dirty="0"/>
              <a:t>TRANSFER OF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685800"/>
            <a:ext cx="4983480" cy="4876800"/>
          </a:xfrm>
        </p:spPr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en-US" b="1" dirty="0">
                <a:solidFill>
                  <a:srgbClr val="FF0000"/>
                </a:solidFill>
              </a:rPr>
              <a:t>Seismic waves: </a:t>
            </a:r>
            <a:r>
              <a:rPr lang="en-US" dirty="0"/>
              <a:t>When rocks along a fault slip into new positions – energy is released.</a:t>
            </a:r>
          </a:p>
          <a:p>
            <a:pPr lvl="0"/>
            <a:r>
              <a:rPr lang="en-US" dirty="0"/>
              <a:t>Waves </a:t>
            </a:r>
            <a:r>
              <a:rPr lang="en-US" b="1" dirty="0">
                <a:solidFill>
                  <a:srgbClr val="FF0000"/>
                </a:solidFill>
              </a:rPr>
              <a:t>transfer</a:t>
            </a:r>
            <a:r>
              <a:rPr lang="en-US" dirty="0"/>
              <a:t> energy.</a:t>
            </a:r>
          </a:p>
          <a:p>
            <a:r>
              <a:rPr lang="en-US" dirty="0"/>
              <a:t>Waves travel </a:t>
            </a:r>
            <a:r>
              <a:rPr lang="en-US" b="1" dirty="0">
                <a:solidFill>
                  <a:srgbClr val="FF0000"/>
                </a:solidFill>
              </a:rPr>
              <a:t>outward</a:t>
            </a:r>
            <a:r>
              <a:rPr lang="en-US" dirty="0"/>
              <a:t> in </a:t>
            </a:r>
            <a:r>
              <a:rPr lang="en-US" b="1" dirty="0">
                <a:solidFill>
                  <a:srgbClr val="FF0000"/>
                </a:solidFill>
              </a:rPr>
              <a:t>all</a:t>
            </a:r>
            <a:r>
              <a:rPr lang="en-US" dirty="0"/>
              <a:t> directions from the focus.</a:t>
            </a:r>
          </a:p>
          <a:p>
            <a:pPr lvl="0"/>
            <a:r>
              <a:rPr lang="en-US" dirty="0"/>
              <a:t>The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composition of the material </a:t>
            </a:r>
            <a:r>
              <a:rPr lang="en-US" dirty="0"/>
              <a:t>the waves pass through affects the speed and direction of the waves.</a:t>
            </a:r>
          </a:p>
        </p:txBody>
      </p:sp>
      <p:pic>
        <p:nvPicPr>
          <p:cNvPr id="1026" name="Picture 2" descr="http://www.factmonster.com/images/ency043earthq00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676400"/>
            <a:ext cx="295275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102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/>
              <a:t>TYPES OF WAVES </a:t>
            </a:r>
            <a:br>
              <a:rPr lang="en-US" dirty="0"/>
            </a:br>
            <a:r>
              <a:rPr lang="en-US" dirty="0"/>
              <a:t>PHYSICAL SCIENCE REVIEW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14352" y="3124200"/>
            <a:ext cx="4133848" cy="22098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Transverse</a:t>
            </a:r>
            <a:r>
              <a:rPr lang="en-US" b="1" dirty="0"/>
              <a:t> Waves:</a:t>
            </a:r>
          </a:p>
          <a:p>
            <a:pPr>
              <a:buNone/>
            </a:pPr>
            <a:r>
              <a:rPr lang="en-GB" dirty="0"/>
              <a:t>Particles of the medium move in a direction </a:t>
            </a:r>
            <a:r>
              <a:rPr lang="en-GB" b="1" u="sng" dirty="0">
                <a:solidFill>
                  <a:srgbClr val="FF0000"/>
                </a:solidFill>
              </a:rPr>
              <a:t>perpendicular</a:t>
            </a:r>
            <a:r>
              <a:rPr lang="en-GB" dirty="0"/>
              <a:t> to energy movement.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0" y="609600"/>
            <a:ext cx="4115280" cy="2057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</a:rPr>
              <a:t>Longitudinal</a:t>
            </a:r>
            <a:r>
              <a:rPr lang="en-US" sz="2400" b="1" dirty="0"/>
              <a:t> or Compression Waves:</a:t>
            </a:r>
          </a:p>
          <a:p>
            <a:pPr>
              <a:buNone/>
            </a:pPr>
            <a:r>
              <a:rPr lang="en-GB" sz="2400" dirty="0"/>
              <a:t>Particles of the medium move in a direction </a:t>
            </a:r>
            <a:r>
              <a:rPr lang="en-GB" sz="2400" b="1" u="sng" dirty="0">
                <a:solidFill>
                  <a:srgbClr val="FF0000"/>
                </a:solidFill>
              </a:rPr>
              <a:t>parallel</a:t>
            </a:r>
            <a:r>
              <a:rPr lang="en-GB" sz="2400" dirty="0"/>
              <a:t> to energy movement.</a:t>
            </a:r>
            <a:endParaRPr lang="en-US" sz="2400" b="1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533400"/>
            <a:ext cx="3365679" cy="137982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981200"/>
            <a:ext cx="3926983" cy="115213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4114800"/>
            <a:ext cx="3657600" cy="46640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4648200"/>
            <a:ext cx="3733800" cy="109180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76800" y="3048000"/>
            <a:ext cx="3505200" cy="101969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486400"/>
            <a:ext cx="8183880" cy="990600"/>
          </a:xfrm>
        </p:spPr>
        <p:txBody>
          <a:bodyPr/>
          <a:lstStyle/>
          <a:p>
            <a:r>
              <a:rPr lang="en-US" dirty="0"/>
              <a:t>Parts of a Wave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114800"/>
            <a:ext cx="8153400" cy="182880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6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>
                <a:solidFill>
                  <a:srgbClr val="FF0000"/>
                </a:solidFill>
              </a:rPr>
              <a:t>Wavelength</a:t>
            </a:r>
            <a:r>
              <a:rPr lang="en-GB" b="1" dirty="0"/>
              <a:t> </a:t>
            </a:r>
            <a:r>
              <a:rPr lang="en-GB" dirty="0"/>
              <a:t>of a wave is the distance between:</a:t>
            </a:r>
          </a:p>
          <a:p>
            <a:pPr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/>
              <a:t>Crest to crest or trough to trough in a transverse wave OR </a:t>
            </a:r>
          </a:p>
          <a:p>
            <a:pPr>
              <a:spcBef>
                <a:spcPts val="600"/>
              </a:spcBef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/>
              <a:t>Compression to compression in a longitudinal wave</a:t>
            </a:r>
          </a:p>
        </p:txBody>
      </p:sp>
      <p:pic>
        <p:nvPicPr>
          <p:cNvPr id="17410" name="Picture 2" descr="http://etorgerson.files.wordpress.com/2011/01/translon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914400"/>
            <a:ext cx="4419600" cy="272245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3400" y="533400"/>
            <a:ext cx="3505200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Transverse Waves: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>
                <a:solidFill>
                  <a:srgbClr val="FF0000"/>
                </a:solidFill>
              </a:rPr>
              <a:t>Crest</a:t>
            </a:r>
            <a:r>
              <a:rPr lang="en-GB" b="1" dirty="0"/>
              <a:t>:  </a:t>
            </a:r>
            <a:r>
              <a:rPr lang="en-GB" dirty="0"/>
              <a:t>highest point or peak of a wave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>
                <a:solidFill>
                  <a:srgbClr val="FF0000"/>
                </a:solidFill>
              </a:rPr>
              <a:t>Trough</a:t>
            </a:r>
            <a:r>
              <a:rPr lang="en-GB" b="1" dirty="0"/>
              <a:t>:  </a:t>
            </a:r>
            <a:r>
              <a:rPr lang="en-GB" dirty="0"/>
              <a:t>the lowest point, or valley of a wave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800" b="1" dirty="0"/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/>
              <a:t>Longitudinal Waves: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>
                <a:solidFill>
                  <a:srgbClr val="FF0000"/>
                </a:solidFill>
              </a:rPr>
              <a:t>Compression</a:t>
            </a:r>
            <a:r>
              <a:rPr lang="en-GB" b="1" dirty="0"/>
              <a:t>:  </a:t>
            </a:r>
            <a:r>
              <a:rPr lang="en-GB" dirty="0"/>
              <a:t>where waves bunched up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>
                <a:solidFill>
                  <a:srgbClr val="FF0000"/>
                </a:solidFill>
              </a:rPr>
              <a:t>Rarefaction</a:t>
            </a:r>
            <a:r>
              <a:rPr lang="en-GB" b="1" dirty="0"/>
              <a:t>:  </a:t>
            </a:r>
            <a:r>
              <a:rPr lang="en-GB" dirty="0"/>
              <a:t>where waves farthest apart</a:t>
            </a:r>
          </a:p>
          <a:p>
            <a:pPr>
              <a:spcBef>
                <a:spcPts val="6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dirty="0"/>
          </a:p>
          <a:p>
            <a:endParaRPr lang="en-US" dirty="0"/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883920"/>
          </a:xfrm>
        </p:spPr>
        <p:txBody>
          <a:bodyPr/>
          <a:lstStyle/>
          <a:p>
            <a:r>
              <a:rPr lang="en-US" dirty="0"/>
              <a:t>Types of Earthquake Waves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314724"/>
              </p:ext>
            </p:extLst>
          </p:nvPr>
        </p:nvGraphicFramePr>
        <p:xfrm>
          <a:off x="503238" y="530225"/>
          <a:ext cx="8183562" cy="418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9800" y="685800"/>
            <a:ext cx="2400300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10200"/>
            <a:ext cx="8183880" cy="1051560"/>
          </a:xfrm>
        </p:spPr>
        <p:txBody>
          <a:bodyPr>
            <a:normAutofit/>
          </a:bodyPr>
          <a:lstStyle/>
          <a:p>
            <a:r>
              <a:rPr lang="en-US" sz="4000" dirty="0"/>
              <a:t>BODY WAVES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5059680" cy="54894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u="sng" dirty="0"/>
              <a:t>Primary (P) waves</a:t>
            </a:r>
          </a:p>
          <a:p>
            <a:r>
              <a:rPr lang="en-US" b="1" dirty="0">
                <a:solidFill>
                  <a:srgbClr val="FF0000"/>
                </a:solidFill>
              </a:rPr>
              <a:t>Compression</a:t>
            </a:r>
            <a:r>
              <a:rPr lang="en-US" dirty="0"/>
              <a:t> (longitudinal)</a:t>
            </a:r>
          </a:p>
          <a:p>
            <a:r>
              <a:rPr lang="en-US" b="1" dirty="0">
                <a:solidFill>
                  <a:srgbClr val="FF0000"/>
                </a:solidFill>
              </a:rPr>
              <a:t>Fastest</a:t>
            </a:r>
            <a:r>
              <a:rPr lang="en-US" dirty="0"/>
              <a:t> waves - Arrive first.</a:t>
            </a:r>
          </a:p>
          <a:p>
            <a:r>
              <a:rPr lang="en-US" dirty="0"/>
              <a:t>Travel through </a:t>
            </a:r>
            <a:r>
              <a:rPr lang="en-US" b="1" dirty="0">
                <a:solidFill>
                  <a:srgbClr val="FF0000"/>
                </a:solidFill>
              </a:rPr>
              <a:t>solids, liquids and gases.</a:t>
            </a:r>
          </a:p>
          <a:p>
            <a:r>
              <a:rPr lang="en-US" dirty="0"/>
              <a:t>Travel </a:t>
            </a:r>
            <a:r>
              <a:rPr lang="en-US" b="1" dirty="0">
                <a:solidFill>
                  <a:srgbClr val="FF0000"/>
                </a:solidFill>
              </a:rPr>
              <a:t>faster</a:t>
            </a:r>
            <a:r>
              <a:rPr lang="en-US" dirty="0"/>
              <a:t> in </a:t>
            </a:r>
            <a:r>
              <a:rPr lang="en-US" b="1" u="sng" dirty="0"/>
              <a:t>more rigid</a:t>
            </a:r>
            <a:r>
              <a:rPr lang="en-US" dirty="0"/>
              <a:t> material.</a:t>
            </a:r>
          </a:p>
        </p:txBody>
      </p:sp>
      <p:pic>
        <p:nvPicPr>
          <p:cNvPr id="7170" name="Picture 2" descr="http://earthquake.usgs.gov/learn/kids/images/seismic_wav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7845" y="1554695"/>
            <a:ext cx="3093199" cy="3855505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10200"/>
            <a:ext cx="8183880" cy="1051560"/>
          </a:xfrm>
        </p:spPr>
        <p:txBody>
          <a:bodyPr>
            <a:normAutofit/>
          </a:bodyPr>
          <a:lstStyle/>
          <a:p>
            <a:r>
              <a:rPr lang="en-US" sz="4000" dirty="0"/>
              <a:t>BODY WAVES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371600"/>
            <a:ext cx="5059680" cy="4648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u="sng" dirty="0"/>
              <a:t>Secondary (S) waves</a:t>
            </a:r>
          </a:p>
          <a:p>
            <a:r>
              <a:rPr lang="en-US" b="1" dirty="0">
                <a:solidFill>
                  <a:srgbClr val="FF0000"/>
                </a:solidFill>
              </a:rPr>
              <a:t>Transverse</a:t>
            </a:r>
            <a:r>
              <a:rPr lang="en-US" dirty="0"/>
              <a:t> waves</a:t>
            </a:r>
          </a:p>
          <a:p>
            <a:r>
              <a:rPr lang="en-US" dirty="0"/>
              <a:t>Arrive </a:t>
            </a:r>
            <a:r>
              <a:rPr lang="en-US" b="1" dirty="0">
                <a:solidFill>
                  <a:srgbClr val="FF0000"/>
                </a:solidFill>
              </a:rPr>
              <a:t>second.</a:t>
            </a:r>
          </a:p>
          <a:p>
            <a:r>
              <a:rPr lang="en-US" dirty="0"/>
              <a:t>Travel through </a:t>
            </a:r>
            <a:r>
              <a:rPr lang="en-US" b="1" dirty="0">
                <a:solidFill>
                  <a:srgbClr val="FF0000"/>
                </a:solidFill>
              </a:rPr>
              <a:t>solids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only</a:t>
            </a:r>
            <a:r>
              <a:rPr lang="en-US" dirty="0"/>
              <a:t> – can’t go through liquids.</a:t>
            </a:r>
          </a:p>
        </p:txBody>
      </p:sp>
      <p:pic>
        <p:nvPicPr>
          <p:cNvPr id="7170" name="Picture 2" descr="http://earthquake.usgs.gov/learn/kids/images/seismic_wav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7845" y="1554695"/>
            <a:ext cx="3093199" cy="385550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41447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715000"/>
            <a:ext cx="818388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EARTHQUAKES </a:t>
            </a:r>
            <a:br>
              <a:rPr lang="en-US" dirty="0"/>
            </a:br>
            <a:r>
              <a:rPr lang="en-US" dirty="0"/>
              <a:t>AND EARTH’S LAYERS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33400"/>
            <a:ext cx="4572000" cy="4876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The speed of seismic waves depends on the </a:t>
            </a:r>
            <a:r>
              <a:rPr lang="en-US" b="1" dirty="0">
                <a:solidFill>
                  <a:srgbClr val="FF0000"/>
                </a:solidFill>
              </a:rPr>
              <a:t>composition</a:t>
            </a:r>
            <a:r>
              <a:rPr lang="en-US" dirty="0"/>
              <a:t> of the material (density and elastic properties of the rocks and soil). </a:t>
            </a:r>
          </a:p>
          <a:p>
            <a:r>
              <a:rPr lang="en-US" dirty="0"/>
              <a:t>P-waves </a:t>
            </a:r>
            <a:r>
              <a:rPr lang="en-US" b="1" dirty="0">
                <a:solidFill>
                  <a:srgbClr val="FF0000"/>
                </a:solidFill>
              </a:rPr>
              <a:t>travel faster </a:t>
            </a:r>
            <a:r>
              <a:rPr lang="en-US" dirty="0"/>
              <a:t>through rigid or denser material.</a:t>
            </a:r>
          </a:p>
          <a:p>
            <a:r>
              <a:rPr lang="en-US" dirty="0"/>
              <a:t>S-waves </a:t>
            </a:r>
            <a:r>
              <a:rPr lang="en-US" b="1" dirty="0">
                <a:solidFill>
                  <a:srgbClr val="FF0000"/>
                </a:solidFill>
              </a:rPr>
              <a:t>do not travel </a:t>
            </a:r>
            <a:r>
              <a:rPr lang="en-US" dirty="0"/>
              <a:t>through liquid outer core.</a:t>
            </a:r>
          </a:p>
          <a:p>
            <a:r>
              <a:rPr lang="en-US" dirty="0"/>
              <a:t>Differences helped explain </a:t>
            </a:r>
            <a:r>
              <a:rPr lang="en-US" b="1" dirty="0">
                <a:solidFill>
                  <a:srgbClr val="FF0000"/>
                </a:solidFill>
              </a:rPr>
              <a:t>layers</a:t>
            </a:r>
            <a:r>
              <a:rPr lang="en-US" dirty="0"/>
              <a:t> of Earth.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1371600"/>
            <a:ext cx="3446253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10200"/>
            <a:ext cx="8305800" cy="1051560"/>
          </a:xfrm>
        </p:spPr>
        <p:txBody>
          <a:bodyPr>
            <a:normAutofit fontScale="90000"/>
          </a:bodyPr>
          <a:lstStyle/>
          <a:p>
            <a:r>
              <a:rPr lang="en-US" dirty="0"/>
              <a:t>Waves Tell Us About Earth’s Layers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3078480" cy="541324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u="sng" dirty="0"/>
              <a:t>Location </a:t>
            </a:r>
            <a:r>
              <a:rPr lang="en-US" b="1" u="sng" dirty="0">
                <a:solidFill>
                  <a:srgbClr val="FF0000"/>
                </a:solidFill>
              </a:rPr>
              <a:t>A</a:t>
            </a:r>
            <a:r>
              <a:rPr lang="en-US" b="1" u="sng" dirty="0"/>
              <a:t>:</a:t>
            </a:r>
          </a:p>
          <a:p>
            <a:r>
              <a:rPr lang="en-US" dirty="0"/>
              <a:t>P and S waves</a:t>
            </a:r>
          </a:p>
          <a:p>
            <a:pPr>
              <a:buNone/>
            </a:pPr>
            <a:r>
              <a:rPr lang="en-US" b="1" u="sng" dirty="0"/>
              <a:t>Location </a:t>
            </a:r>
            <a:r>
              <a:rPr lang="en-US" b="1" u="sng" dirty="0">
                <a:solidFill>
                  <a:srgbClr val="FF0000"/>
                </a:solidFill>
              </a:rPr>
              <a:t>B</a:t>
            </a:r>
            <a:r>
              <a:rPr lang="en-US" b="1" u="sng" dirty="0"/>
              <a:t>:</a:t>
            </a:r>
          </a:p>
          <a:p>
            <a:r>
              <a:rPr lang="en-US" dirty="0"/>
              <a:t>NO waves felt of any kind</a:t>
            </a:r>
          </a:p>
          <a:p>
            <a:r>
              <a:rPr lang="en-US" dirty="0"/>
              <a:t>P wave Shadow Zone</a:t>
            </a:r>
          </a:p>
          <a:p>
            <a:r>
              <a:rPr lang="en-US" dirty="0"/>
              <a:t>P waves deflected by liquid core</a:t>
            </a:r>
          </a:p>
          <a:p>
            <a:r>
              <a:rPr lang="en-US" dirty="0"/>
              <a:t>S waves stopped by liquid core</a:t>
            </a:r>
          </a:p>
          <a:p>
            <a:pPr>
              <a:buNone/>
            </a:pPr>
            <a:r>
              <a:rPr lang="en-US" b="1" u="sng" dirty="0"/>
              <a:t>Location </a:t>
            </a:r>
            <a:r>
              <a:rPr lang="en-US" b="1" u="sng" dirty="0">
                <a:solidFill>
                  <a:srgbClr val="FF0000"/>
                </a:solidFill>
              </a:rPr>
              <a:t>C</a:t>
            </a:r>
            <a:r>
              <a:rPr lang="en-US" b="1" u="sng" dirty="0"/>
              <a:t>:</a:t>
            </a:r>
          </a:p>
          <a:p>
            <a:r>
              <a:rPr lang="en-US" dirty="0"/>
              <a:t>S wave shadow zone</a:t>
            </a:r>
          </a:p>
          <a:p>
            <a:r>
              <a:rPr lang="en-US" dirty="0"/>
              <a:t>Only P waves felt</a:t>
            </a:r>
          </a:p>
          <a:p>
            <a:r>
              <a:rPr lang="en-US" dirty="0"/>
              <a:t>P waves bent in liquid core</a:t>
            </a:r>
          </a:p>
          <a:p>
            <a:r>
              <a:rPr lang="en-US" dirty="0"/>
              <a:t>S waves stopped by liquid core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57600" y="4343400"/>
            <a:ext cx="4800600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b="1" i="1" dirty="0"/>
              <a:t>Earthquake waves are not felt or recorded everywhere, every time.</a:t>
            </a:r>
          </a:p>
          <a:p>
            <a:pPr lvl="0" algn="ctr"/>
            <a:r>
              <a:rPr lang="en-US" b="1" i="1" dirty="0"/>
              <a:t>What type of waves are received at location “D”?</a:t>
            </a:r>
          </a:p>
          <a:p>
            <a:pPr algn="ctr"/>
            <a:endParaRPr lang="en-US" b="1" i="1" dirty="0"/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762000"/>
            <a:ext cx="4876800" cy="3602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410200"/>
            <a:ext cx="8183880" cy="1051560"/>
          </a:xfrm>
        </p:spPr>
        <p:txBody>
          <a:bodyPr/>
          <a:lstStyle/>
          <a:p>
            <a:r>
              <a:rPr lang="en-US" dirty="0"/>
              <a:t>SURFACE WAVES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4724400" cy="381000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MOST DESTRUCTIVE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Move along </a:t>
            </a:r>
            <a:r>
              <a:rPr lang="en-US" b="1" dirty="0">
                <a:solidFill>
                  <a:srgbClr val="FF0000"/>
                </a:solidFill>
              </a:rPr>
              <a:t>surface.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Slowest</a:t>
            </a:r>
            <a:r>
              <a:rPr lang="en-US" dirty="0"/>
              <a:t> moving; </a:t>
            </a:r>
            <a:r>
              <a:rPr lang="en-US" b="1" dirty="0">
                <a:solidFill>
                  <a:srgbClr val="FF0000"/>
                </a:solidFill>
              </a:rPr>
              <a:t>Greatest</a:t>
            </a:r>
            <a:r>
              <a:rPr lang="en-US" dirty="0"/>
              <a:t> damage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Love waves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Side-to-side</a:t>
            </a:r>
            <a:r>
              <a:rPr lang="en-US" dirty="0"/>
              <a:t> - n</a:t>
            </a:r>
            <a:r>
              <a:rPr lang="en-US" dirty="0">
                <a:solidFill>
                  <a:srgbClr val="121E3B"/>
                </a:solidFill>
              </a:rPr>
              <a:t>ot vertical</a:t>
            </a:r>
          </a:p>
          <a:p>
            <a:pPr lvl="1"/>
            <a:r>
              <a:rPr lang="en-US" dirty="0">
                <a:solidFill>
                  <a:srgbClr val="121E3B"/>
                </a:solidFill>
              </a:rPr>
              <a:t>Ground twists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Rayleigh waves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Rolling </a:t>
            </a:r>
            <a:r>
              <a:rPr lang="en-US" dirty="0"/>
              <a:t>motion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609600"/>
            <a:ext cx="3181350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4343974"/>
            <a:ext cx="4419600" cy="1592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5410200"/>
            <a:ext cx="8183880" cy="1051560"/>
          </a:xfrm>
        </p:spPr>
        <p:txBody>
          <a:bodyPr>
            <a:normAutofit/>
          </a:bodyPr>
          <a:lstStyle/>
          <a:p>
            <a:r>
              <a:rPr lang="en-US" dirty="0"/>
              <a:t>Materials Affect Surface Waves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09600" y="3733800"/>
            <a:ext cx="4438648" cy="144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 waves move from rock to soil, they get:</a:t>
            </a:r>
          </a:p>
          <a:p>
            <a:r>
              <a:rPr lang="en-US" b="1" dirty="0">
                <a:solidFill>
                  <a:srgbClr val="FF0000"/>
                </a:solidFill>
              </a:rPr>
              <a:t>Slower </a:t>
            </a:r>
            <a:r>
              <a:rPr lang="en-US" dirty="0"/>
              <a:t>and</a:t>
            </a:r>
            <a:r>
              <a:rPr lang="en-US" b="1" dirty="0">
                <a:solidFill>
                  <a:srgbClr val="FF0000"/>
                </a:solidFill>
              </a:rPr>
              <a:t> Bigger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0" y="3429000"/>
            <a:ext cx="3124200" cy="19935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685800"/>
            <a:ext cx="3606329" cy="2438400"/>
          </a:xfrm>
          <a:prstGeom prst="rect">
            <a:avLst/>
          </a:prstGeom>
        </p:spPr>
      </p:pic>
      <p:pic>
        <p:nvPicPr>
          <p:cNvPr id="9" name="Picture 2" descr="http://cstl-csm.semo.edu/smith-aide/UI372%20old/old%20classes%20now%20protected/GO150/protected/assit%20material/assist%20image/image/siemic_wave_through_matter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685800"/>
            <a:ext cx="4486275" cy="24669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187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5398949"/>
            <a:ext cx="8183880" cy="1051560"/>
          </a:xfrm>
        </p:spPr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5257800" cy="4111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Which waves are the most destructive?</a:t>
            </a:r>
          </a:p>
          <a:p>
            <a:pPr marL="514350" indent="-514350">
              <a:buAutoNum type="alphaUcPeriod"/>
            </a:pPr>
            <a:r>
              <a:rPr lang="en-US" dirty="0"/>
              <a:t>P and S waves</a:t>
            </a:r>
          </a:p>
          <a:p>
            <a:pPr marL="514350" indent="-514350">
              <a:buAutoNum type="alphaUcPeriod"/>
            </a:pPr>
            <a:r>
              <a:rPr lang="en-US" dirty="0"/>
              <a:t>Body waves</a:t>
            </a:r>
          </a:p>
          <a:p>
            <a:pPr marL="514350" indent="-514350">
              <a:buAutoNum type="alphaUcPeriod"/>
            </a:pPr>
            <a:r>
              <a:rPr lang="en-US" dirty="0"/>
              <a:t>Love and Rayleigh waves</a:t>
            </a:r>
          </a:p>
          <a:p>
            <a:pPr marL="514350" indent="-514350">
              <a:buAutoNum type="alphaUcPeriod"/>
            </a:pPr>
            <a:r>
              <a:rPr lang="en-US" dirty="0"/>
              <a:t>All of them are equally destructive</a:t>
            </a:r>
          </a:p>
          <a:p>
            <a:pPr marL="514350" indent="-514350">
              <a:buAutoNum type="alphaUcPeriod"/>
            </a:pPr>
            <a:endParaRPr lang="en-US" dirty="0"/>
          </a:p>
          <a:p>
            <a:pPr marL="514350" indent="-514350">
              <a:buAutoNum type="alphaUcPeriod"/>
            </a:pPr>
            <a:endParaRPr lang="en-US" dirty="0"/>
          </a:p>
          <a:p>
            <a:pPr marL="514350" indent="-514350">
              <a:buAutoNum type="alphaUcPeriod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44196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C:  Love and Rayleigh Waves because they are both Surface Waves which are the most destructive.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7400" y="2286000"/>
            <a:ext cx="2438400" cy="1828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6250" y="2514600"/>
            <a:ext cx="4171950" cy="838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Review #16</a:t>
            </a:r>
          </a:p>
        </p:txBody>
      </p:sp>
    </p:spTree>
    <p:extLst>
      <p:ext uri="{BB962C8B-B14F-4D97-AF65-F5344CB8AC3E}">
        <p14:creationId xmlns:p14="http://schemas.microsoft.com/office/powerpoint/2010/main" val="12260017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Custom 9">
      <a:dk1>
        <a:sysClr val="windowText" lastClr="000000"/>
      </a:dk1>
      <a:lt1>
        <a:sysClr val="window" lastClr="FFFFFF"/>
      </a:lt1>
      <a:dk2>
        <a:srgbClr val="EBE3C1"/>
      </a:dk2>
      <a:lt2>
        <a:srgbClr val="491434"/>
      </a:lt2>
      <a:accent1>
        <a:srgbClr val="6E1E4E"/>
      </a:accent1>
      <a:accent2>
        <a:srgbClr val="243C75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1039</TotalTime>
  <Words>531</Words>
  <Application>Microsoft Office PowerPoint</Application>
  <PresentationFormat>On-screen Show (4:3)</PresentationFormat>
  <Paragraphs>96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Verdana</vt:lpstr>
      <vt:lpstr>Wingdings</vt:lpstr>
      <vt:lpstr>Wingdings 2</vt:lpstr>
      <vt:lpstr>Aspect</vt:lpstr>
      <vt:lpstr>DO NOW</vt:lpstr>
      <vt:lpstr>Seismic Waves</vt:lpstr>
      <vt:lpstr>REVIEW</vt:lpstr>
      <vt:lpstr>TRANSFER OF ENERGY</vt:lpstr>
      <vt:lpstr>TYPES OF WAVES  PHYSICAL SCIENCE REVIEW</vt:lpstr>
      <vt:lpstr>Parts of a Wave</vt:lpstr>
      <vt:lpstr>Types of Earthquake Waves</vt:lpstr>
      <vt:lpstr>BODY WAVES</vt:lpstr>
      <vt:lpstr>BODY WAVES</vt:lpstr>
      <vt:lpstr>EARTHQUAKES  AND EARTH’S LAYERS</vt:lpstr>
      <vt:lpstr>Waves Tell Us About Earth’s Layers</vt:lpstr>
      <vt:lpstr>SURFACE WAVES</vt:lpstr>
      <vt:lpstr>Materials Affect Surface Waves</vt:lpstr>
      <vt:lpstr>REVIEW</vt:lpstr>
      <vt:lpstr>TO DO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Back….</dc:title>
  <dc:creator>dgovernor</dc:creator>
  <cp:lastModifiedBy>Nancy</cp:lastModifiedBy>
  <cp:revision>47</cp:revision>
  <dcterms:created xsi:type="dcterms:W3CDTF">2013-11-13T21:59:18Z</dcterms:created>
  <dcterms:modified xsi:type="dcterms:W3CDTF">2016-10-02T02:44:52Z</dcterms:modified>
</cp:coreProperties>
</file>