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57" r:id="rId3"/>
    <p:sldId id="256" r:id="rId4"/>
    <p:sldId id="258" r:id="rId5"/>
    <p:sldId id="277" r:id="rId6"/>
    <p:sldId id="259" r:id="rId7"/>
    <p:sldId id="260" r:id="rId8"/>
    <p:sldId id="261" r:id="rId9"/>
    <p:sldId id="278" r:id="rId10"/>
    <p:sldId id="262" r:id="rId11"/>
    <p:sldId id="279" r:id="rId12"/>
    <p:sldId id="263" r:id="rId13"/>
    <p:sldId id="290" r:id="rId14"/>
    <p:sldId id="264" r:id="rId15"/>
    <p:sldId id="280" r:id="rId16"/>
    <p:sldId id="265" r:id="rId17"/>
    <p:sldId id="266" r:id="rId18"/>
    <p:sldId id="281" r:id="rId19"/>
    <p:sldId id="269" r:id="rId20"/>
    <p:sldId id="282" r:id="rId21"/>
    <p:sldId id="270" r:id="rId22"/>
    <p:sldId id="271" r:id="rId23"/>
    <p:sldId id="283" r:id="rId24"/>
    <p:sldId id="272" r:id="rId25"/>
    <p:sldId id="284" r:id="rId26"/>
    <p:sldId id="273" r:id="rId27"/>
    <p:sldId id="274" r:id="rId28"/>
    <p:sldId id="267" r:id="rId29"/>
    <p:sldId id="275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36" autoAdjust="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565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pPr algn="r" eaLnBrk="1" latinLnBrk="0" hangingPunct="1"/>
              <a:t>2/27/2017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pPr algn="ctr" eaLnBrk="1" latinLnBrk="0" hangingPunct="1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DO NOW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up notes and Review #17.</a:t>
            </a:r>
          </a:p>
          <a:p>
            <a:r>
              <a:rPr lang="en-US" dirty="0"/>
              <a:t>Turn in Review #16.</a:t>
            </a:r>
          </a:p>
        </p:txBody>
      </p:sp>
    </p:spTree>
    <p:extLst>
      <p:ext uri="{BB962C8B-B14F-4D97-AF65-F5344CB8AC3E}">
        <p14:creationId xmlns:p14="http://schemas.microsoft.com/office/powerpoint/2010/main" val="340518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676400"/>
            <a:ext cx="3733800" cy="2971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/>
              <a:t>How do winds flow around areas of high and low pressure? 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Why is the direction reversed in the Southern Hemisphere? 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2743200"/>
            <a:ext cx="36576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rgbClr val="7030A0"/>
                </a:solidFill>
              </a:rPr>
              <a:t>The Coriolis effect!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752600"/>
            <a:ext cx="3813266" cy="3772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3"/>
          <p:cNvSpPr txBox="1">
            <a:spLocks/>
          </p:cNvSpPr>
          <p:nvPr/>
        </p:nvSpPr>
        <p:spPr>
          <a:xfrm>
            <a:off x="1409700" y="4448070"/>
            <a:ext cx="3657600" cy="609600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Font typeface="Wingdings 2"/>
              <a:buNone/>
            </a:pPr>
            <a:r>
              <a:rPr lang="en-US" b="1" dirty="0">
                <a:solidFill>
                  <a:srgbClr val="7030A0"/>
                </a:solidFill>
              </a:rPr>
              <a:t>The Coriolis effect!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607549"/>
            <a:ext cx="7406640" cy="116410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/>
              <a:t>AIR MASSES AND FRONTS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800600"/>
            <a:ext cx="7391400" cy="1697664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SES5. Students will investigate the interaction of </a:t>
            </a:r>
            <a:r>
              <a:rPr lang="en-US" b="1" dirty="0" err="1"/>
              <a:t>insolation</a:t>
            </a:r>
            <a:r>
              <a:rPr lang="en-US" b="1" dirty="0"/>
              <a:t> and Earth systems to produce weather and climate. </a:t>
            </a:r>
          </a:p>
          <a:p>
            <a:pPr marL="231775" indent="-204788"/>
            <a:r>
              <a:rPr lang="en-US" dirty="0"/>
              <a:t>b. Explain the relationship between air masses and the surfaces over which they form. </a:t>
            </a:r>
          </a:p>
          <a:p>
            <a:pPr marL="231775" indent="-204788"/>
            <a:r>
              <a:rPr lang="en-US" dirty="0"/>
              <a:t>c. Relate weather patterns to interactions among ocean currents, air masses, and topography. </a:t>
            </a:r>
          </a:p>
          <a:p>
            <a:endParaRPr lang="en-US" dirty="0"/>
          </a:p>
        </p:txBody>
      </p:sp>
      <p:pic>
        <p:nvPicPr>
          <p:cNvPr id="2050" name="Picture 2" descr="http://www.bbc.co.uk/blogs/theeditors/airma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981200"/>
            <a:ext cx="4762500" cy="2609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AIR MASSES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4038600" cy="4724400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An </a:t>
            </a:r>
            <a:r>
              <a:rPr lang="en-US" sz="2800" b="1" dirty="0">
                <a:solidFill>
                  <a:srgbClr val="FF0000"/>
                </a:solidFill>
              </a:rPr>
              <a:t>air mass </a:t>
            </a:r>
            <a:r>
              <a:rPr lang="en-US" sz="2800" dirty="0"/>
              <a:t>is a large body of air throughout which </a:t>
            </a:r>
            <a:r>
              <a:rPr lang="en-US" sz="2800" b="1" dirty="0">
                <a:solidFill>
                  <a:srgbClr val="FF0000"/>
                </a:solidFill>
              </a:rPr>
              <a:t>temperature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rgbClr val="FF0000"/>
                </a:solidFill>
              </a:rPr>
              <a:t>moisture</a:t>
            </a:r>
            <a:r>
              <a:rPr lang="en-US" sz="2800" dirty="0"/>
              <a:t> content are </a:t>
            </a:r>
            <a:r>
              <a:rPr lang="en-US" sz="2800" b="1" dirty="0">
                <a:solidFill>
                  <a:srgbClr val="FF0000"/>
                </a:solidFill>
              </a:rPr>
              <a:t>similar</a:t>
            </a:r>
            <a:r>
              <a:rPr lang="en-US" sz="2800" dirty="0"/>
              <a:t>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Form</a:t>
            </a:r>
            <a:r>
              <a:rPr lang="en-US" sz="2800" dirty="0"/>
              <a:t> when air remains </a:t>
            </a:r>
            <a:r>
              <a:rPr lang="en-US" sz="2800" b="1" dirty="0">
                <a:solidFill>
                  <a:srgbClr val="FF0000"/>
                </a:solidFill>
              </a:rPr>
              <a:t>stationary</a:t>
            </a:r>
            <a:r>
              <a:rPr lang="en-US" sz="2800" dirty="0"/>
              <a:t> or </a:t>
            </a:r>
            <a:r>
              <a:rPr lang="en-US" sz="2800" b="1" dirty="0">
                <a:solidFill>
                  <a:srgbClr val="FF0000"/>
                </a:solidFill>
              </a:rPr>
              <a:t>moves slowly</a:t>
            </a:r>
            <a:r>
              <a:rPr lang="en-US" sz="2800" dirty="0"/>
              <a:t> over region.</a:t>
            </a:r>
          </a:p>
          <a:p>
            <a:r>
              <a:rPr lang="en-US" sz="2800" dirty="0"/>
              <a:t>Air masses takes on the </a:t>
            </a:r>
            <a:r>
              <a:rPr lang="en-US" sz="2800" b="1" dirty="0">
                <a:solidFill>
                  <a:srgbClr val="FF0000"/>
                </a:solidFill>
              </a:rPr>
              <a:t>characteristics</a:t>
            </a:r>
            <a:r>
              <a:rPr lang="en-US" sz="2800" dirty="0"/>
              <a:t> of the </a:t>
            </a:r>
            <a:r>
              <a:rPr lang="en-US" sz="2800" b="1" dirty="0">
                <a:solidFill>
                  <a:srgbClr val="FF0000"/>
                </a:solidFill>
              </a:rPr>
              <a:t>surface</a:t>
            </a:r>
            <a:r>
              <a:rPr lang="en-US" sz="2800" dirty="0"/>
              <a:t> they </a:t>
            </a:r>
            <a:r>
              <a:rPr lang="en-US" sz="2800" b="1" dirty="0">
                <a:solidFill>
                  <a:srgbClr val="FF0000"/>
                </a:solidFill>
              </a:rPr>
              <a:t>form</a:t>
            </a:r>
            <a:r>
              <a:rPr lang="en-US" sz="2800" dirty="0"/>
              <a:t> over.</a:t>
            </a:r>
          </a:p>
        </p:txBody>
      </p:sp>
      <p:pic>
        <p:nvPicPr>
          <p:cNvPr id="15362" name="Picture 2" descr="http://api.ning.com/files/VZEQeV41fc3h9*DDvcjb3LtWEoFAi*F8RblVaift1ZJVJBW0i5RqGpBlFg6hKx6oVdGMFjbV82GUSerQBm-1KhopOakGCjuL/wxwhyHowHotAirMassesForm385X289X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209800"/>
            <a:ext cx="3408877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/>
              <a:t>AIR MASSES CHARACTERISTICS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714488" cy="38655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Air masses are named for BOTH </a:t>
            </a:r>
            <a:r>
              <a:rPr lang="en-US" b="1" dirty="0">
                <a:solidFill>
                  <a:srgbClr val="FF0000"/>
                </a:solidFill>
              </a:rPr>
              <a:t>temperature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moisture</a:t>
            </a:r>
            <a:r>
              <a:rPr lang="en-US" dirty="0"/>
              <a:t> characteristics.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3276600"/>
            <a:ext cx="4648200" cy="337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18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/>
              <a:t>AIR MASSES CHARACTERISTICS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08163"/>
            <a:ext cx="3669792" cy="4800600"/>
          </a:xfrm>
        </p:spPr>
        <p:txBody>
          <a:bodyPr/>
          <a:lstStyle/>
          <a:p>
            <a:pPr>
              <a:buNone/>
            </a:pPr>
            <a:r>
              <a:rPr lang="en-US" b="1" dirty="0">
                <a:solidFill>
                  <a:srgbClr val="7030A0"/>
                </a:solidFill>
              </a:rPr>
              <a:t>Temperature</a:t>
            </a:r>
            <a:r>
              <a:rPr lang="en-US" dirty="0"/>
              <a:t>:</a:t>
            </a:r>
          </a:p>
          <a:p>
            <a:r>
              <a:rPr lang="en-US" b="1" dirty="0">
                <a:solidFill>
                  <a:srgbClr val="FF0000"/>
                </a:solidFill>
              </a:rPr>
              <a:t>Tropical</a:t>
            </a:r>
            <a:r>
              <a:rPr lang="en-US" dirty="0"/>
              <a:t> - warm</a:t>
            </a:r>
          </a:p>
          <a:p>
            <a:r>
              <a:rPr lang="en-US" b="1" dirty="0">
                <a:solidFill>
                  <a:srgbClr val="FF0000"/>
                </a:solidFill>
              </a:rPr>
              <a:t>Polar</a:t>
            </a:r>
            <a:r>
              <a:rPr lang="en-US" dirty="0"/>
              <a:t> – cold</a:t>
            </a:r>
          </a:p>
          <a:p>
            <a:r>
              <a:rPr lang="en-US" b="1" dirty="0">
                <a:solidFill>
                  <a:srgbClr val="FF0000"/>
                </a:solidFill>
              </a:rPr>
              <a:t>Arctic</a:t>
            </a:r>
            <a:r>
              <a:rPr lang="en-US" dirty="0"/>
              <a:t> - COLDER</a:t>
            </a:r>
          </a:p>
          <a:p>
            <a:pPr>
              <a:buNone/>
            </a:pPr>
            <a:r>
              <a:rPr lang="en-US" b="1" dirty="0">
                <a:solidFill>
                  <a:srgbClr val="7030A0"/>
                </a:solidFill>
              </a:rPr>
              <a:t>Moisture</a:t>
            </a:r>
            <a:r>
              <a:rPr lang="en-US" dirty="0"/>
              <a:t>:</a:t>
            </a:r>
          </a:p>
          <a:p>
            <a:r>
              <a:rPr lang="en-US" b="1" dirty="0">
                <a:solidFill>
                  <a:srgbClr val="FF0000"/>
                </a:solidFill>
              </a:rPr>
              <a:t>Continental</a:t>
            </a:r>
            <a:r>
              <a:rPr lang="en-US" dirty="0"/>
              <a:t> - dry</a:t>
            </a:r>
          </a:p>
          <a:p>
            <a:r>
              <a:rPr lang="en-US" b="1" dirty="0">
                <a:solidFill>
                  <a:srgbClr val="FF0000"/>
                </a:solidFill>
              </a:rPr>
              <a:t>Maritime</a:t>
            </a:r>
            <a:r>
              <a:rPr lang="en-US" dirty="0"/>
              <a:t> - wet</a:t>
            </a:r>
          </a:p>
        </p:txBody>
      </p:sp>
      <p:pic>
        <p:nvPicPr>
          <p:cNvPr id="18434" name="Picture 2" descr="https://encrypted-tbn3.gstatic.com/images?q=tbn:ANd9GcRZcJyf9rQ-EjF3l5Pbl0y0b85fQj1tZKGUqkfR-J8aE2f6ia6g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524000"/>
            <a:ext cx="2047875" cy="2238376"/>
          </a:xfrm>
          <a:prstGeom prst="rect">
            <a:avLst/>
          </a:prstGeom>
          <a:noFill/>
        </p:spPr>
      </p:pic>
      <p:pic>
        <p:nvPicPr>
          <p:cNvPr id="18436" name="Picture 4" descr="https://encrypted-tbn3.gstatic.com/images?q=tbn:ANd9GcSXPtF_ib0GYq07OttelDkf0lVAqBMc2XgsGEojIsT9RqvCCs8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4038600"/>
            <a:ext cx="3627108" cy="1819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TYPE OF AIR MASSES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05000"/>
            <a:ext cx="3124200" cy="48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/>
              <a:t>Continental Polar: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cold, dry</a:t>
            </a:r>
          </a:p>
          <a:p>
            <a:pPr>
              <a:buNone/>
            </a:pPr>
            <a:r>
              <a:rPr lang="en-US" sz="2400" dirty="0"/>
              <a:t>Continental Tropical: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warm, dry</a:t>
            </a:r>
          </a:p>
          <a:p>
            <a:pPr>
              <a:buNone/>
            </a:pPr>
            <a:r>
              <a:rPr lang="en-US" sz="2400" dirty="0"/>
              <a:t>Maritime Polar: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cold, wet</a:t>
            </a:r>
          </a:p>
          <a:p>
            <a:pPr>
              <a:buNone/>
            </a:pPr>
            <a:r>
              <a:rPr lang="en-US" sz="2400" dirty="0"/>
              <a:t>Maritime Tropical: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warm, wet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905000"/>
            <a:ext cx="4467225" cy="3457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AIR MASSES ON THE MOVE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828800"/>
            <a:ext cx="4191000" cy="4724400"/>
          </a:xfrm>
        </p:spPr>
        <p:txBody>
          <a:bodyPr>
            <a:normAutofit fontScale="925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Prevailing winds </a:t>
            </a:r>
            <a:r>
              <a:rPr lang="en-US" dirty="0"/>
              <a:t>put air masses in motion.</a:t>
            </a:r>
          </a:p>
          <a:p>
            <a:r>
              <a:rPr lang="en-US" dirty="0"/>
              <a:t>Air masses are affected by the surface they pass over – they </a:t>
            </a:r>
            <a:r>
              <a:rPr lang="en-US" b="1" dirty="0">
                <a:solidFill>
                  <a:srgbClr val="FF0000"/>
                </a:solidFill>
              </a:rPr>
              <a:t>gain and lose energy</a:t>
            </a:r>
            <a:r>
              <a:rPr lang="en-US" dirty="0"/>
              <a:t> – and take on the </a:t>
            </a:r>
            <a:r>
              <a:rPr lang="en-US" b="1" dirty="0">
                <a:solidFill>
                  <a:srgbClr val="FF0000"/>
                </a:solidFill>
              </a:rPr>
              <a:t>characteristics</a:t>
            </a:r>
            <a:r>
              <a:rPr lang="en-US" dirty="0"/>
              <a:t> of what they </a:t>
            </a:r>
            <a:r>
              <a:rPr lang="en-US" b="1" dirty="0">
                <a:solidFill>
                  <a:srgbClr val="FF0000"/>
                </a:solidFill>
              </a:rPr>
              <a:t>pass over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16386" name="Picture 2" descr="https://encrypted-tbn2.gstatic.com/images?q=tbn:ANd9GcQEl063-kkJfkMqIviJNxKPKplFGcimS0tKm5TnYsBPSp8M-wv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2362200"/>
            <a:ext cx="3571497" cy="27237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AIR MASSES ON THE MOVE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133600"/>
            <a:ext cx="3733800" cy="4419600"/>
          </a:xfrm>
        </p:spPr>
        <p:txBody>
          <a:bodyPr>
            <a:normAutofit/>
          </a:bodyPr>
          <a:lstStyle/>
          <a:p>
            <a:r>
              <a:rPr lang="en-US" dirty="0"/>
              <a:t>Air masses </a:t>
            </a:r>
            <a:r>
              <a:rPr lang="en-US" b="1" dirty="0">
                <a:solidFill>
                  <a:srgbClr val="FF0000"/>
                </a:solidFill>
              </a:rPr>
              <a:t>meet</a:t>
            </a:r>
            <a:r>
              <a:rPr lang="en-US" dirty="0"/>
              <a:t> to form </a:t>
            </a:r>
            <a:r>
              <a:rPr lang="en-US" b="1" dirty="0">
                <a:solidFill>
                  <a:srgbClr val="FF0000"/>
                </a:solidFill>
              </a:rPr>
              <a:t>fronts</a:t>
            </a:r>
            <a:r>
              <a:rPr lang="en-US" dirty="0"/>
              <a:t>.</a:t>
            </a:r>
          </a:p>
          <a:p>
            <a:r>
              <a:rPr lang="en-US" dirty="0"/>
              <a:t>When an air mass encounters a </a:t>
            </a:r>
            <a:r>
              <a:rPr lang="en-US" b="1" dirty="0">
                <a:solidFill>
                  <a:srgbClr val="FF0000"/>
                </a:solidFill>
              </a:rPr>
              <a:t>mountain range</a:t>
            </a:r>
            <a:r>
              <a:rPr lang="en-US" dirty="0"/>
              <a:t>, the air mass </a:t>
            </a:r>
            <a:r>
              <a:rPr lang="en-US" b="1" dirty="0">
                <a:solidFill>
                  <a:srgbClr val="FF0000"/>
                </a:solidFill>
              </a:rPr>
              <a:t>rises and cools.</a:t>
            </a:r>
          </a:p>
          <a:p>
            <a:endParaRPr lang="en-US" dirty="0"/>
          </a:p>
        </p:txBody>
      </p:sp>
      <p:pic>
        <p:nvPicPr>
          <p:cNvPr id="16386" name="Picture 2" descr="https://encrypted-tbn2.gstatic.com/images?q=tbn:ANd9GcQEl063-kkJfkMqIviJNxKPKplFGcimS0tKm5TnYsBPSp8M-wv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8714" y="3733800"/>
            <a:ext cx="3896695" cy="2971800"/>
          </a:xfrm>
          <a:prstGeom prst="rect">
            <a:avLst/>
          </a:prstGeom>
          <a:noFill/>
        </p:spPr>
      </p:pic>
      <p:pic>
        <p:nvPicPr>
          <p:cNvPr id="5" name="Picture 2" descr="http://www.kidsgeo.com/images/cold-fro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3063" y="1348983"/>
            <a:ext cx="3047999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549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FRONTS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17638"/>
            <a:ext cx="7943088" cy="20113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front</a:t>
            </a:r>
            <a:r>
              <a:rPr lang="en-US" dirty="0"/>
              <a:t> is the boundary where </a:t>
            </a:r>
            <a:r>
              <a:rPr lang="en-US" b="1" dirty="0">
                <a:solidFill>
                  <a:srgbClr val="FF0000"/>
                </a:solidFill>
              </a:rPr>
              <a:t>air masses collide</a:t>
            </a:r>
            <a:r>
              <a:rPr lang="en-US" dirty="0"/>
              <a:t>.</a:t>
            </a:r>
          </a:p>
          <a:p>
            <a:r>
              <a:rPr lang="en-US" dirty="0"/>
              <a:t>Air masses have different characteristics.</a:t>
            </a:r>
          </a:p>
          <a:p>
            <a:r>
              <a:rPr lang="en-US" dirty="0"/>
              <a:t>Can be several hundred kilometers long.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505200"/>
            <a:ext cx="7134082" cy="2762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FRONTS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088" cy="2819400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kind</a:t>
            </a:r>
            <a:r>
              <a:rPr lang="en-US" dirty="0"/>
              <a:t> of front is determined by </a:t>
            </a:r>
            <a:r>
              <a:rPr lang="en-US" b="1" dirty="0">
                <a:solidFill>
                  <a:srgbClr val="FF0000"/>
                </a:solidFill>
              </a:rPr>
              <a:t>how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masses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move</a:t>
            </a:r>
            <a:r>
              <a:rPr lang="en-US" dirty="0"/>
              <a:t> in relation to each other.</a:t>
            </a:r>
          </a:p>
          <a:p>
            <a:r>
              <a:rPr lang="en-US" b="1" dirty="0">
                <a:solidFill>
                  <a:srgbClr val="FF0000"/>
                </a:solidFill>
              </a:rPr>
              <a:t>Cold</a:t>
            </a:r>
            <a:r>
              <a:rPr lang="en-US" dirty="0"/>
              <a:t> air moves </a:t>
            </a:r>
            <a:r>
              <a:rPr lang="en-US" b="1" dirty="0">
                <a:solidFill>
                  <a:srgbClr val="FF0000"/>
                </a:solidFill>
              </a:rPr>
              <a:t>faster</a:t>
            </a:r>
            <a:r>
              <a:rPr lang="en-US" dirty="0"/>
              <a:t> than warm air.</a:t>
            </a:r>
          </a:p>
          <a:p>
            <a:r>
              <a:rPr lang="en-US" b="1" dirty="0">
                <a:solidFill>
                  <a:srgbClr val="FF0000"/>
                </a:solidFill>
              </a:rPr>
              <a:t>Cold</a:t>
            </a:r>
            <a:r>
              <a:rPr lang="en-US" dirty="0"/>
              <a:t> air is </a:t>
            </a:r>
            <a:r>
              <a:rPr lang="en-US" b="1" dirty="0">
                <a:solidFill>
                  <a:srgbClr val="FF0000"/>
                </a:solidFill>
              </a:rPr>
              <a:t>denser</a:t>
            </a:r>
            <a:r>
              <a:rPr lang="en-US" dirty="0"/>
              <a:t> and moves </a:t>
            </a:r>
            <a:r>
              <a:rPr lang="en-US" b="1" dirty="0">
                <a:solidFill>
                  <a:srgbClr val="FF0000"/>
                </a:solidFill>
              </a:rPr>
              <a:t>under</a:t>
            </a:r>
            <a:r>
              <a:rPr lang="en-US" dirty="0"/>
              <a:t> warm air.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048" y="4191000"/>
            <a:ext cx="65532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54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TYPES OF FRONTS</a:t>
            </a:r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95400"/>
            <a:ext cx="51816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AutoShape 3" descr="data:image/jpeg;base64,/9j/4AAQSkZJRgABAQAAAQABAAD/2wCEAAkGBxQTBhQUExQUFRISGR0aGRgWGRgYHxsdHx0aHhkcHBwaHygiHSAlHxkiIjIjJSkrLi4vHB8zODQsOSstMSsBCgoKDg0OGxAQGywlICY3LC00Miw2LCw0Ly0sLy0sLC0sLC4wLCwwMjYsLC03NC81Lyw0LDUsLCwsLCwvLzcsNP/AABEIASwAoAMBEQACEQEDEQH/xAAcAAEAAQUBAQAAAAAAAAAAAAAABQIDBAYHAQj/xAA/EAACAQMDAgMFBQgBAwMFAAABAgMABBEFEiEGMRNBUQcVImFxFDKBk9EXI0JSU1SRkuEzNGIkcrEWJoKhsv/EABsBAQABBQEAAAAAAAAAAAAAAAAEAgMFBgcB/8QAOBEBAAECAgYHBwQCAgMAAAAAAAECAwQRBRIhMVGRBhMUQVNhcSIygaGxwdEWQuHwcvFikhUzUv/aAAwDAQACEQMRAD8A7jQKBQKBQa9031dBealcxRHP2ZgNwIIdSPvLjy3ZH4A+eBkcZo27hbdu5c/dG7hPCfhl9FFNcVTMQ2GscrKBQa9qPV8EPVMFkxzLPnkEfAcZQMO4L+X4etZGzoy9dwteJj3afnxy9FE1xFWTYaxysoFBB9X9TxafpBml55AVAQGckjOM+g5PyFTtH4C5jbvV0fGe6PVTXVFMZyl7S5WS1SRDuSRQykeYYZB/waiXKKrdU0Vb42T6wqic12qAoFAoFAoFAoFBz/2wdW/ZNC8GNytzcjC7e6pn4myDlc9gfrjtWwdH9G9pv9ZXGdFPznujz8/5WrterGThvSevPZa/FcJk7D8S5xuQ8Mv4jt6HB8q3rH4OnF2KrNXfunhPdP8AfRFpq1ZzfVWn3izWKSocpKoZT8iMiuU3bVVqubdW+NidE5xmyKtvUX1LrkdloslxKfhjHAHJZjwqgeZJP/yalYLCV4q9TZo3z8o75U1VRTGcvlnWNXludYe4kP72RtxIyMHyC85AAAA9MCuqYfDW7FmLNEezEZf7QZmZnN9IezfqgX/TayHiaP4JRnOWAHxD5MOceXI5xk820xo/sWJmmPdnbHpw+H94JtuvWhtVYpW8ZgFyeAKRGY+avaj1eb/XSEP/AKaAlY/Ld23OeSOSOPlj510zQmjYwdjOr36ts/aPz5odyvWluvsK6rzGbCTOV3PE2eMcFkx5HksP/wAu3nhOk+jspjF0eUT9p+3Jcs1/tdhrTkgoFAoFAoFAoMDXdWjtNJknlOEiUnuAWPkq57sTwB6mpGFw1eJu02qN8/3OfKHlUxEZy+Weptbe91uS4k4aQ8Dj4VHCrkAZwOM45rqmCwlGFs02aO75z3yg1Va05oupSl2D2E9U4lawkJ+Ms8RJyAcZdAPLgFuP/L1rTulGj84jFU92UT9p+3JIsV/tdprSkl8++2Xq9rnWjaxn/wBPbNg4bIkfAyT5fCcqBz5nz46F0d0bFizF+v3qvlH87/kiXq85yc4rZFltPs46oNh1Kkhz4MnwSjP8J7N6ZU8/TI4zWK0xo+MZhpoj3o2x68Pj+J7ly3Xqy+n1bKgjsa5fMZbE1zf20dXG10kW0LYmuR8TA4ZEzzjH83K59M/hsnRzRsYi711yPZp5TP8AG/ks3q8oyh8/10FEZGn3rw3ySxna8bBlPzBzVu7apu0TbrjZOx7E5Tm+quk9eS+0GO4Qbd4+JSc7WHDDPnz58cY4HauU4/B1YS/VZq25d/GO5Opq1ozS9Q1RQKBQKBQKDg3tq6x8fUfscLZhgP7wj+KQZyMg4Kr/AP1n0Fb70b0Z1NvtNyPaq3eVP5n6It6vOcocvraVgoLtrcNHcpIhIeNgykeRByD/AJFUV0U10zTVunZzexsdx6i9pqn2eJNCdl1c5j2nkoy48U9sHggjOPvqflWjYPQNUaQm3c20U7c+MTu/n0lJqu+xnDhNb4ilAoO1+yrr6OPpOWK5Yg2KblJJO6MthVHc8MwUfJlFaTpzQ9deLprsx/7Jy9Jy2z8YiZ+EpNq5GrlPc5Hr2rSXesS3Epy8rZPbgdlHAHZQB+FbdhcNRhrNNqjdH9n5rFU5zmwKkKSg6D7G+qvsvUHgOT4F0Qvf7sn8Dfj90/UemK17pFo/tGH62n3qNvrHfH358V6zXlOT6IrnSWUCgUCgUCgUCgwrnSYJJi0kELse7NGjH5ckZq9Rib1EatNcxHlMvMoW/cFr/bW/5SfpVfbMR4lXOTVjg89wWv8AbW/5Uf6U7ZiPEq5yascHvuC1/trf8pP0p2zEeJVzk1Y4HuC1/trf8pP0p2zEeJVzk1Y4HuC1/trf8pP0p2zEeJVzk1Y4PPcFr/bW/wCVH+lO2YjxKucmrHB77gtf7a3/ACk/SnbMR4lXOTVjge4LX+2t/wApP0p2zEeJVzk1Y4HuC1/trf8AKT9KdsxHiVc5NWODw9P2uP8Atrf8qP8ASnbMR4lXOTVjgkqjPSgUCgUCgUCg17WNbm97fZbOJJJwm+SSQkRQqc7N+0EszbThBg45PHcPdL1C8XU1hu4YiJASk1uXKAjH7t1cZU4yQ2cHtwRyGRqHVNnBqawS3MSTttwjNg/EcL9M/Og9udVZeqoLYBdksMshPOQY2iAA5xg+If8AAoIfqHr22is5RbzwS3MUkaGItz8UyRvwCCSoYnjtjmg2q5k22zMO6qT/AIFBp+i6jq1xo8M6jTgs8ayAH7RkBlDAHHnzQTMvUsEBjiu54I7plTcgJALPkDYG5KllYD6c0Fy86qs4tWFtJcxJcMVAjLDOW+6PkTkcH1HrQX9T1y3t2InmSPahkO84+AMqlv8AZ1H1YUERr/W9tB0k97HLFKmGEXxcSSAMQmQO/wAJ/wAUE7peoR3GnpNE6vG4yGXsecHH4gigy6BQKBQKBQKBQaf9tSz65uDcMI475IjFI2Am6JXV42Y8K+MMAe47cgigk06nik1uK3t2SdmDPI0bgiJACAxKgglnwoXIPc+VBqOkahYw9O38N6Y1n8aY3EcvMkm92MBCn4pMxlNu3PyoLDWNwbOyh+Nbs6RcoNzEMJCLYDLdwQ3nQWep9R09/Z9bRQeFvSSDw41X44mE0YlLLjMfdlJbGSwHJYZDqN//ANjJ/wCxv/g0GjdFdHwydH2bma9Be3iYhLu4VQSinhVfCj5DgUEtp8Kj2kXJwCy2duoY8nBkuMjPfnaM+uBQatot5ZRdD3lvd7BcGWf7RFIMySSPKxiO0/FIWVoyrDPkQaCR0TTyeqNLFym6eDTCx8T4mWUNbKzZP8XxMM/M0GLrcYXReowoCjOeABybWEk8eZJJPqSaDotlcLJaK6Mrqw4ZSGB+hHBoL9AoFAoFAoFAoLVzbpJAUkVXRu6sAwP1B4NBRZWMUMRWKNI1JyQiqoJ4GcKBzgDn5Cgpn02F7pZHiiaRMbXZFLLg5GGIyME5/GgvNApnDlV3qCA2BkA4yAe4BwOPkKDHOlQb3PgxZkILnYvxEHILcfFg8jPnQZbDIweQaCmGFUhCooVFACqoAAA7AAcAUHggUTlwq72ABbAyQMkAnuQMnj5mgsy6dC12JWijaVfuuUUsMZxhiMjuf80F4wL9oD7V3gFQ2BkKSCRnvgkA4+QoPFtkBchFBk+/wPi4A+L14AHPkKBbW6RwBI1VEXsqgKB9AOBQXaBQKBQKBQKBQKBQKBQKBQKBQKBQKBQKBQKBQKBQKBQUyOFjLMQFUZJJwAB3JPkKTOT2mmapyiM5YqarAXAE0RJOAA6kknsAM1R1lM98L84S/TGc0VZeksyq0coFBhNq9uCQZ4QR3zIn61R1lHGEiMJiJ2xbq5SzAeKrR3tAoMSbU4UlKvLErDuGdQR58gn0NUzXTGyZX6MNerjWpomY8olkQzK8YZWDKexUgg/QivYmJ2wtV0VUTq1RlPmrr1SUCgUCgUCgUER1Pr8dlpZlcEnsijjc2OBny7cn09atXrsW6daU7R2AuY29FqjZ3zPCOLhmvdQz3dxumckZ+FBwq9+w/Hueaw1y9VcnOqXSsFo+xg6dW1Tt498/H7bkVVtObV0Z1pLZzKjEvbE8p5rnuyfPzx2PPbOak2MTVbnKdzCaW0LaxtM107LnHjl3T+d8eeWTtEuqxLpBuC37kJv3eq4yMfM+QrLTXTFOt3OeU4W7Vf6iI9rPLLzcU6v60mvX28xwDsgJ+LnIL+p4HHYYrEX8TVc2bodE0XoWzgo1ver48PTg1io7NJnprqWayut0TZQkF4z2b9Dz3Hy71dtXqrc5wx+kNG2MbRq3I29098O49O69Fd6WJo+ByGViMqR/Ng8cc/Qiszau03KdaHNsdgLuDvdVX8JjdPo5j1t1/JNI8NuTHCDguDhnx35HZT6Dkjv3xWOxGLmr2adzctEaAt2Ii7f9qrh3R+Z+ndxaHUJs7M0jVZba8EkLlHHHHmPMEeY4qqiuqic6UbFYW1ibfV3Yzj+7Ydv6L6sS+szwEmQDemR/svnt+vbt8zmLF+LsebnOltE14G5xondP2nz+u9slSGIKBQKBQKBQcX9reoGTqUR5BSBQAB5FuWz8+w/AViMbXncy4Oh9GMPFvCdZltqn5Rsj782kVEbGUCgmG6hkPS4syAUWTeG9ByduMfzEnOfM1d66er6tj40fbjGTi43zGWX35bEPVpkCgUEzonUcltp1xEna4ULnJGw55IHqVJHr2OeMG7bvVUUzEd7HYvR1rFXbdyv9k5+vlPx28+KGq0yJQKCf6E1T7P1PE5bajHY58trevyzg/LGavYevUuRLF6ZwvaMHXTEZzG2PWP4fQFZxy0oFAoFAoFBiS6XA0hZoYmY9yUUk/UkVTNFM74hfpxV+mNWmuqI9ZUe57f8AoQ/lp+ledXRwhV2zEeJVzk9z2/8AQh/LT9KdXRwg7ZiPEq5ye57f+hD+Wn6U6ujhB2zEeJVzk9z2/wDQh/LT9KdXRwg7ZiPEq5ye57f+hD+Wn6U6ujhB2zEeJVzk9z2/9CH8tP0p1dHCDtmI8SrnJ7nt/wChD+Wn6U6ujhB2zEeJVzk9z2/9CH8tP0p1dHCDtmI8SrnJ7nt/6EP5afpTq6OEHbMR4lXOT3Pb/wBCH8tP0p1dHCDtmI8SrnJ7nt/6EP5afpTq6OEHbMR4lXOT3Nb/ANCH8tP0p1dHCDtmI8SrnLOqtGKBQKBQKBQRGq6q0Ot2keFMV0zxk87g4QyIR5bdqPnzztx50EVr/VbwdSRwqitAnh/aXOcp4zmOHBB2rhhuffjCkEZoJLVtaMWu28PwBJEllldzgLHEq5wc4DbpFPPG0N54oKtI6ps7q7aO3uYpZEBJVGBOAcE/MZ8x6ig9Xqe0OqfZxcRmfLL4efiyi7nGPkvNBZt+sbB5QqXcBYxmXG9fuAElj6YAJIPIAJoMzRdct7u3L20ySop2koc4OM4PpwaCN6q1e4i1C0htlhMl27rmbftGyNpP4Of4cUF3TPeX25ftH2Lwed3heNv7HGN3HfGc+WaC/p3U9pPdmOG4ieRVLlVPIVW2sT6YbjmgaL1RZ3c7JbXEUroMlUbJAzjPzGfP5j1oLV51fYxMBJdRIS7Rjc2PiQ7XHP8AKeCe1BgXvXVvF1mtk8ka5jJYknIlLRiOPGO7K5b/ABQbXQKBQKBQKBQav7SEYdMGVPvWssVxggkHwpFcg4IwMDJPkAaCL03S2vem9TkIQPfySiFiSQEjXw7dsgDK70MgIB4Yd6CBg1QXFlfXtzB40cVpbRPCQSC4zM4kbHBjeTLjblQM48iF+LUWl650vxLuymcNKVhtU/6am3mGRKWJIO0ZXAwcegJDYejlG7VjgZN7KCfPiKLAP0yf80EDHZxn2faEDGhHj2ZwVHduWPbuSST65NBs9jGB7S7ogAFrS3JIAGT4lwMn1OAB9AKDF65slm6k0uNmkVWlnyY3aNhi3kPDoQw7eR5GRQTWj9OR290XSS5clSuJriaVcEg52yMQDx379/Wg0azty3sbYKjMDM7SBActGt63jZC8t+6VgR5gYoJHWL60uNb0kWRjkljlDjwMHw7YROr7iv3EyyDacZ4GKD3pfT4vcOrv4abprq9EhKglwrybQ2e4GTgfM+tBh9J3aR6xpPiOiBtHVV3MFyxa1woz3Jx2oOmUCgUCgUCgUFEsYaIqwDKwIIIyCDwQQe4NB5BCqQhUVVRRgKoAAHoAOBQU21pHGrCNEQOxZgqhcse7HHcnHegsw6VAkIRIYlQMHCqigBxjDAAY3DA578Cgvx26Lu2qo3ks2ABuJ4JOO5OO5oKRZR+CieGmyMgou0YUr90qMYGPLHagrEC+OX2rvIClsDJAyQCe+ASePmaBJArSqzKpZMlSQCVJGDtPlkHHHlQXKC3BAqRbUVVUZwFAA5OTwPUnP40Fmz06GJ2MUUcZf7xRFXd3xnA57nv6mgux2yLGwCKFcksAAAxb7xI8yfMnvQWZNMhZIw0MREOPDBRSExjGwY+HGB29BQZdAoFAoFAoFAoFAoFAoFAoFAoFAoFAoFAoFAoFAoFAoFAoFAoFAoFAoFAoFAoFAoFAoFAoFAoFAoFB4xwuT2FIjMcLn9pxHtM8cMWsh+52gkAx55kweN274u3Ybc+db3ToCJ0b1Uxlc97Pz4emWz12+SL1vt59zuMEyvArowZGAKsDkEHkEHzFaNVTVRVNNUZTCUuVSFAoFBy3239VmHT0tIXKzSkO5UkFUB+HBH8zD17KR51tPRrR0Xbk4i5GdMbI85/iPr5LF6vKMobV7POql1Dp9XJHjxgLKuRkN/NjyDYyPxHOKxWl9H1YLETT+2dsT5cPguW69aG0Vi1ZQKBQKBQKBQcX6w6+nmvmS3kaKBcqChwXwfvbhyM44x5ViL+KqqnKmcodD0XoCxZtxXfpiqudu3dHlk1odQ3ef+5uPzX/AFqx11z/AOp5sv8A+PwnhUf9Y/Do3s/69ea7FvdEF2/6cnAycfdbyyccHzPHpU/DYqap1a2pab0DRYom/h90b4+8f3zPbV1T9m0H7NGR4t2CDzysfZjjH8XK/wC2O3G59G9H9ff66r3aPnV3ct/Jpl6vKMnz7XQkR3P2IdW+Jp5spXHiQ/8ARyeWTklRk8lfQDhcelaJ0m0b1dztNuNlW/ynj8fqlWa84ylP+0jq9rSFYYeJ5Bnd/IucZA8ycHH0NaRisRNuNWne2rQOiKcXVN277kbMuMuVy9SXbSFjcz5JycSOB+ABwPoKxs3rk/ulu1OjcJTERFqnlCX6a67uba6/eO80TEbldixx/wCLMeD/APrirtrFV0TtnOEDSGgsNiaPYpiiqN0xGUfGIdhvdcij6eN2T+5EYkBPGQQCo+pyBj1NZ7C2asTcpt0b6snOL9E2a6qK99MzE+sbHyz1Bqz3etS3En35mLY9B2VR8goA/CusYTDU4azTZo3RH+5+MsbVOc5pv2a9UGw6lVicQS4SUeW0nhsZAyp8/Qt61C0zo+MZhppiPajbHrw+P4VW69WX05FIGiDKQysAQQcgg9iCO4rmFVM0zlO9NVV4FAoFAoFBF9T2kkugTRRY8SRCoycDng8/TNW71M1UTFO9N0ddt2cVRcu+7E58t3zcm/ZlfekX+/8AxWM7Fd8m8fqbA8auR+zK+9Iv9/8AinYrvkfqbA8auS9Z+zu/ju0kURbo2DD4/MEEeXqK9pwd2JiYyW7vSLR9y3VRVrZTExu4sDqX2capea5LcSLAGlOcCTsAAFHbyAArqOB05gMLh6bMTVs8u/fPzc2uWpqqmY3fZGfse1H+WH8z/ipX6mwPGrko6mpl6T7MNVt9Sjmi8JZImyCJcfUHA7EZBHmCatX9P6Ov26rdecxPk9i1XE5w2LqHoa+udalnKxjxDkAuMgAAAcccAYrl2IwldV2qadsZ7PTudC0bp3BYfC27VWecRt2d++fmjv2ZX3pF/v8A8VZ7Fd8k39TYHjVyP2ZX3pF/v/xTsV3yP1NgeNXJka30Rqs3T0Nntg8GFy4O/kk5wO3lub/atx6M4vD6PpqqxEzrTsjKM9m/6tL0/fs4vEdZh89u/PZt3bPg1v8AY9qP8sP5n/FbX+psDxq5MH1NR+x7Uf5YfzP+KfqbA8auR1NTr3s40+8ttAEF5tJiOI2Vt3weSn/29h8sVqGmL2Gv3+tw/fv2ZbePx+q/biYjKW11iVwoFAoFBg3Ws28c+ySeFH/leRFPPbgnNBnUCgUFuCdXj3IysuSMqQRkEgjI8wQQfmKC5QW7idUi3OyoowMsQByQByfUkD8aC5QKC2J1M5QMu9QCVyMgHIBI7gHB5+RoLV7qEUKgyyxxhu3iOqZ+m4jNBZtdatpJwkdxA7nsqSIxOOTgA57UGfQKBQUhxvIyNwAJHng5wcfgf8GgqoFAoIDr3U3tujbqaI4kjiJU+hPAP1Gc/hQWtM6HsotM8JreKUsP3kkiBmkYjDuWbLZbv386DWbe/msr+40612sWmjW18TO2ASxSSMDkksiCJioHctjgYoJu41O9sdNuZbvwrqOJFaJ4x4BZmIXw2QlgBkg78ngng9qDI0eLU0v4jcyW00UgPirGhiMLYyuxizeKucqchT2PrQQvSupPFaWMakbLm9vkfIzwr3bjHp8SCgmtT6iaDXbsON0FrZLc7VA3E7p92CfVYxgUGqdYe8m6REs72ximlty8KIwMKmeMx7Zd37w52g5UdzjtyF7Xeu2Or3Ecd9Z2f2ZjGsdwjSNK6gEsxBAjQk7RjceCT6AJC16vnvrOzSzCQy3aSSPJJiRYkhkEcm1QR4hZyAvbg548gu9LC5HX14t0Ymdba3CvGCodd8+GKknaxOcgHHHFBT7QSB1Dpm63NyN8/wC5URsW/ct5SELx35PlQZWnSoPEdNLa0eKJ3WV47YcgY2gxOzZOfpgGgjbbX79el7ad3hluNSEKW6CMxpE7xs5eR9xLjau4gAc8Dg5ASunaheW/UcVrdvHcJdK7RTRp4JVowC6PHubKlSCGBznIx5gICDqLUj0b7xZ7cRwqzNDsJMyK5DHxAR4RIGAoVuwJPOAGfo1pdftKvW+0p4YS3Zk8DlkJufDQNv4Kc5bB3Z7DFBvlAoFBjalYJPp8kMq7o5VKsPUEYP0PzoNWttL1WCz8CG4s5Y0G2OSdJFkVQMKGCfCxXHfjPoKD0dElLIOk26/E/wBp8dl2q8m0oVZFziMxkpgElQxIJPcL3/0/dXVncpfzpsnVUSO2BCx7Tu8Tc43F93kfhwo754DI0uy1D3jGbmeDwYQfhgVgZiRgGTfnaB97Cnv54HIRy9JTppMHhSxC5tbmadNwYxsJXmyrYAYfu5SMjsRQX9P6YmbVriW8kjlW7tlhdEBVVw0u5EB5KbXHLEksWPAwAEfqPSuoTaOLWS6gMUTxlGCMHlCSoyiY4IXCr/AOWCnIGQQkJ9CvYdRnaxmgEV0xkdbhXYxyHAZ49v3gQAdrcAjvg8Bf1XQLjbby286m8twVLzrlZkcgyI+wAryAw29ioHag96e0O4j1+e5uZUka4iiQhAVVCjSkqgPOwBxySSTuPGQAGZq2kNLr9lOGULatKWBzk74ygx9Cc80ElfQl7GRBgF1ZRn5gig12XpVm6PtLfxfDubFIjHKo3KJY49mSp+8hBYEHyPkaCrTNEun1xLq+kiLQKywx24YIu8ASOxf4mYgYA7ADPJPAY46Ul/Zs9hvj8VonTd8W3LMxB7Zxz6UGaukXEfVz3EbQmC4SJJVcPvXwvExsI4OfE8/Sg2KgUCgUCgUCgUCgUCgUCgUCgUCgUCgUCgUCgUCgUCgUCgUCgUCgUCgUCgUCgUCgUCgUCgUFEsoWIsxCqoJJJwABySSewFe00zVMREZzI0rojr1b7qC6g42xndCQMboxhWJ5Oeefo1ZvSeh6sHh7d3vn3vKd8fL6LVFzWmYbxWDXSgUCgUGi9ce0BLHXbaAFW3PmfsSiEYHmMHndz5D51ndGaGrxdi5dnPZHs+c/3YtV3NWYhvKnK5HY1gpjJde0CgUCgUCgUCgUCgUHMfbf1UYNKW0jOJLkEv6iLt5H+IgjzyA1bR0a0fF67OIrjZTu/wAv4/CxeryjJxPQtVktdXjniOHibI7cjsw59QSPxrdsVh6MRaqtV7p/v1RqZynOH1bouppc6VHPGQUlUMMHOPUfUHj8K5RibFVi7Var3xOSfE5xmzasPSgUEd1DqyWmiy3En3Ylz9T2UD5liB+NSMJhqsTeps075n/fyeVTlGb5T1nU5LnVJJ5TmSVtx74+QGScADgDyAFdXw9ijD2qbVG6NiBM5znLunsT6o+0aEbaRgZbUAL2yYuy8Y/h+75+We9aL0k0f1F/rqI9mvf/AJd/PfzSrNecZOk1rS8UCgUCgUCgUCgUGFrWppbaTLPJnZCpYgdzjsBnzJ4H1q/hrFWIu02qN8zk8mcozfKvUesPd63LcPw0rZxnO0dlXPyGB5V1XB4WnDWabNPd8+MoNVWtOaNqUpdc9hHUxW8axkYlXBeEHnDDJdRzxkfFj5MfPnUOlGAiaIxVEbY2VendP25JFiv9rttaQklAoOC+27qvx9WFnHnw7Zsuc8NJjyH/AI5I588/jv3RrR3U2u0V76t3lH8/hFvV5zk5hW0LCY6T157LXop0Jwpw4H8SH7ykZGeOefMA+VQ8fg6cXYqtVd+7ynulVTVqzm+q7S5WS0SRDlJFDKfUMMg/4NcouUVW65oq3xsn1hPic16qAoFAoFAoFAoFBZurVJItsiI698OoYZ8uDVdFyu3OdEzE+WwmM2J7gtf7a3/KT9KvdsxHiVc5eascD3Ba/wBtb/lJ+lO2YjxKucmrHBh6z0vby6TLGlvArujBW8NRhsfCcgZGDg1bu4nEXLdVE11bYmN896Tg7tNjEUXZj3ZieUuATRFZirDDKSCPQjg1rExlOTrlNUVUxVTulRRUvWVq0t2kaDLyEKo7ZJ7V7TTNU5Qt3btNqible6NsvoSDp+2EKg21vkAZ/dJ+lbTGLxERl1lXOXHrmVVUzxXPcFr/AG1v+Un6V72zEeJVzlTqxwPcFr/bW/5SfpTtmI8SrnJqxwcc9pWjC36kYoipFMAyBRgDgBxjy+LJ/GsBj9eb011znn3zt8nSOjmIpuYKmiN9OcTzzj5NUqGz5Qdn9kdk8fTbMwwJZCy/MYC5/wAg1lsFTMW8573Pek96i5i4ppn3Yyn1zmfu3ipjWygUCgUCgUCgUCg0HrH2dJPK01sRHK3LIeEY85IwPhYn8KhX8HFftU720aK6RV4emLV/bTG6e+PzHzaivsyvs9ov9/8AiovYrvkzs9JsD/y5N76N6Cjs5xK7+LOBwQMKmRg7R3J5IyfI9hUyxhYtzrTtlrWldPXMbT1VEatHzn1/HzluNS2vlAoIXqfpmG9tAsoIZfuuuNy/LnuD5irN6zTdjKWR0dpO9ga9a3tid8Tun+fNzG49mF4JiFMTKOzbsZ/AjisdOCuZ7Mm5UdJ8HNMTVrRPDLNJ6D7LHMu67kCqD9yPkn6t5D6A+fartvAzvrlCxvSmiI1cNTnPGe74d/8Ad7qNvCqQKiAKiAKoHkAMAf4rIxERGUNLrrqrqmuqc5nbPrK5XqkoFAoIrWuo7W0x9puIoi3YOwBPfnHfHB5oPbTqK1l0lrmOeNrdM7pAw2rjuD6HkcfMetBKUFm8ukitWkkYIiDLMxwAKCmS9QXqRFgJZFZlXzIXaGI+m4f5oMigUCgUCgUEZrfUFtaRq1zMkIckKXOMkd8UGHpfWlhcXywwXUUkr52op5OAScfQAn8KCfoFAoLJu0F4Ity+KylwmedoKgtj0ywH40F6gUCg1C+guY+qJbmzSC6EiRwyRvN4bRMm9sKwVgoIkBKkZJINBp/WQjm0jUHMc9jqAijM8QZSk6B9qPnBWRc5AcBXGMHA4IbR1A72wijm1KSOJg21gsbXU8u7O1QI9pUAqoCpklgPTIa3ql9Nd+zi83zzZtLkRBjGInlTMLL4yOvDDxPILnaD5kUGya1qctheRgyyXCRWd5O4kKBpGiMTICUQAYDFRgdj2NBi3ct9a6LHfyXfjElDNblVWLbKyqFiIXepTeMMxbODkc4oMlVu7rq2/hW7eC3gMO3w1QyBmhUkAupUJkljwWJxyAOQw012Z+m7aS4vo7WNnmikkRAJZZI5Xjj8INuVdwjLNw3fAxnIDO6J1qWW2vo3klkFq+I5J4jDKVaMSASIQvKlsA7RkAHHNBGaXdXcWjabfzXks0c5hFxGViSMLMmxGG1dwKu6Z5O48/CDwG1dP37z6zevuPgQyCCNewyigysQec72K+hCLgeZCK65mlTqbS2giWaUPPhGk8IH9w2cvtbGBz2NBIwalem3m8e0jt1WJ2V0uBMdwHA2+GuPM5z5duaDW7W/vU6SspPtRlutV8CMNIqBIN8TyF1RFy7bVxhmwW5+EfDQTFm9zadUQW8lw11BeLIQ0oRZI3jUMcGNQrIwPYgEHzNBrltfX/8A9Ae8WvD4kKs6xBEKSKjtxLkbizAYyhUDjg4JITMlg59rSP482DZs+z93twJY18P7mdpPxd85HfHFBvNAoFBrWpdNze9Xns7s2zy48VGjWaJyAQH2ZUiTGAWDchRkHAwGLc9FNNpdytxcmS6uo/D8cRhAiBiyKkW4jaGOTlstk8jjAVTdMXRukuFvVW8EZikk+zgpJHuZ0HhGT4WUsfiDc5OR2wFK9EH3Fe25upH+2SeKJHRC6vtjGW27VdcxKcBV4yM+YDLPTLy3MT3cyzlIZ4ZAIvDWRZinlvO3Cpt885zxQYUXRcp8OGe8eaxhYMkBTDNtOY1lm35kVTjjaM7Vz25Cc0zR/C1u7n37vtbRnbtxs2RhO+TuzjPYY7c0EHH0XJHbwG3uvDuIGnxIYg6sk8rSsjRlx2JXDBu6fPFBn6L000E90zXDzG8Cl2kRQwcLsyCmBt2hQF25GDljngMTVobey9notrmTMYgFtkAgyHwyoVVUk7mwcAE0Gd0Jo7WnSkETljNt3ysx3MZHO58t54JwCecAUGVqej+LrdpPv2/ZGkO3bnfvjKd8jbjOexz24oM+8g32bpnG9Sue+MgjOKCDl6UVulLe0aRg9qkYinT4WWSNNiyKMnHn8JJGCRQeaR05KurC5u7n7TMilItsfgpGD98hAzZduxYnsAMDzC0vSX/2C2n+N96N4/F2fzEnOzd5Z7bqDMu9CduqIbuObZ4cTQyIUDB0LKww24bCGXv8WR6UE5QKBQKBQKBQKBQKBQKBQKBQKBQKBQKBQKBQKBQKBQKBQKBQKBQKBQKBQKBQKBQKBQKBQKBQKBQKBQKBQKBQKBQKBQKBQKBQKBQKBQKBQKBQKBQKBQKBQKBQKBQK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509" name="Picture 5" descr="http://research.utep.edu/Portals/72/weather%20NOAA/fronts%20ver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1828800"/>
            <a:ext cx="2164690" cy="403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FEBRUARY 27, 2017</a:t>
            </a:r>
            <a:endParaRPr lang="en-US" sz="4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8410575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42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MIDLATITUDE CYCLONES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620000" cy="5181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rgbClr val="7030A0"/>
                </a:solidFill>
              </a:rPr>
              <a:t>Cyclone</a:t>
            </a:r>
            <a:r>
              <a:rPr lang="en-US" dirty="0"/>
              <a:t>  </a:t>
            </a:r>
          </a:p>
          <a:p>
            <a:r>
              <a:rPr lang="en-US" b="1" dirty="0">
                <a:solidFill>
                  <a:srgbClr val="FF0000"/>
                </a:solidFill>
              </a:rPr>
              <a:t>Low-pressure</a:t>
            </a:r>
            <a:r>
              <a:rPr lang="en-US" dirty="0"/>
              <a:t> centers.</a:t>
            </a:r>
          </a:p>
          <a:p>
            <a:r>
              <a:rPr lang="en-US" b="1" dirty="0">
                <a:solidFill>
                  <a:srgbClr val="FF0000"/>
                </a:solidFill>
              </a:rPr>
              <a:t>Counterclockwise</a:t>
            </a:r>
            <a:r>
              <a:rPr lang="en-US" dirty="0"/>
              <a:t> winds that rise at the </a:t>
            </a:r>
            <a:r>
              <a:rPr lang="en-US" b="1" dirty="0">
                <a:solidFill>
                  <a:srgbClr val="FF0000"/>
                </a:solidFill>
              </a:rPr>
              <a:t>center</a:t>
            </a:r>
            <a:r>
              <a:rPr lang="en-US" dirty="0"/>
              <a:t>.</a:t>
            </a:r>
          </a:p>
          <a:p>
            <a:r>
              <a:rPr lang="en-US" b="1" dirty="0">
                <a:solidFill>
                  <a:srgbClr val="FF0000"/>
                </a:solidFill>
              </a:rPr>
              <a:t>Stormy</a:t>
            </a:r>
            <a:r>
              <a:rPr lang="en-US" dirty="0"/>
              <a:t> </a:t>
            </a:r>
          </a:p>
          <a:p>
            <a:r>
              <a:rPr lang="en-US" dirty="0"/>
              <a:t>Can last for days.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20484" name="Picture 4" descr="http://quakeinfo.ucsd.edu/~gabi/sio15/supps/wave-cyclon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3296539"/>
            <a:ext cx="3886200" cy="3319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MIDLATITUDE CYCLONES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4724400" cy="51816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/>
              <a:t>Anticyclone</a:t>
            </a:r>
          </a:p>
          <a:p>
            <a:r>
              <a:rPr lang="en-US" b="1" dirty="0">
                <a:solidFill>
                  <a:srgbClr val="FF0000"/>
                </a:solidFill>
              </a:rPr>
              <a:t>High pressure </a:t>
            </a:r>
            <a:r>
              <a:rPr lang="en-US" dirty="0"/>
              <a:t>center</a:t>
            </a:r>
          </a:p>
          <a:p>
            <a:r>
              <a:rPr lang="en-US" dirty="0"/>
              <a:t>Air </a:t>
            </a:r>
            <a:r>
              <a:rPr lang="en-US" b="1" dirty="0">
                <a:solidFill>
                  <a:srgbClr val="FF0000"/>
                </a:solidFill>
              </a:rPr>
              <a:t>sinks</a:t>
            </a:r>
            <a:r>
              <a:rPr lang="en-US" dirty="0"/>
              <a:t> and flows </a:t>
            </a:r>
            <a:r>
              <a:rPr lang="en-US" b="1" dirty="0">
                <a:solidFill>
                  <a:srgbClr val="FF0000"/>
                </a:solidFill>
              </a:rPr>
              <a:t>outward</a:t>
            </a:r>
            <a:r>
              <a:rPr lang="en-US" dirty="0"/>
              <a:t> from high pressure.</a:t>
            </a:r>
          </a:p>
          <a:p>
            <a:r>
              <a:rPr lang="en-US" b="1" dirty="0">
                <a:solidFill>
                  <a:srgbClr val="FF0000"/>
                </a:solidFill>
              </a:rPr>
              <a:t>Dry</a:t>
            </a:r>
            <a:r>
              <a:rPr lang="en-US" dirty="0"/>
              <a:t> weather.</a:t>
            </a:r>
          </a:p>
          <a:p>
            <a:r>
              <a:rPr lang="en-US" dirty="0"/>
              <a:t>If stationary, it can cause </a:t>
            </a:r>
            <a:r>
              <a:rPr lang="en-US" b="1" dirty="0">
                <a:solidFill>
                  <a:srgbClr val="FF0000"/>
                </a:solidFill>
              </a:rPr>
              <a:t>pollution</a:t>
            </a:r>
            <a:r>
              <a:rPr lang="en-US" dirty="0"/>
              <a:t> problems.</a:t>
            </a:r>
          </a:p>
          <a:p>
            <a:r>
              <a:rPr lang="en-US" b="1" dirty="0">
                <a:solidFill>
                  <a:srgbClr val="FF0000"/>
                </a:solidFill>
              </a:rPr>
              <a:t>Long term </a:t>
            </a:r>
            <a:r>
              <a:rPr lang="en-US" dirty="0"/>
              <a:t>anticyclones can cause </a:t>
            </a:r>
            <a:r>
              <a:rPr lang="en-US" b="1" dirty="0">
                <a:solidFill>
                  <a:srgbClr val="FF0000"/>
                </a:solidFill>
              </a:rPr>
              <a:t>droughts</a:t>
            </a:r>
            <a:r>
              <a:rPr lang="en-US" dirty="0"/>
              <a:t>.</a:t>
            </a:r>
          </a:p>
          <a:p>
            <a:r>
              <a:rPr lang="en-US" dirty="0"/>
              <a:t>Also the name for a weather event in which the air sinks and flows outward from a center of high pressure, and that brings dry weather.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20482" name="Picture 2" descr="https://encrypted-tbn2.gstatic.com/images?q=tbn:ANd9GcRecVZZ2nIK7Oiwx87ZZ2tfCoCLf2im7tB8Fg0fhfwo9bQVs96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5241" y="2667000"/>
            <a:ext cx="3318447" cy="22002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990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WHEN FRONTS COLLIDE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480060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Warm</a:t>
            </a:r>
            <a:r>
              <a:rPr lang="en-US" dirty="0"/>
              <a:t> air meets </a:t>
            </a:r>
            <a:r>
              <a:rPr lang="en-US" b="1" dirty="0">
                <a:solidFill>
                  <a:srgbClr val="FF0000"/>
                </a:solidFill>
              </a:rPr>
              <a:t>cold</a:t>
            </a:r>
            <a:r>
              <a:rPr lang="en-US" dirty="0"/>
              <a:t> air.</a:t>
            </a:r>
          </a:p>
          <a:p>
            <a:r>
              <a:rPr lang="en-US" dirty="0"/>
              <a:t>Warm air and cold air </a:t>
            </a:r>
            <a:r>
              <a:rPr lang="en-US" b="1" dirty="0">
                <a:solidFill>
                  <a:srgbClr val="FF0000"/>
                </a:solidFill>
              </a:rPr>
              <a:t>don’t mix well</a:t>
            </a:r>
            <a:r>
              <a:rPr lang="en-US" dirty="0"/>
              <a:t>, so when they meet they react as two big blocks of air.</a:t>
            </a:r>
          </a:p>
          <a:p>
            <a:r>
              <a:rPr lang="en-US" b="1" dirty="0">
                <a:solidFill>
                  <a:srgbClr val="FF0000"/>
                </a:solidFill>
              </a:rPr>
              <a:t>Rain</a:t>
            </a:r>
            <a:r>
              <a:rPr lang="en-US" dirty="0"/>
              <a:t> develops – sometimes </a:t>
            </a:r>
            <a:r>
              <a:rPr lang="en-US" b="1" dirty="0">
                <a:solidFill>
                  <a:srgbClr val="FF0000"/>
                </a:solidFill>
              </a:rPr>
              <a:t>storms</a:t>
            </a:r>
            <a:r>
              <a:rPr lang="en-US" dirty="0"/>
              <a:t>.</a:t>
            </a:r>
          </a:p>
          <a:p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greater</a:t>
            </a:r>
            <a:r>
              <a:rPr lang="en-US" dirty="0"/>
              <a:t> the temperature and moisture differences between two air masses, the greater the </a:t>
            </a:r>
            <a:r>
              <a:rPr lang="en-US" b="1" dirty="0">
                <a:solidFill>
                  <a:srgbClr val="FF0000"/>
                </a:solidFill>
              </a:rPr>
              <a:t>turbulence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instability</a:t>
            </a:r>
            <a:r>
              <a:rPr lang="en-US" dirty="0"/>
              <a:t>, and the worse the weather can become!</a:t>
            </a:r>
          </a:p>
          <a:p>
            <a:endParaRPr lang="en-US" dirty="0"/>
          </a:p>
        </p:txBody>
      </p:sp>
      <p:pic>
        <p:nvPicPr>
          <p:cNvPr id="19458" name="Picture 2" descr="https://encrypted-tbn0.gstatic.com/images?q=tbn:ANd9GcSQ0HXb145zDEk9F8xhlLJXwrHYqjEKX9WxNBixdrQmn2dr3sV9b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8650" y="1905000"/>
            <a:ext cx="2760075" cy="1600200"/>
          </a:xfrm>
          <a:prstGeom prst="rect">
            <a:avLst/>
          </a:prstGeom>
          <a:noFill/>
        </p:spPr>
      </p:pic>
      <p:pic>
        <p:nvPicPr>
          <p:cNvPr id="19460" name="Picture 4" descr="https://encrypted-tbn0.gstatic.com/images?q=tbn:ANd9GcRcFbKdWUNtbnEE7lUcacpj1u6fq6AtGGrZtYPTDDyHYD6BZUb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3657600"/>
            <a:ext cx="2748195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7498080" cy="1143000"/>
          </a:xfrm>
        </p:spPr>
        <p:txBody>
          <a:bodyPr>
            <a:normAutofit/>
          </a:bodyPr>
          <a:lstStyle/>
          <a:p>
            <a:r>
              <a:rPr lang="en-US" sz="4800" b="1" dirty="0"/>
              <a:t>JET STREAM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782" y="1596013"/>
            <a:ext cx="4803938" cy="49530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Wind Currents</a:t>
            </a:r>
          </a:p>
          <a:p>
            <a:pPr lvl="1"/>
            <a:r>
              <a:rPr lang="en-US" dirty="0"/>
              <a:t>Fast moving</a:t>
            </a:r>
          </a:p>
          <a:p>
            <a:pPr lvl="1"/>
            <a:r>
              <a:rPr lang="en-US" dirty="0"/>
              <a:t>Narrow</a:t>
            </a:r>
          </a:p>
          <a:p>
            <a:pPr lvl="1"/>
            <a:r>
              <a:rPr lang="en-US" dirty="0"/>
              <a:t>Polar and Subtropical</a:t>
            </a:r>
          </a:p>
          <a:p>
            <a:r>
              <a:rPr lang="en-US" sz="2800" dirty="0"/>
              <a:t>Found in the </a:t>
            </a:r>
            <a:r>
              <a:rPr lang="en-US" sz="2800" b="1" dirty="0" err="1">
                <a:solidFill>
                  <a:srgbClr val="FF0000"/>
                </a:solidFill>
              </a:rPr>
              <a:t>tropopause</a:t>
            </a:r>
            <a:endParaRPr lang="en-US" sz="2800" b="1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10 – 15 km high 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Meridional</a:t>
            </a:r>
            <a:r>
              <a:rPr lang="en-US" sz="2800" dirty="0"/>
              <a:t> flow (north to south or south to north.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Zonal</a:t>
            </a:r>
            <a:r>
              <a:rPr lang="en-US" sz="2800" dirty="0"/>
              <a:t> flow (parallel to lines of latitude)</a:t>
            </a:r>
          </a:p>
        </p:txBody>
      </p:sp>
      <p:sp>
        <p:nvSpPr>
          <p:cNvPr id="23563" name="AutoShape 11" descr="data:image/jpeg;base64,/9j/4AAQSkZJRgABAQAAAQABAAD/2wCEAAkGBxQSEhUUEhQWFRQUFxgXFxgWFxQYGRkZFxUWGBoYGBYYHCggGholGxgYITIhJSkrLi8uGB8zODMsNygtLisBCgoKDg0OGxAQGy8kICQsLy0sLCwsLCwsLCwsLCwsLC8sLSwsLCwsLCwsLCwsLSwsLCwsLCwsLywsLCwsLCwsLP/AABEIALwBDAMBIgACEQEDEQH/xAAcAAEAAQUBAQAAAAAAAAAAAAAABQIDBAYHAQj/xABFEAABAwIDBQQHBQUGBgMAAAABAAIRAyEEEjEFBkFRYRMicYEHMkJTkaGxFCNSYsEW0dLh8DNDY4KT8QgVJFRyknOis//EABoBAQADAQEBAAAAAAAAAAAAAAABAgMEBQb/xAAvEQACAgEDAwIFAwQDAAAAAAAAAQIDERIhMQQFQRNRFCJCYaFx0fAygbHxI0OR/9oADAMBAAIRAxEAPwDt6IigkIiIAiIgCKzisS2m3M8wB48fBe4bENqNDmGQeKZ8AuoiIAitYnEBjS52gEn+SinbR7YxQrBronK5n6n+aq5JBImkWq1cdiaLgajiWce40jlYtt4XGuiuHaLqn9liC0gEltRjZMXJBaLwOHRV9VFtDNmRRmzdoipTMPzvbY2DJPAgHgVYb9oaJNanqbVQ1pFtCWGJ8FbWiME0ihDjqlNmbuPE949rMSbQT7PKVk4TbFNzZc5rTxGdpv0gprQwySRUseDcEEcwvS4DVWIPUVLXg6EHwVSAIiIAiIgCIiAIiIAiIgCIiAIiIAiIgCFFF7wbQ7Knb132b05n+uaiTwshLLIHeXaHaVMgPcZbxdxPlp8VgYPaNSlIY6AdRYjxgrFRcDm28nUorGCZo7yVhrld4iOVrQs2nvULZqfG8Gwbz01WsorK2a8kenFm37YwoxLfuny5kHLPdM/IOj69VDHYFRrXOqDutEw0gk9L2HOVFtcRoSPAwpXAbfqMgP77OM3dHQ/vVtUZPLK6ZR4MXA7SfSPdMsOrXXEeH7ln0sZhCSXUSDy1HjEwFGFucuLSLTDS0AkX0DRBMLHPw6f7qupotpTJ3EVsM17ctAuJylsEgGYiATz+ik8dhqDWfeMGdwJAJGcnU98m5HitRcwxJBjSbxbUT5/NbLs7arawZSqUsxsJs4WHrEG48brSE87MzlHG6MbZf2cuin2jHFpEksIA4+PwKw24imWmmRUfLhkjLIibC3GfopLHYChTLuzJ7YDMxpOh1tbXkDPBYOytovw7y17TlcZcD3SD+K/0R7NJk87ovYmlSw4y9rWD/WLGOFiQLEwByWHiH0/bbVe4wRmeNCBeYv8AyUptPZHbuFSi5pDxJkkaWkWlQeOwTqLsrwJibaHwVZ5XjYmOGZeG2uaQPYsYyYmS5xPDw+ilcHvQ2B2rSDxLbj4aqFwuyzUY57XA5Y7rQ8uk8Ij+Sox+AdSIzCJ0uCdLzHLTRFOcVkaYvY2tm8FAz34jmHX10sszCY2nV9RwdzjUeI1XPS3TqsrZmO7F+YNDj1Lh9DHxBVo3vO5DqWNjoCLV6O9JE5qYPKDHxkeC2DA4ntGB2UtngdY5rojOMuDJxa5MhERWICIiAIiIAiIgCIiAIiIAtM3mpVBVzPiDZkH2R0+vitzWDtfACszLYGRBImLiY8pVLI6o4LQlhmhIpfbex+wDS0lzTYzFjqPkohcMouLwzpi0+AiIhYIiKCC5SrOaZa4tPQkfRZDdp1eLy4GxBuCORWGilNkYRcbWIMtteY1HhfUXUlgdtmn/AHbCby6MpM84CiUUqTXAcUzIxmI7SoXloAJuB87xdU4quXukxysIkCwnyVlFDbCSL9DElrmuJPdtYkGJJgEeJVeMqvquNQyRpNrAaAx4qrBYGrUByMkHiQI8if0V7aWEdTdTa3MYGUENIl8nNl56/BWSbj9iraybDu3hqlOmRUgAmWi031JIVe1MPhy9r65AMQJJAMHl5rGwNfEsIY9jXiBEOY0gdeg00V3bGBY97XPB0gk1A1o6c5PQLq+jC/Jh9RAbex3a1IaQWNs2J46m/FRzHQZt53W2V6GCaAHdmJjQkn4tPzWCd283epVWlpu2R+o+sLCVcm8o1jNJYMWliKFR7c7Oy6sNpniI0W6gLWsJsF7SM4pOb5h3SHBvgp/DVS4d4AOGrQc0cr+ELepNcmU2vBeREWpUIiIAiIgCIiAIiIAiIgCIrGOxTKVN9So4NYxpc5xIAAAkkkoCJ3z2hRoYSpUrvDWACLiS7gGj2j08V8+7T9IuIc49g1lNk92Whz46k92+sAW5qn0kb7u2nXGXM3DUz90wm5nV7xMZjfwFuax9j7r03Yb7ViKlQUc+R3YNZUfSkCKlZpcCGEEHugz0kT7FHQ01xVl6y34M3ZLhFH7fY73rf9On/Cn7e473rf8ATp/uUpicIylh8TgMRiKYFHssVhakQKnaMJylsF8OZUDoiWka8/NiMpuoYNlJuFGaq52Mq4j7MXACoIZ96ZDOzuMoEk6zK39PpsZVS/8APGM/z7kape5Xsz0kVcw+0U2FhNzTDg4DmASQecWXQdm7RpYhgqUXh7Ty1HRwNwehXJNo7tuIxWIoNIwtKoBSLsxNRlSqadM07d4W18rlRmxNrVMLVbVpG41bJh7fwuHELm6jtdN8XKjZ+xpC6UX8x3hFjbI2jTxFJlWmZY4eBB4tPIg2WY94PsgaaZv1K+ZlFxbT5R2p5KERFUkKS2Nso13G8Mb6x4+A6qOW1btbQphjaRMPJNoN5vrotK4py3M7G0tiZwmEZSblYIGvnzJ4lXSwKpF3YOYxcHs6nSksF3GSSZJ8yoza+y4w7g2XkOLxJuJN/kp1Ym1cM6rScxrspPHpxHmqyjsSnuc/VynXc0Q1zgJmASL87cVcxuDdSdleIOttCOYWOuDdM6tmbls3a1J4Li4h2XvNJMDLxA0v8VrtTajhWfVpkjMdDxHAELAXi0la2sFFWkzd9j7YbWERleNQdDr6vPRSi5zhcQ6m4OYYcONj9VM0956gABa0m97ieVhotYXr6ikq3nY21FA7P3mpPaMxhxcWnLJAIMXP9Qp5bqSfBm00ERFJAREQBERAEREAK4R6cN8jUqnA0Xfd0/7cj2n6hk8m8ep6Lo3pM3zbs3DEtIOIqgii0yeWZ5jg0HzML5x2NsyrjsQKTHN7WqXmajsuZwDnkZoPedBA6lep2/p1vdPhcGc34JfcjdU4wmoZcym9oNOkKb6zjmbfsnkA0wDJJ8IWx47aAwjqmIxDKTcYwup0nYerSczFAQwjFYdjiGsywT6smxErI2jhMOHUy4VcG7CPZUNKt2lKrToNcBVOHrURFYvJbHtAkkEg20atUr7TxY1dUflbJizWCM7yIBMXJ4knmAulN3Sc5vEV/PyRxsXNibKrbSxBL3mwBqVCJgAQ0AW4CANAB0V3eHdavgXCq056bXAtqDVpkFudvAz4j6Lqew9kU8LSFKmLC7ncXOgS4/DTgsvE0G1GOY8BzXAhwOhBXmy7zJXfKvk4wdC6f5d+TnmyNt4uvhgyhTpGu7Edo6u+pRFTtQ2GNpUnQGwyctjfNlgharvPsWphMQ6lWex9UBrqhpuzBpfeHGB3rj4hS0v2Pj8wY2qGiaZe0GWnRzSfVqNIseBHIrI3h3kYwPp4SlhhTrh2eqR29eqHHNNZ9Vssfm70NAggcGhevU2pqVSTjLf+fp7HM17lPo528KFU0ajgKVU2JNmv4HwcLeQXVl8+4jDPpkCoxzC5ocMwLSWuHdcJ1B4FdZ3A3gOKollQzWpQD+Zvsu/Q+HVeZ3jo/wDvh/f9zo6ez6WbQqnukk81Si+fOoKqm6CDyIPwPNUooGCcbvPVmS1hHK4+amMHvDSeBmOR3IzH/totLRaq6SKOqLOkCqCJBHxCsYwVO6abmgA94OEgi3EaQJXPiFuuCxDMRSDHC5ZcEGNIsTY/Hit4W69jGUNJA7yY1tSoA24YCJ4EnWOn81EK7iqBpvcx2rTHjyPmrS5ZNt7nRFYQREc4AEmwAJJPAAST8L+SqTk9XPt9N+C0uoYUwRLalUcI1az+L4c1g7478GrNHCktp6OqaOf0b+FvXU9Broq+k7b2rGLLl+i/c5Lbs7RO1+jDCPqYBhaCQHVC5x0H3jiZK6tsHE9pSB4AlrZ1humbqtW9HWEp0djUXAAdpRLnGdXOzc+pWHSrOb6pI4WMax+5eV1MlC6T92y8U5Rx7HR0WkbN2lUpDNJNMOuOZLeJ10C3Sk/MAeYB+ISE1IrKLRWiIrlQiIgCxNqbQp4ek+tWdkp02lznHgB0Fyeiy1yr/iFxL24OgxriG1K3fA9rKwloPQG8cwOS1or9SxQ9yG8I49vlvJU2hiqld5OUmKbCbMYPVaBwPExxJWTu1trC0mhlfCMec2btvvXPF7d1tRggdCDxutZXq+pdEHDRwvsYZNr323mOIe6jRcW4UOzZG1Kj6ZqAZS9naAFrLAhsQDJGq6BuFuocHh21arR22Ja17mGQ9rCTkaAePEjqARZa/wChrcn7XW+1V2/9PQdLQQIqVQdOrW6nmYHNdX3rrNdVDRqxsHzuB/XNeD3O+MK/Qr4XP3N6Y5llkPWZlcW6wSPgVSvXOJMm5XgK+dO1Gvb6bv8A2yh3f7WnLqZ52uz/ADQPMBc93Qx5pVm02YWlWxDqrOzNUd5pBh1MB5yAu0lw7p6m3YlzL0l7H7Ks3FU5aKh75bbLUbcOB4FwE+LSeK9ztXU6k+nnw+P1Oa+H1Iv794jC1KTjUr9pjc5ezLWOJayk6CaD64ptBynMWtEhpcRYLVN2tsuwldtQXbpUb+Jh18xqOoW37Fr1MVSD6VPB1sQ7N9qqYrsG9m1pGVwZLbFoDnVACSeNlq29Wxfs72vYCcPWE0KhBDagaGh7mB3eDMxtOog31XsUaHF0T8/z/RzNvOUdppVA4BzTLXAEHmCJB+CqWk+jLbXaUjh3nv0rs5mmeH+U/IhbsvkupodFrrfg9CEtUchERYlwiLKwez6lUE02yBY3A+pRLPBDeDGWVs7aL6JlptxadD/XNYz2kEg6gkHxFiqUTaZGEy5XrOe4ucZcblW0WNtHH06FM1Krg1jeJ49AOJ6Ik5PC3ZOyRdxOIbTYX1HBrGiSSbALlO+G+b8TNKlLKGh4OqdXcm/l+PIYu9m9lTGHKJZRBlrOJjRzzxPTQfNa2vqu3drVX/Jasy/wcVt2raPAREK9vwc59S7nU2s2Zg6NUn7yi0Ai2rc0ydNQpzCbEoMFmBxiJd3pnpp8lrG6mDficNhQ8EUadFguTLjkbME/0FvDGwABoLBfFS+acm15OrhGLS2dTDcuUOBOY5u9c2m/RZYCIpwQEREARFbrV2sguIAJgSYudB4oC4uSf8RR/wClwv8A8zv/AMyulHbdGJD5tOhveOIjWywMftik8XpCplGYB+SPWDTzg35dOK0puVVin7FJSWD5MlS26uw347FU8PS1ee87gxgu558B84HFfSNbF0rgYagCC68U/ZI1GS3Xl1WM/bVOk11QChTDc4NRvZiIAOoGtxa/Cx0XpT7zmLUY7mexsGy8BRwOGZSZDadFsCdTzJ5uJk+JWnYmsXuc86uJPx4fos7aG3c9QYepJe5rqmUAWaxupcG93vcNb8rKPxtelSyZmvPaOYxoYS85nU3Ojui0wTw05WXhXaps3hdGPgoRU7M2jQr1HU2NqZ2dmXh4eyzw6ILmgOzQT3bGLRxVMdRaXNDalQ0w01MneDQZJl1ml2X2Wy6IhoJk4+lI0+JXsVLE2ts9mIovpP8AVeInkeDh1Bgq7S2xhjnuQKdJlZ73EhoY98NObL3gRIJbIGUgwRKysPiaFUE0XtflAcclRpgPMsm1hlNuPOdVKhODUl4Dvi1ujglJv2bEgVqTahovh1OpmyuLT7WUgls36+C3jezeDB4hr6Yqsc+qM9StlxRyPZdlKhTccraQ9WesxaVsG+W4VPFvNWnV7OoAWnNlcxwZoTAaQbgE3gDRaXtT0Z4ulmLDTrNE+q/K7ugE910c+ZX1EOp6e/TOcsSRyZxsjV9kbRfh6zKrNWGY5jRzT0IkLu2ExTarG1KZljwHNPQ/r+5cGx+zqtAxWpPpn87S3W9p1W8+i7bV3YV5EGX0uc+20c7d7yPll3jpldX6sN2v8G1E8PDOioiL5Y7SQ2caDb1szjEgAd2RoOZJ+CksNvE1royFtMCA1sE+J/l81rqv4Onme1t+8QBBjU6ytIzktkUlBcslNsYltYSyi4Xs+IzdPh46KOqbPqtcGlhBdEWsSdBOkrL3ixBdVcye4yABaAYuYWZsnaDDRNGp3jle6XwW2uBf4qzSlJ5KrMVsQNak5hLXAgjUFR+19lUsVT7Os3M2ZEWc082ngVKdoahbnfECMzpMASYtc8lTtDFYahRfUe5/dGpDWtF9dSegHGVWtS1rRz4LtrG5w7e3YIwVYUxUDw4ZhYhwEkAO4E21HI2Cg1I7Vxj8XiH1MpL6ru6wS48mtA1JiAsKrRc2zgWnk4EH4HzX3dDkq4qx/Njc82WM7FtCp7cndz/mGLbhu07LO17s2XP6jS6MuYaxzW8v9BuKBZ9/Re0uGcAvYQ2e8WktIJiYlVu6uqtuM3uFFs7vhAAxoFu636K6qabYAA0Aj4KpfKnQERFACIiAKK3hnIyPeN0zdeX625qVWDtbBmq1oEd1wdfpPTVRLgrJZRpu0nubRc4VDSytDi/vyA2rmcBnMAuaC2T+K8iy1XZ+Or1qdF1N9armf9oxLWvc4to1HvbSojKbQMjixt4a7gb9GG774APZ6RoOD8w9nn8NdV7/AMgfESyIjQGJeHGBH+6ok/YyWV4Of7S2LUrVnObTqspU3sdRIztqNdlq9o6mHEFo71I5DYuaSBBKkaWx6r8OcPig2o01aheW52Ne2Q8EUw13tycsi7bHVbt+z4JMuEEu9hvtRznl58Vls2LSBJLc0zrHtAA6DiBCnDLaZM53s/YVek6nFbOyj23Zh7aznBtWmAGmoXmWt4WF7KQxmy3VW0g55Jp1adWXNe7MRTqCIkZWy/hpAGq2XeDZ7GU8zGhpBvciZbHmdPKQtVcZsb6fIQPgLLKc3F4NI0OW+SqlsZzKjn0X9kHMoUg3s3ENFM1XCJI41DZ0gWlVM2U4PqOZUeztwwVAGuu4AtNRpNxUywCXZh3RIVqFU1xGhi4NuY0PiqesW+GfuYtbdimezLJYGYd1BzQHxUZ2ksa/iAHS+0SYmQs/Y2z30KDab3mo9rA11TK9mbK4Nb3WmwDAGjiQ2eJVttQj4RcA+1m0P5rq79pnUDSCYb+IO0jp+qn1k9isqLCQq5u962r/AHvSND8I8oR2a+ur/efgEaH6eV1iOxLTwuc2rWe1GpNr9dYur7oue6QTUv8Ad37gBuT9fOysmmc8oOPKParMzS1wzNIcCCKhBBpxBEwR8p/Mtfxu5OFfUFVtM0arTTcH0czLxmJLTLSSbEkcSDdT1vy+17vXsvrHnH5V62JGn937v3Z5Hl/Ky0jZKP8AS8EIxjgjFpJ7vsuFz46cfDirTsK8R3TfkD8+Szacd2MutL3XJ0RHyjySlHd9X2PdfjMaHnpHldYOtG8eomuSNI4K5hq2R7XD2SD8CsxpGXh6n+F76I15k+c8UxDGkH1RAOnZA2eG8/L63VfTa4NfiU+UebcxbatUuZpAE844/p5LFwwYT94XBvHKAT8zb5q/UwzRm6F/tMtljmeHXndXRTaLQ2xqa9kfVYDqTw1v52Rwk3kLqIpYLWIxo9WkwMbGUn23D8zuvEBcq9Ku1pdTwzXWA7R45k2YD4CT5hdZyN5N0NvuuLM0frz/AMq9DGyLNn7vhS92eI6cuGll1dLNU2qySzgznflYSOKejTZ7ztKgSHNyEvux18oNumuq7XVw4qBrajQ8d0w9r3CzjwdN/wCjZVUyO7prSj+z/NEQfhHlxXlGO76vse6/GY066ddLrfquqd89fBzmFsjYtDDVRXoUGU6vZ5czWPAg1b92YkjjEx+Wy2QbaqCZaDrENePagc5t+/RQtsvs+p/he+8efz/Mq6sQ71fb91+MTqeevzuud2Se7ZKk0bCzbbb5mPsSLAu0jw8uazKO0qbrSQdLgjhziPNalVjvTl1qe6/LOp+M+fBeuAk6a1fd+7vr05+dlGtllYzdBWadCD4GVWtWwWzKjoIGUd05u5oacSIv058NFP4LCupi7y6Y1iJAuRxv4rRNs0i2/BlIiKS4REQBERCAiIhJZxeGFRhY7Rwj+a524QSORI+BXSlH7S2TTrC4h3Bw18+fmsra9XBeE9JoiKuszK5zZnKSJ8DCoXEdKYREQkKpriNDB5ix+I0VKKSMI59tHfLHbPxLqNR/2imLs7QQ4seLd8XMacRIKk8F6WaRjtqNVpls5Hh4hrInvZTJPDzlVekbYpr4ftGCalCXdSyO8B4Wd5HmuSL6jo6On6ulSaxLh4POthplg73s/frA1S0DFNaTktU7VnAyC57Q3zmCpvZ+NZVDXUqragOW7Huf7RnRv184F180radwd4fstYtqOijVs7k13sv/AEPTwVeq7SoQcq2214KRSbwzuYa6NT6n+L73/wAeXy/LdVVA69zofe/jA/D/AENJF1Ek/wBeOv6IvnvV+x0fCv3JaoHd651f73pGjfhE/llekOk3NjU95+Acm/SekmyiJUDvnts4TDF7D9485KelidXQdYHzhaVN2TUIrdkS6fSstm6ZXddCP7z3c/hiJ8p45rLGq4+m12V9ZjXDJLXVC0j7ubhwEefnBgL5urV3OMuc5x5kkmwjU9FaXvLsvvP8HOfRf7SYQEB2MoAhzJBriREzM/OY6xZSdEk5SCfZP95xcfy8vlEwIK4HuHu4doYynh7hnr1SJtTbGbwJs0E8SvovE7Iyva2lT7gyBsXAg3kl3Dr/APbRcHW9JHp5KMXl+RpeCPh2XU+p/i+8/wDHl8vy3VfZvMgZie9p2vBw/Ly+Wki6lsJu+LdoQYaBABHtF1zJ6acifCXw+GawQ0QJmOp1PVcih7l1W/JDUNivJ77iBLj3XGYMRqLH6cNVLYbAsZoL6yTJ0i06eSyUV0kjRRSEIiKSwREQBERAEREAREQBERAWauEY71mNPiB9VBY/dkG9Ix+V2nkeC2NFWUIy5JUmuDnuJwNSmSHMcI4wSPiLKwxhJgAk8gJPwXSVb7Bs5srcw0MCb63WL6f7mnrM505pGoI8VSt+2rs5tdmU2PB0SR/JaHVYWktOoJB8isbK3BmkJ6jxcU3z2GcJiXNA+7qS+meh1b4tNvCF2pQ+9Ww24ygWaPb3qZ5OjQ9DofJdvber+Hu34ezKXQ1R2OHr1VVaZaS1wgtJBB1BBgg9ZVC+0TTWTgOrejveTtqYw9U/e0x3DfvsED/2H0jqtyXz5hq7qb2vYS1zSHNI1BFwV2PcreRuNYWuLWVqTC+pmIa0tbE1A42A5jh818v3TtrhL1a1s+fsdlN22GTuIrtptc95DWtBLidAAuK72bedjKxfcU2y2m08G8z1Op8hwUhvrvYcU406Rc3Dt4aGoR7To4ch5+GqLv7V250r1LP6n+DK63U8IL0BeLoXoY3X+140VntBo4WHukSHPM9m3yPe/wAo5r1b7VVBzfgxSydS9D+6P2LCdpVbGIxIDnzqxnsM/U9T0W/wvAvV8nZY7JOT5ZulsERFQkIiIAiIgCIiAIiIAiIgCIiAIiIAiIgCIiALCxOy6VR4e5suHGSJjmBqs1EaT5GcGFtPANrMLSL3ynkYWi16JY4tcIc0wQujrX9tbBdUealMiSLgzci0g+ELC6vO6NK542ZyT0gbh1atN2OoNnK37xoIJcG2ztaLyOI5ALlBX2HsfDup0mseAC2fVMzxnxXHvSt6MSwuxeBpktMurUm3LTrnpt1I1kcOFtPd7b1umKqs/szCyOXlHHEXpEeS8le6sNGJ6vEU7uzuli8c8DD0nFpMGoQRTbe5Lza3ISeirOcYLMmMGNu9sGtjaopUGFx1cQJDG8XO6D56C67xuXTbgRTpU57P1Xc3Em7z1n5WWzblbp0dm4cUqV3ug1ah1qPAgno3WBwHmVdx27rH1A5pygul44EdOR/evl+4dXO+SUeF+TpqUY8k2F6vAF6uYBERAEREAREQBERAEREAREQBERAEREAREQBERAEREAREQBERAR2L2Dhars1XD0Xu5vpMcfiR1Ks/stgv+zw3+jT/AIVLoran7kEP+y2C/wCzw3+jT/hUrSpBoDWgNA0AAAHgAq0UNt8gIiKCQiIgCIiAIiIAiIgCIi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565" name="Picture 13" descr="http://flatearthriskmgmt.com/wp/wp-content/uploads/2012/12/zonal-v-merid-flo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5928" y="2293536"/>
            <a:ext cx="2602339" cy="1828800"/>
          </a:xfrm>
          <a:prstGeom prst="rect">
            <a:avLst/>
          </a:prstGeom>
          <a:noFill/>
        </p:spPr>
      </p:pic>
      <p:sp>
        <p:nvSpPr>
          <p:cNvPr id="23567" name="AutoShape 15" descr="data:image/jpeg;base64,/9j/4AAQSkZJRgABAQAAAQABAAD/2wCEAAkGBxQTEhUUExMVFhUXFxcYFxgXFxgYFxkaGBUYHBgXHBcYHCggGhslHBcXITEhJSkrLi4uFx8zODMsNygtLiwBCgoKDg0OGxAQGywkICQyLDQsLDQsLCwsLCwsNCwsLDQ0LCwsLDQvLCwsLCwsLCwsLCw0LCwsLCwsLCwsLCwsLP/AABEIALABHgMBIgACEQEDEQH/xAAcAAABBQEBAQAAAAAAAAAAAAAAAwQFBgcCAQj/xABEEAACAQIEAwUFBQcCBAYDAAABAhEAAwQSITEFQVEGEyJhcTKBkaGxQlLB0fAUI2JygpLhU7IzwtLxBxYkY4OiFTRD/8QAGQEAAgMBAAAAAAAAAAAAAAAAAAQBAgMF/8QAKBEAAgICAgEEAwACAwAAAAAAAAECEQMhEjEEEzJBUSJhcYHBFDOR/9oADAMBAAIRAxEAPwDcaKKKACiiigAooooAKKKKACiiigAooooAbY7HW7KhrrhAWVATzZjCinNVntHwy7irwtrlW0lp5a4jMrPeDJ4crqQyIH1/90VGrhMVdF12W6t9MIqJDMim8r4hLjoJyyy5CCdg61ssacbsiy6Xb6qVDMAWMKCdWOUtA6mFY+gNFi8HVWUyrAEGCNCJGh1FU69glL2Ht2MSLaYhSc/eyCcPdUsEY5wM5ty2xJJ6k88Lw90C1+0W8S13u8J3ZVnAXKid7nacqnPnLZ9WUgCdqPSVdhZbOIcStWcveNBYkKACzNAk5UUFjA3gaUpgsYl1A9tw6mRI6gwQehBBBB1BFRPEc1rFpiDbd7ZstaJtqXa2c4aci+Iq2xIBgos9RAY7BXT3l3JdRbt97i2+7dxHc2rYNxLLq6OxRmVhOWfEAdiONNdgXymNvi1klQHEtkyiCCc6syaEc1Rj7qrmHt3e8DXrOI70nDm0EdyltRbt96rXJyaP3pbNq4iJ0hrw7AYgfs7NbuFlGELZpnMmExAeWPPMygk82FT6S+WFl3v3lQFmYKoiSTA1MD5mizeDTlM5SVOhGo3GtZz+wX3RwbV4o1hWdMt8HvEv2mKk3HJu3AufxqFDcp5S9yw/eTeTENh8+IhU7zNmPdd0SqHPGUXADsp3gwaHhS+QsudFUbD8MxJtl7vfG+n7HlOdtxk73RTlYxmDGIMHlV5rOcFH5sEwoooqhIUUUUAFFFFABRRRQAUUUUAFFFFABRRRQAUUUUAFVi5x66L1wQDbt3CrAWLulsW1Zn/aM3dyJJyxJiNzNWekRaRQ2gAYkt5kgAk+4Ae6rRaXaAhr/acIDns3FYBWIJSAjqxVi+bKs5GXUgSN4g0l/wCYnzlQkqDAIAkn9ou2skZ+lv2p5zHKu8RawSLlyKR5T93LlmZy5dMu0aRTO7xTDKwK2lkEkepfPOn8RJ9Sa2UYvqJWx5e7W2hGVHeQWEAaqqW2aOpHeoI6yOVe8d4vct3baWtA9q4//wCvevklWthRFojIDnOp8qhrnFcPlCdxbyguQACB+8Ytc2OoYkkjY86ep2mt5g5RcwUqDzCkgkekqPhU+nTtILHOH7RuM/fWSsFgIZIzLZR2QlmG0sMxgeH4qWu06Ep+7YZnKEkqFBDhdGJAJOYEDcjYE6UgOJYW5Ie2NSWP8xEFvWANfKn2GwWFaCqrIObcyTmDS2vi8QDazqJ3qrUV3Ek74JxxMTOVXAyq6kjRlaY1Gx0kjzFStNsJw+3aJNtApMAx0EkAdFBJ0GmppzWUqvRIUUUVUAooooAKKKKACiiigDm77J9D9KomFOMs27KhbrlcNKuwZiM74cOj6Em7bHekSpJEaMQwN9pO7eVfaIFaQnx+LIZTzxjErkzuw8dkLFokXA+KNtu8LW1yHJlgwgJJInYcpjcVcIzd8qh7TaWjPiF4NbYd0PCD3cgFon2zUzjeKYbOrlFZ19liozL6MdRTS72tHICtVtaiRYj+3Y1bcKhBS3baSh1FzuxA8J8Vsd+SACfDb0MwV8SL93BqGGa4b9sbOsoMQurAKpjKNTlAIkxFNm7XHoK7Ttd1AqXGXfEi0c3sDibDZrbsctu9cCIpa3OazlsjPJg5WOkHxNEDSvLnE8WTdjOF0yk2m8P77KVBFkxK8/3vXQVIYftRbO4ipTD8Stvs3xqrk17ok6ILAcRxbX7YZWVCEkMjCVNnMzmLZCsLkiC42AyyQatNANFYykn0qLBRRRVQCiiigAooooAK8Yxqa4v3ggJYwKpHaXtOAGObKg/XLc+VXhByeiG6J/inaFLei6nrVG472xCk57mvQan8h74qlcV7S3bhcKjqg6HxHrmI9gajQa/Oo2xbNwF0QkWxJCkALJAMkwSZYDQc6cjhUHv/ANZhLNrWyXx/a683/CtgfxXCT6aL+dROI43iTvdb0QKv4T868CaZxsRzBE6xAG5M6azrSliwXJVU1CliGZFCrIBdnYhQNR4QefOad9OKQr60pMY//mL/ADa+f/kYfj1+lKJx6+P/AOjr6kH/AHg11jQ6F0KlWXTaTIMk7QRGUyOQ6a03wMllJUvAO08hqwEctR6elZy11supPt6/yS2C7TYneEdfn/csD5VO8N7agQbitb/iHiT+4aj3iq2cjbrDeYhvcaSuKbep1HU7gHz3Px51mpRbqSpl7nVrZsnBO1kgHMHQ7EGR7iKt+B4gl0eE69K+bLVxrbk2X7u5pI3Rp2nkZjcifOrj2Z7WksEcd3d6T4W/lPXyPumssvjfRpjzKRttFQ3BONrdADHxfWpmkZRadMYCiiioAKKKKACuLtwKJJgUnjMUttczGqD2k7S6EkkLsANSTyAA3NaQxubIbosHFe0oWQnxqjcY7WqDDOWYmMq6mekzAPlNVHifG79zN+7ZUmAAdxMHOw5/wjTrNR1h9RcCk5dgpgAAgkDYkyOUdOVORxKLp6/YvPLrWyZ4jx/FHNktKgVirNcOYhhErAgT4hprvURf4risuZrj5SxXw5VGYASPCAftDnzqw2O0RLFmQFXu5wTAIDXLTwFRPEQLe511nlqjxbtIsd0veOuRkZmZmzE2lXM0oM5UiRIHoN6YUWu0Y+py6ZA3LmLCd6Vv5IzBheOxMBioaQJ0kiNaSTjt/wD1biz1Ibbf2wak07SundFUgWxbWAAHfK7NDXMmcDOQY19mnnC+1jAWgbTuUXKW7wZiVUqWE2yVZpljmkkz6VlyXSssmqtuhhgu0+I3OS4vz8/EsD5VOcP7ZKP+IGt/xe1b/uH4ik7naK3cXI1pxuIN2GAzBoXwwdVWSZPnrQ3aplLEoch2/eeyS9wxquqnvACP4BWfNPTjTLq+7tF84P2oIAIYMp2IMg++rfw7iyXRoYPSvnHC3mtOe4cI8jMp1RtJ22kjnAO+tXDs52nznKw7u6PszIMfdPPY6b6Hca1XL4y+C+PMpG3UVX+A8cDgKx161YKRlFxdM3TCiiiqgFcu4AJOwrqq32r4kVXKNuZq0Y8nRDZCdr+0YUMSYVem56AeZrL8djXunM5hZ8Kjz6ecc994gV3xbiRv3Mx/4Ynux947Z4+nkZptctiJcBj0iR6AH612cGFQVnO8jNb4robLcXUOQFzQFBPvJI0/RqawGJVA6shZXQKcrBCIdGmSrfcjbnUfbsAAyF13ECAOn+aT4fcJB10DELvMDrPPWPcKW8rE1+TZGKSekWB+0gtCQrD2AA1zMqsiBbZRcoy+II7DZinKozEcYcX719bYIuW1tIujKgzoRo6kHVegHinlSTkxpvymkbN2SQXUnoNx660tGWjdNkpgu019CuZHfwsCe8C6m93siUZV+5oNQBBERS2D7VEMn7o5ktlSO9Cne14QAkKn7vRhLbeLTWGxLaQDBJjy85nlANN8JZVYIY7agAQeogDbypnDD1NtaKZMjiu9kxc7UkWyq2jmZUVj3m8LZWMoUaFbWoLH2z6Unx7i7Yhw5QhYYSSGIl2JBhV0ExrPPWodLJy6CRJEAR9r7p0PM8qVt4jXTRTAk6yY39eR/wAGtFCE7Uu/j7BzlCnH/P0FrLHLMu43mdiOcny8964vYMOp5GdtmU8oPuGm3SnIwwU5lHi92vlpoKUInUb/AK0NOKOqkKOe7iS3Y/tHcVhbvHxTCP8Aej7J/i+vrvs3AuKC6oBPiHzr5/vLmUxoY1ExttryI3Bq5dhO0LGFY/vEieWYcmj5Hz9aQ8nBrQ/gzc+zZKKSw17OoPUUrXMGwpO/eCKWOwpSql2u4qBKgwBMn6mrQjydEN0RfHuLG42musADn5VH28AgYd4DcuxIRd1B6yQLamN2ImOe1L9nsOX/AHrDceBTyB5nzMA13x7GJZUhVUsxJiBqx3P+egpvfURbJNDe/gFKnPZtFBJyrd8QA12KBSf6gKr9zh9u/aGIwpLWyWGxBlWIOh1Go507wXFWTViI3PIe4chVj7OXrd60zqFBdiWgRJAAzMPvQACfIUnkbg7bNfSuN0ZTjLIQyWZSTAg6A+h+c6UzNgqScpbNAXlGnxXn0rQO1/BCsvbA/D1qm2bkkgspM7Ly+etMxytxMePFjBsO0iEOx1zQPL3/AOaMPaicsAqPRhE+E6kc9Oo9Ke4vUZQYnTaREayCNfSksNaUAEM2o2iRqOYC/rWm8Clk2+jHJJRVCN25MBlzSQNNCdRHlI01BpVVaCDqDMNyAOwM8xSaWSEG5HMARGp5Hp5RtVh7J4bvru0Ides+Y5a/551LcZxfJ/z7LLlCS4L+/R3wvs8XXO2VQB4s0R7idgfhRY7N2MUmbDYhHZdfA3jQzO3tATyPqKvCWkGa4VBS0SqLpDMvtv0kNKDoVbrpHrxxVjulVV5ADKCOhAGn4Vj605E8En+PYz7OXb6EW74h9cr8rkf82m3OtO4Ljc6wdxVH/brd5CRo25GxBXUHyYaa/wCKsfBL2YT9tYzefRgOh/A0vlf2M45N9lnmvaRR6WpZOzU4vHSqd22tg4a4Dp4dT5c/iNPjVsxl0KPWq5xa4jBhc9hiFJ5DpJ5CeZ01rTHJKSK5E+OjFSPt9JgdF/PQH5V1aObxfD0/Orfxrsbczfu9V3PXyEfrbzqHxHZq+ssEPwkH3dfOu7HLB7TOO4S6oiLmpy8uf4D9fjSGGtLlcdWaTOp5TpttTkoU0cEHmdxPPXl76b4S1BduTEED0nX6e6sPMa4I18dbY5ri4sggGPPp511Sfegga6HT/Fc0bSPJVxoeehHIivVYrpGYe4H4bUlZslDpqD8gJ+Jgge6l9YLQco0zcp862x5Jwf4FZ44y9xwjSSRoIB9Z1n8PdXN62TA0y8wenlHOgWwpLa7bcgBOw99cXVPhUT5nfQfmY+dROXKfIvCPGNAt4oYZpGsn7oPs678udL5x7QIKnePr+f8AimAdQVGuYMc2WYgiCdojanmGw2UZVkAmddWJO/kPn7q6WFyqrsRzKN3VHV8SYG/P06ep5VJ9nQBibdwdYPmDAI+nvA6VIdnuyr3Fk+FeRPMfiaslvs9YwiteusQqgsTB5bwBqZ6CqZs0EmmWxY52mi94K5tFSdVbsrxEYiwt5VKq2qBvaKH2WIG0jWOhFWgVxWdUQx9/IhPwrK+M3jevi1yMM/8ALOg95HwHnWg9pLmgUVROzqr3rXbhAN27lQfe8PgA/oXMfjTOCoq2Y5m6pFjkWbWY8hr6VR8die8cuee3kOQ/P/AqydpsZplHL68vz+FU28CJK7k7ciT9PUfOo5E48fywuLmJEkAcxG/LfTTf1invZXFi2IB8JYzBn7WknrEUyR8ohgR1O4PUyPxikeHWSgY8mbMBJ0ED50h5zpRZ0PHjytGo4m0LtvrIrKuP4E23ZZgdfKtC7MY3MmU8qiO3eBBUN109at4+S6E82Pi6KDIcAg7GQR/nyPzoDFRtIA3G8AcxXFi0V03H0j6k/hS0GM0HLMBuR/R06V0seScH+ApPHGXuOF3blrt7t/fIq99h8NoW0qhpbCzvrHnHIAdBrWn9j8NlsrHT/tWOedtyNcUaSQy49iu4tpaLSAvib+LmT6k/MVWw4BzAyrHWNgevv2Pn76ku2GJU3VUZpAIbL/FoPdP1ptgOETYARSB3mSJkBSoPiMeHUn86zxyk9doZWOMVfTY2dyGlZ0jPHMDUD15+kjnU9wvtF3LLcbVNAxH3TufPr6jzNcYfs+fZV9V5MmVj4nVdJPtOoWerT5VEYiyFd7c5lJYAjYwYMfUepqzSkqDV/wANkwuJDRBp+prOf/D7iJbDorHxWz3Z/pAKH3oVNaMhkTSsG32a58Sg9dEH2qxXd22YfZRm94BP4VR+A9ociBb2qGRJ105T1BH1qx/+I1wjDXoOpUL/AHMq/Q1nV5QYXkd/Qf5ge+tMatstPUIr+mh4bDIR+5vOg+6rKyjyC3FbKPIQKQHCrxxHeHG3TaCj90FtAFgTJLZdBBGgAOm9Ui1iXt8zl68x6/n8etOuGcUdSHzEyZ9x2+UVskKyh8k/2x7P97bLoPHpMcxOvvis+fCODGU1r2Dxy3VkHXSRzFKXrCwTkUtymBJ9Y09arPNLSfSM1h7Zi5U/rypO4JBAMGtWxeHtx+/w6qvN1IZV82MKVHnEDmRVc7QdkCpzWQSp5cxUeqvkODRTVaRO3lSVxJESQMsGGI0lVA8wM21aHwjsWoE3t+gp5jOxdhh4ZU8jvV45kg4WZZ3pnQHTwkTInfNJ8ssjrNPMFg3ulUXVmgafMj0FWm92GuBvDBB51YOEcNGFGRYa+/s9AuksY1yDn1MDcipWaLYcGkQmF7EIgXvLio1w5VB+0YJyiTqYBMU8wHYvK4LMCo+JipDieAwUqMRbW9cBnO4l83XMCI8gNByipROK2VA8ekaSSTp5nUmtn5ORGK8eLFcVhlFuCxRF1OU5ZAG0jUDnoQdKhb3EcJaMpZt558LBFBn+aJ86j+0HaDP4EmOg3Pmegqu4VT9rVh4fQcgPdEmsOxqMKVlw4N2ja5iFQDLba20DoyFYHwZvhWiYR5QGsX4IYxVof+43wazcP+4E+6ti4U02xWD1NoZlFekmRXaFCVuEb5SAehOgPumaqCYC13iXyD/6bMtshjBuMCLmmxAEJ6hhyFXPjrDumEkZoBI3Enl51QuNY9fDaQDIo21iBEDruZnfStIybVC3D8k2IcUzu05SQRmkCdCxEmNtQaZJgHa4ykBe6OVszKoDtoBLGJ5D1NO248UUr3YCBYUzmK6ODmJEn221EeZ3njCcTyu9zKQbhzkK5BBY5iMwGqyYgjYDpWi+i3xY3xPDrsAd08MV2UkQZPLqARXn7Dd/033y+yd5iNt50pziuNMMjBUAQ6jWIZWtnn4Rlf5Up/5gcfYSSRrDTowYSc2sQBJ5aVzPNSc1y+h7xb4aQvwPPauLnRlDaDMCJ+PqPjVl47hu9skc4n4axVGtcRYhQQAAVjr4LaoDv0UfrSr7w2+LlselZ4JVaQeTjbVmRYu1DEEU1u255mCBOp11ET96OXSrT2v4dkuFgNDVZNdbDktWcqUDzBEs6gA6nLEyAQNTO8T8K2LhdrJaUc4/71nHZXCZ7w05ya0m9dyW2ncCoytSlReCpFaxPD1vPd1KgMqmAp9rNqczqABl+dNbPCb2UwQYUFsrGDIJG20gE68o601v3iSwnQkEjqRMH/7H40nbxrqxGbRlXkD7IyaSNCFIEjXU1eq6NOx3ieE3gSxI8Cgt4j7JmPcCkzt0OopO9wW6wKrlzZsq+L7QZlMf2P7hXF3itzVc0kgiAFETMmQPCTmbXcyd65s8RvGC1wlgdTAGqltYA6sx88xmo30StKyW7NW2s4m5bOma3bcD+XSYOolXTfXw1qGAeUFZB2fulsWskSFuLsAIi2QAAIAAge6tY4M0pSz1kYzk3giys/8AiLamxc/oPwuLrVP4Rw7vQWfwg5Qrbif3veIAN2m2ojfUdRN+7b2M1i4BubbR6gEj5isrGjMw1BImP5R4h1/XSr4u2VybhH+E3j+HohtL4mz3MjfY3ZPCM0ZWAY7xS97gtuCQGtkAMQobYLeJzWrhlSe7Ue1zmdYqAYglY21PuykfiKVitqsX6J/D8JKlAt1vEBJVTzNvUdV8Z1E+zqROnRxzqpHfPmE6QAJ7k3Y1aY8JXbcjpVaceJR6n4CP+amnEbGqvyWOkjX2gefofzrHPDlFm2Brkk/ktXDe0rhouGVO81K4i1fyp+w3bIXOJS8pZVSDKqVIYCYheXIgCKolt533Bg+o/CnFvGOuzGuZDNKDqR0J+NGe4mhYziYspNxlLxssgT6EkgVF4PtUrGHEeYqmZ3ualoEnzJgxzEAaf9q4XDSSGYkCIjwnWdyv+KZWPNOmtIXrBC1LbNOXiloic6/GoXiPGbVgHu9Wc+J2JJ2MSzGSByGwmqTi7ZVRlZo28RJg/ZJ5xOh9a7MEAhY9lp0+8JE7zFMY002pdowyRjSlHpjm7i85nViem3xOlSFnhfeLbY3Aso7lQfFKtcUQcsZYAnnv5V3huF57YfMQTniQMsrEAsWBliYEA163B75Gh08SAhjA1KmD0zZhA1J5GaYZgn9HS8DVM+ZwAoJaAxIOTOsmPF4elReIsm3ddDuJGm0o0E/MVL3rWIa0AxGUZhAJElVbNPuVtNDrJGs0zucIvOyxlLMCxkkkKwHjMAn2mQdST0BILJQ34MubGW/KfiFb/q+dbDwgfu6yns3hiMWFj2Ldyf5s6jUjmfF8K1vh6wgpaX/YxiesKKX25xDCycpgh0/3gfU1RLVzMS3kB9Sfr8qv3baxNq75Q39jB/8AlrPk8Jc8i2vl4V1H41fB8hniqVfQpf2A6kD8T8gaDaj2THluPh+UUEyy9IJ+gH1NKUwLXQ3vMdAV3I2121235edIW74zZPWOR3JAynXYCnZ9seQPzIj6GmmOs+NXnovLw76+Y6z086W8nFzh/BnxsnGX9HE1Zey/EYOQn0qrW3keex9RvSti6VIIrjxbjI6coKcaLpxjDi/mtkQ4GZP4l08Q9CYI5SORE51jeHuj5YO9X3hfEBiLa5jkYQyMIzAxvqI2JBXmCRXHEMWiPbW/h7rs7FQ1hc6GADmhTmUa8xp5711sKlHf2cXKkmcdjeGFFzEamnXanHqgCyBMgyff+FOuIY9LNudtNjvPIHpOoqncUxed82WACsHTXMSsddJ+daR3JkJaT+BA3p2BPugfE/hNJ3VMqSYExC9Dp7XrG0U4pPEDwn0n3jUVu1ohPZ2qgaARXCe0w6wfwP0HxpSab3WlwFOsEE9PZPx8qHoFskOza5sZP3UJ9+qn8B7q1ngnsVmHZO1/6h42W0g/udv+mtT4QsJSb/7GNz1gRxxq1KTWOXbHd3btv7jCP5SPD/8AUCtvxFvMpFZX2z4eUureGxGRx5gyh+o9ctWi+M1+ykPzxNfRXXSHBXTRpHI6r8D50ot0bHQ+fP0OxryZYfyt9VpUidDTKMG/s4+36L9T/iunUEQRINILahzlJHhXTcbtyO3uilJYcgfQwfgfzoB/oQu2ggUgmRlXXciYHwJ+tFdYm4CsFWEleU/aHNZpJyBswI6McrfOAflXP8rx3KXKJ0fEzpR4zHGDHgHvn1JM/Oa5a8qs0nkvInr0pqMTEkNA56SB5/qRRdO0yZIkgToPTlp860/5PGMVVP8AfRT/AIjlKTbtfrsd3i50ULEbtznyH40hiLzgEMoMqYKzGgpdcUCYhp9CfpRfc5WhT7J3IHL3n5UxqSuMhVJxdSj/AKAcT2ChmyExBBg6EnT3b09TidwDU5RmPtBDMkk8joSScu2u1MWuRoWVTEwN/nv8KTe+Bqilz18v5j9BQ5qPuYcOWoxJCzxW+w0eOpKrJiRER7O/hOnlXVziFzMpz6zBkKQRlJggiDqqn+kdKjrWLAEQc0nSNYJJB8hrXFzE52RLYlzML0J8MEjb2qj1IV2ifRm3XEuXYnD5muXTqWYKD1Cak/3M3wFaZaWABVb7LcOFtVXcKN+p5n3kk++rPWMd2y3kOqgvggO0OHBmRIIg+h3rKEtlWuId1fL8ABPviffW08Vs5k9KyztPgcl7vRtcAVv51GnxX/YetWg+OT+lvfh/aITJDnLG2x21J+FKrdGx0PQ/gdj7q8B8X9P0P+a7ZQdCJHnTSFW/s4X229F+rfnXV22GBB2NIpbhmykjbTcbef4GlJYcgfQwfgfzo+NkvvQheQKVPMwpncwpg+un60oJrrEOCACrCWHLprus9KScx9oEecK3zgH5VzvK8dylyidHxM6UeMx3gmhFg/ZH01pdeNMpYFzuOp+yvQVEDExs0CddAQCfp8xXrGGWZPizHSdtvLfL8K0fkqoqqf7M14bbk27X67JDFX7rkjwx1bWfd0pnfvOAQyzsZWY0I5/nFLrigTENPSPy0rzEOcpheXMgfSaZ01cWLbi6lH/RymNDHwqW1jQg7HfTT4kUt3mniGWeW5+W9JvdgwXAI+yo1j5n5Ck2vhdUQt1Ou3qdW8gPlUc1H3SDg5e2IphyzKv2RlH8x0+X19K7ygFQP4qQtYoBQsEsAAR09+1e27pu3Et2tWbTyXMRqY6BWJE8qPVhXZPo5G6r7Lj2Nw3gL/6jk/0p4APSQx/qrSMKkKBVb7P4EDKo9lQAPQCrTS8NtyNPKaVQXwFVztNwsXEZT7LCPMdCPMGCPQVY6Tv2gwINWkrRhiycJWYbjLDI+VtHVoboQwgMB0Jj6ciK9D8jof1sedXbtZwDvFMaXADlPI/wnyPXkYPkaNauTKsIddHQ7g+nToa1xZOWn2aZsXH8l0ej2z/Kv1alKRKw+h3B8xoR+ZpTMeY+FbIwZzf2H8yf71pWaQv3BHTVd9NnHX0NKhh1FHyFaPSKbHDKWYRGg9kleuulOaTU+JvRfxqJRT7JjJx2mMwGttLAsNQCo5GNwOen62rsYhn8ISAymGJ5bEwBvrtNO+8HUfGk0OYhvsiY/inn6Upmaw43xdfSGYyeWaclf7Of2dQQQIifnEz1Ogr1qUNJtXHuzpQEroMaGD16VPdheCeLvIMCQk7kknO/1APm3lTPg3CjffmLYPiPX+BT16nl6xWpcE4cFA0AAAAA2AGwA6U1gxt7Iz5lCJJYCxkUdac0UV0UqOJJ27Z4wkRVQ7S8KDqyHSdj0I1VvcYq4U1x+Gzr51WcbRtgycJb6MSvIVeGEMCUYee/wMaH+IV2Gq1dqeBm4CUgXV9mdmAMhT79QeR8iaqVm6GmRDAwyndSORBrbFk5afZOfDw2ugT2m930pSkgIYxzUR7iZ+opSfKtUYM4u7r/ADf8rUpSV5tv5h8zH40oDQiH0ekU1GFUltI1EZTEeFTy03p1SVs6v6j/AGrUSin2WhJx2mM1LW2lgWEESo5SCNOVKi6z+EplBEzmk5fQDf36TTouBzGn+fyPwpNJJzbCIA6gwZPw2/QTztYcbUXX0hmEnlncl/WciyAZAjSPLea9NdmuDXJs6UBG+pIgGJ58/d51Zuw/Bso7zLEjLb65ebf1H5CedMeA8HN9szD90Dr/ABn7o/h6n3dY0/hHD41IprBjb2RnzKER7w3DZF8zTyiin0qOLKTk7YUUUVJUb4zChx51Re0/ZwOQ3suuzjp909R9PiDoVJX8OriCKq43tG+LM46fRheLtvbMOuqmfMjYkcm0JOkctBXaXQdj7tj8DWkcb7OSDoGXpVJxfAGTRYK/dfl6NB08j8a1jkfyTKEX7SMxHst5An4a/hXZUdBXN7CFfaV0HxX46qPlSWHJI0cEjQ6A6j0j199aKVmTi0hbux0Hw/XSkrNlQzQAJg+8z+Vd5W6r/af+qk0DZm8Q5D2T0n73nUv+ELp7FriyCBzBHlXFiAMoERymffPOetAEmM7E9FAn4KJr1OE3HaRbC6QGuGTrzyyST0BilfKxLKlvaN8DcX+gcxvT3hfCmvEEyqfBm9Og8/h1qS4T2dAjQuRsTsPMLt7zJq98I4IE8T79KVx+JW5DE/KjHSEuB8ICqPCFUDQCrCqxoKAK9puMUhLJkc3bCiiipMwooooAYcRwIcSN6oXaLgQc5h4Lg0zDmOjfn9RpWmUy4hw5bg6GqOO7Qxjz0uMtoxLEh7bDONVmeuXmejDYyOm1KJdB2OvTY/A61deM8EIkMsj9ajp61V7/AAUrosMvJX3HkGjUevxreORrsiWOMvaMcRt71PwYGlCKTxGEIBBDpIid1+Oqik7DlgCHBPPQHXmNI51opJmbi0ti+UdBSWHthSwAAGb6qCfrXWVuq/2n/qpO2GlvEPa+70UdTQyF12K3klSOteWSIgCI0jp093nXKrOzM3kuv+wTXdvg1xyfAqTAzPDNHWNZPqdNPOlPKwxypb2hjA3H+HLmN6lOD8Ea6QbgIT7uzN681Hlv6VJ8G7OgEQCxGxPL0Gw+vnV84XwhbYltTS2PxK3IYl5UY6QjwnhQUCQAAAAAIEDYAVNAV7RTaikI5Mjm7YUUUVJmFFFFABRRRQAUyxnDEubiDT2igCrYvs7G1Q+I7PDmin1AP1FaDXDWwdwKva+UReRe2RmrdnF/0wPTT6V1b7PINrSf2itEOETpXgwadKm4fRHqZvtFKw/BTyAHpUtg+A9asa2VGwFKUckukR+cvdIa4XAqmwp1RRVG7LJJBRRRUEhRRRQAUUUUAFFFFAHF20GEETUJjuz6tqtTpoFSnRBRsRwRl5VG3uEfetg+qg1pTKDuJpB8Gp5Vb8X2i3q5V0zNDwVP9JfcI+lKWeCqNrSj0UflWhnhq0JgF6H5UVAPXzfopljhDHlFTOB4BzNWJLCjYUrRyS6RVucvcxDC4RUGgpeiiqWSlQUUUUAFFFF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429619"/>
            <a:ext cx="1690688" cy="162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http://ww2010.atmos.uiuc.edu/guides/mtr/cyc/upa/gifs/jet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75347" y="4495800"/>
            <a:ext cx="3003503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7498080" cy="1143000"/>
          </a:xfrm>
        </p:spPr>
        <p:txBody>
          <a:bodyPr>
            <a:normAutofit/>
          </a:bodyPr>
          <a:lstStyle/>
          <a:p>
            <a:r>
              <a:rPr lang="en-US" sz="4800" b="1" dirty="0"/>
              <a:t>JET STREAM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696200" cy="54102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Changes and varies</a:t>
            </a:r>
            <a:r>
              <a:rPr lang="en-US" sz="2800" dirty="0"/>
              <a:t>:</a:t>
            </a:r>
          </a:p>
          <a:p>
            <a:pPr lvl="1"/>
            <a:r>
              <a:rPr lang="en-US" dirty="0"/>
              <a:t>Arctic Oscillation</a:t>
            </a:r>
          </a:p>
          <a:p>
            <a:pPr lvl="1"/>
            <a:r>
              <a:rPr lang="en-US" dirty="0"/>
              <a:t> El Nino, La Nina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Separates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rgbClr val="FF0000"/>
                </a:solidFill>
              </a:rPr>
              <a:t>drives</a:t>
            </a:r>
            <a:r>
              <a:rPr lang="en-US" sz="2800" dirty="0"/>
              <a:t> weather systems.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Position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and </a:t>
            </a:r>
            <a:r>
              <a:rPr lang="en-US" sz="2800" b="1" dirty="0">
                <a:solidFill>
                  <a:srgbClr val="FF0000"/>
                </a:solidFill>
              </a:rPr>
              <a:t>strength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used for weather forecasting.</a:t>
            </a:r>
          </a:p>
        </p:txBody>
      </p:sp>
      <p:sp>
        <p:nvSpPr>
          <p:cNvPr id="23563" name="AutoShape 11" descr="data:image/jpeg;base64,/9j/4AAQSkZJRgABAQAAAQABAAD/2wCEAAkGBxQSEhUUEhQWFRQUFxgXFxgWFxQYGRkZFxUWGBoYGBYYHCggGholGxgYITIhJSkrLi8uGB8zODMsNygtLisBCgoKDg0OGxAQGy8kICQsLy0sLCwsLCwsLCwsLCwsLC8sLSwsLCwsLCwsLCwsLSwsLCwsLCwsLywsLCwsLCwsLP/AABEIALwBDAMBIgACEQEDEQH/xAAcAAEAAQUBAQAAAAAAAAAAAAAABQIDBAYHAQj/xABFEAABAwIDBQQHBQUGBgMAAAABAAIRAyEEEjEFBkFRYRMicYEHMkJTkaGxFCNSYsEW0dLh8DNDY4KT8QgVJFRyknOis//EABoBAQADAQEBAAAAAAAAAAAAAAABAgMEBQb/xAAvEQACAgEDAwIFAwQDAAAAAAAAAQIDERIhMQQFQRNRFCJCYaFx0fAygbHxI0OR/9oADAMBAAIRAxEAPwDt6IigkIiIAiIgCKzisS2m3M8wB48fBe4bENqNDmGQeKZ8AuoiIAitYnEBjS52gEn+SinbR7YxQrBronK5n6n+aq5JBImkWq1cdiaLgajiWce40jlYtt4XGuiuHaLqn9liC0gEltRjZMXJBaLwOHRV9VFtDNmRRmzdoipTMPzvbY2DJPAgHgVYb9oaJNanqbVQ1pFtCWGJ8FbWiME0ihDjqlNmbuPE949rMSbQT7PKVk4TbFNzZc5rTxGdpv0gprQwySRUseDcEEcwvS4DVWIPUVLXg6EHwVSAIiIAiIgCIiAIiIAiIgCIiAIiIAiIgCFFF7wbQ7Knb132b05n+uaiTwshLLIHeXaHaVMgPcZbxdxPlp8VgYPaNSlIY6AdRYjxgrFRcDm28nUorGCZo7yVhrld4iOVrQs2nvULZqfG8Gwbz01WsorK2a8kenFm37YwoxLfuny5kHLPdM/IOj69VDHYFRrXOqDutEw0gk9L2HOVFtcRoSPAwpXAbfqMgP77OM3dHQ/vVtUZPLK6ZR4MXA7SfSPdMsOrXXEeH7ln0sZhCSXUSDy1HjEwFGFucuLSLTDS0AkX0DRBMLHPw6f7qupotpTJ3EVsM17ctAuJylsEgGYiATz+ik8dhqDWfeMGdwJAJGcnU98m5HitRcwxJBjSbxbUT5/NbLs7arawZSqUsxsJs4WHrEG48brSE87MzlHG6MbZf2cuin2jHFpEksIA4+PwKw24imWmmRUfLhkjLIibC3GfopLHYChTLuzJ7YDMxpOh1tbXkDPBYOytovw7y17TlcZcD3SD+K/0R7NJk87ovYmlSw4y9rWD/WLGOFiQLEwByWHiH0/bbVe4wRmeNCBeYv8AyUptPZHbuFSi5pDxJkkaWkWlQeOwTqLsrwJibaHwVZ5XjYmOGZeG2uaQPYsYyYmS5xPDw+ilcHvQ2B2rSDxLbj4aqFwuyzUY57XA5Y7rQ8uk8Ij+Sox+AdSIzCJ0uCdLzHLTRFOcVkaYvY2tm8FAz34jmHX10sszCY2nV9RwdzjUeI1XPS3TqsrZmO7F+YNDj1Lh9DHxBVo3vO5DqWNjoCLV6O9JE5qYPKDHxkeC2DA4ntGB2UtngdY5rojOMuDJxa5MhERWICIiAIiIAiIgCIiAIiIAtM3mpVBVzPiDZkH2R0+vitzWDtfACszLYGRBImLiY8pVLI6o4LQlhmhIpfbex+wDS0lzTYzFjqPkohcMouLwzpi0+AiIhYIiKCC5SrOaZa4tPQkfRZDdp1eLy4GxBuCORWGilNkYRcbWIMtteY1HhfUXUlgdtmn/AHbCby6MpM84CiUUqTXAcUzIxmI7SoXloAJuB87xdU4quXukxysIkCwnyVlFDbCSL9DElrmuJPdtYkGJJgEeJVeMqvquNQyRpNrAaAx4qrBYGrUByMkHiQI8if0V7aWEdTdTa3MYGUENIl8nNl56/BWSbj9iraybDu3hqlOmRUgAmWi031JIVe1MPhy9r65AMQJJAMHl5rGwNfEsIY9jXiBEOY0gdeg00V3bGBY97XPB0gk1A1o6c5PQLq+jC/Jh9RAbex3a1IaQWNs2J46m/FRzHQZt53W2V6GCaAHdmJjQkn4tPzWCd283epVWlpu2R+o+sLCVcm8o1jNJYMWliKFR7c7Oy6sNpniI0W6gLWsJsF7SM4pOb5h3SHBvgp/DVS4d4AOGrQc0cr+ELepNcmU2vBeREWpUIiIAiIgCIiAIiIAiIgCIrGOxTKVN9So4NYxpc5xIAAAkkkoCJ3z2hRoYSpUrvDWACLiS7gGj2j08V8+7T9IuIc49g1lNk92Whz46k92+sAW5qn0kb7u2nXGXM3DUz90wm5nV7xMZjfwFuax9j7r03Yb7ViKlQUc+R3YNZUfSkCKlZpcCGEEHugz0kT7FHQ01xVl6y34M3ZLhFH7fY73rf9On/Cn7e473rf8ATp/uUpicIylh8TgMRiKYFHssVhakQKnaMJylsF8OZUDoiWka8/NiMpuoYNlJuFGaq52Mq4j7MXACoIZ96ZDOzuMoEk6zK39PpsZVS/8APGM/z7kape5Xsz0kVcw+0U2FhNzTDg4DmASQecWXQdm7RpYhgqUXh7Ty1HRwNwehXJNo7tuIxWIoNIwtKoBSLsxNRlSqadM07d4W18rlRmxNrVMLVbVpG41bJh7fwuHELm6jtdN8XKjZ+xpC6UX8x3hFjbI2jTxFJlWmZY4eBB4tPIg2WY94PsgaaZv1K+ZlFxbT5R2p5KERFUkKS2Nso13G8Mb6x4+A6qOW1btbQphjaRMPJNoN5vrotK4py3M7G0tiZwmEZSblYIGvnzJ4lXSwKpF3YOYxcHs6nSksF3GSSZJ8yoza+y4w7g2XkOLxJuJN/kp1Ym1cM6rScxrspPHpxHmqyjsSnuc/VynXc0Q1zgJmASL87cVcxuDdSdleIOttCOYWOuDdM6tmbls3a1J4Li4h2XvNJMDLxA0v8VrtTajhWfVpkjMdDxHAELAXi0la2sFFWkzd9j7YbWERleNQdDr6vPRSi5zhcQ6m4OYYcONj9VM0956gABa0m97ieVhotYXr6ikq3nY21FA7P3mpPaMxhxcWnLJAIMXP9Qp5bqSfBm00ERFJAREQBERAEREAK4R6cN8jUqnA0Xfd0/7cj2n6hk8m8ep6Lo3pM3zbs3DEtIOIqgii0yeWZ5jg0HzML5x2NsyrjsQKTHN7WqXmajsuZwDnkZoPedBA6lep2/p1vdPhcGc34JfcjdU4wmoZcym9oNOkKb6zjmbfsnkA0wDJJ8IWx47aAwjqmIxDKTcYwup0nYerSczFAQwjFYdjiGsywT6smxErI2jhMOHUy4VcG7CPZUNKt2lKrToNcBVOHrURFYvJbHtAkkEg20atUr7TxY1dUflbJizWCM7yIBMXJ4knmAulN3Sc5vEV/PyRxsXNibKrbSxBL3mwBqVCJgAQ0AW4CANAB0V3eHdavgXCq056bXAtqDVpkFudvAz4j6Lqew9kU8LSFKmLC7ncXOgS4/DTgsvE0G1GOY8BzXAhwOhBXmy7zJXfKvk4wdC6f5d+TnmyNt4uvhgyhTpGu7Edo6u+pRFTtQ2GNpUnQGwyctjfNlgharvPsWphMQ6lWex9UBrqhpuzBpfeHGB3rj4hS0v2Pj8wY2qGiaZe0GWnRzSfVqNIseBHIrI3h3kYwPp4SlhhTrh2eqR29eqHHNNZ9Vssfm70NAggcGhevU2pqVSTjLf+fp7HM17lPo528KFU0ajgKVU2JNmv4HwcLeQXVl8+4jDPpkCoxzC5ocMwLSWuHdcJ1B4FdZ3A3gOKollQzWpQD+Zvsu/Q+HVeZ3jo/wDvh/f9zo6ez6WbQqnukk81Si+fOoKqm6CDyIPwPNUooGCcbvPVmS1hHK4+amMHvDSeBmOR3IzH/totLRaq6SKOqLOkCqCJBHxCsYwVO6abmgA94OEgi3EaQJXPiFuuCxDMRSDHC5ZcEGNIsTY/Hit4W69jGUNJA7yY1tSoA24YCJ4EnWOn81EK7iqBpvcx2rTHjyPmrS5ZNt7nRFYQREc4AEmwAJJPAAST8L+SqTk9XPt9N+C0uoYUwRLalUcI1az+L4c1g7478GrNHCktp6OqaOf0b+FvXU9Broq+k7b2rGLLl+i/c5Lbs7RO1+jDCPqYBhaCQHVC5x0H3jiZK6tsHE9pSB4AlrZ1humbqtW9HWEp0djUXAAdpRLnGdXOzc+pWHSrOb6pI4WMax+5eV1MlC6T92y8U5Rx7HR0WkbN2lUpDNJNMOuOZLeJ10C3Sk/MAeYB+ISE1IrKLRWiIrlQiIgCxNqbQp4ek+tWdkp02lznHgB0Fyeiy1yr/iFxL24OgxriG1K3fA9rKwloPQG8cwOS1or9SxQ9yG8I49vlvJU2hiqld5OUmKbCbMYPVaBwPExxJWTu1trC0mhlfCMec2btvvXPF7d1tRggdCDxutZXq+pdEHDRwvsYZNr323mOIe6jRcW4UOzZG1Kj6ZqAZS9naAFrLAhsQDJGq6BuFuocHh21arR22Ja17mGQ9rCTkaAePEjqARZa/wChrcn7XW+1V2/9PQdLQQIqVQdOrW6nmYHNdX3rrNdVDRqxsHzuB/XNeD3O+MK/Qr4XP3N6Y5llkPWZlcW6wSPgVSvXOJMm5XgK+dO1Gvb6bv8A2yh3f7WnLqZ52uz/ADQPMBc93Qx5pVm02YWlWxDqrOzNUd5pBh1MB5yAu0lw7p6m3YlzL0l7H7Ks3FU5aKh75bbLUbcOB4FwE+LSeK9ztXU6k+nnw+P1Oa+H1Iv794jC1KTjUr9pjc5ezLWOJayk6CaD64ptBynMWtEhpcRYLVN2tsuwldtQXbpUb+Jh18xqOoW37Fr1MVSD6VPB1sQ7N9qqYrsG9m1pGVwZLbFoDnVACSeNlq29Wxfs72vYCcPWE0KhBDagaGh7mB3eDMxtOog31XsUaHF0T8/z/RzNvOUdppVA4BzTLXAEHmCJB+CqWk+jLbXaUjh3nv0rs5mmeH+U/IhbsvkupodFrrfg9CEtUchERYlwiLKwez6lUE02yBY3A+pRLPBDeDGWVs7aL6JlptxadD/XNYz2kEg6gkHxFiqUTaZGEy5XrOe4ucZcblW0WNtHH06FM1Krg1jeJ49AOJ6Ik5PC3ZOyRdxOIbTYX1HBrGiSSbALlO+G+b8TNKlLKGh4OqdXcm/l+PIYu9m9lTGHKJZRBlrOJjRzzxPTQfNa2vqu3drVX/Jasy/wcVt2raPAREK9vwc59S7nU2s2Zg6NUn7yi0Ai2rc0ydNQpzCbEoMFmBxiJd3pnpp8lrG6mDficNhQ8EUadFguTLjkbME/0FvDGwABoLBfFS+acm15OrhGLS2dTDcuUOBOY5u9c2m/RZYCIpwQEREARFbrV2sguIAJgSYudB4oC4uSf8RR/wClwv8A8zv/AMyulHbdGJD5tOhveOIjWywMftik8XpCplGYB+SPWDTzg35dOK0puVVin7FJSWD5MlS26uw347FU8PS1ee87gxgu558B84HFfSNbF0rgYagCC68U/ZI1GS3Xl1WM/bVOk11QChTDc4NRvZiIAOoGtxa/Cx0XpT7zmLUY7mexsGy8BRwOGZSZDadFsCdTzJ5uJk+JWnYmsXuc86uJPx4fos7aG3c9QYepJe5rqmUAWaxupcG93vcNb8rKPxtelSyZmvPaOYxoYS85nU3Ojui0wTw05WXhXaps3hdGPgoRU7M2jQr1HU2NqZ2dmXh4eyzw6ILmgOzQT3bGLRxVMdRaXNDalQ0w01MneDQZJl1ml2X2Wy6IhoJk4+lI0+JXsVLE2ts9mIovpP8AVeInkeDh1Bgq7S2xhjnuQKdJlZ73EhoY98NObL3gRIJbIGUgwRKysPiaFUE0XtflAcclRpgPMsm1hlNuPOdVKhODUl4Dvi1ujglJv2bEgVqTahovh1OpmyuLT7WUgls36+C3jezeDB4hr6Yqsc+qM9StlxRyPZdlKhTccraQ9WesxaVsG+W4VPFvNWnV7OoAWnNlcxwZoTAaQbgE3gDRaXtT0Z4ulmLDTrNE+q/K7ugE910c+ZX1EOp6e/TOcsSRyZxsjV9kbRfh6zKrNWGY5jRzT0IkLu2ExTarG1KZljwHNPQ/r+5cGx+zqtAxWpPpn87S3W9p1W8+i7bV3YV5EGX0uc+20c7d7yPll3jpldX6sN2v8G1E8PDOioiL5Y7SQ2caDb1szjEgAd2RoOZJ+CksNvE1royFtMCA1sE+J/l81rqv4Onme1t+8QBBjU6ytIzktkUlBcslNsYltYSyi4Xs+IzdPh46KOqbPqtcGlhBdEWsSdBOkrL3ixBdVcye4yABaAYuYWZsnaDDRNGp3jle6XwW2uBf4qzSlJ5KrMVsQNak5hLXAgjUFR+19lUsVT7Os3M2ZEWc082ngVKdoahbnfECMzpMASYtc8lTtDFYahRfUe5/dGpDWtF9dSegHGVWtS1rRz4LtrG5w7e3YIwVYUxUDw4ZhYhwEkAO4E21HI2Cg1I7Vxj8XiH1MpL6ru6wS48mtA1JiAsKrRc2zgWnk4EH4HzX3dDkq4qx/Njc82WM7FtCp7cndz/mGLbhu07LO17s2XP6jS6MuYaxzW8v9BuKBZ9/Re0uGcAvYQ2e8WktIJiYlVu6uqtuM3uFFs7vhAAxoFu636K6qabYAA0Aj4KpfKnQERFACIiAKK3hnIyPeN0zdeX625qVWDtbBmq1oEd1wdfpPTVRLgrJZRpu0nubRc4VDSytDi/vyA2rmcBnMAuaC2T+K8iy1XZ+Or1qdF1N9armf9oxLWvc4to1HvbSojKbQMjixt4a7gb9GG774APZ6RoOD8w9nn8NdV7/AMgfESyIjQGJeHGBH+6ok/YyWV4Of7S2LUrVnObTqspU3sdRIztqNdlq9o6mHEFo71I5DYuaSBBKkaWx6r8OcPig2o01aheW52Ne2Q8EUw13tycsi7bHVbt+z4JMuEEu9hvtRznl58Vls2LSBJLc0zrHtAA6DiBCnDLaZM53s/YVek6nFbOyj23Zh7aznBtWmAGmoXmWt4WF7KQxmy3VW0g55Jp1adWXNe7MRTqCIkZWy/hpAGq2XeDZ7GU8zGhpBvciZbHmdPKQtVcZsb6fIQPgLLKc3F4NI0OW+SqlsZzKjn0X9kHMoUg3s3ENFM1XCJI41DZ0gWlVM2U4PqOZUeztwwVAGuu4AtNRpNxUywCXZh3RIVqFU1xGhi4NuY0PiqesW+GfuYtbdimezLJYGYd1BzQHxUZ2ksa/iAHS+0SYmQs/Y2z30KDab3mo9rA11TK9mbK4Nb3WmwDAGjiQ2eJVttQj4RcA+1m0P5rq79pnUDSCYb+IO0jp+qn1k9isqLCQq5u962r/AHvSND8I8oR2a+ur/efgEaH6eV1iOxLTwuc2rWe1GpNr9dYur7oue6QTUv8Ad37gBuT9fOysmmc8oOPKParMzS1wzNIcCCKhBBpxBEwR8p/Mtfxu5OFfUFVtM0arTTcH0czLxmJLTLSSbEkcSDdT1vy+17vXsvrHnH5V62JGn937v3Z5Hl/Ky0jZKP8AS8EIxjgjFpJ7vsuFz46cfDirTsK8R3TfkD8+Szacd2MutL3XJ0RHyjySlHd9X2PdfjMaHnpHldYOtG8eomuSNI4K5hq2R7XD2SD8CsxpGXh6n+F76I15k+c8UxDGkH1RAOnZA2eG8/L63VfTa4NfiU+UebcxbatUuZpAE844/p5LFwwYT94XBvHKAT8zb5q/UwzRm6F/tMtljmeHXndXRTaLQ2xqa9kfVYDqTw1v52Rwk3kLqIpYLWIxo9WkwMbGUn23D8zuvEBcq9Ku1pdTwzXWA7R45k2YD4CT5hdZyN5N0NvuuLM0frz/AMq9DGyLNn7vhS92eI6cuGll1dLNU2qySzgznflYSOKejTZ7ztKgSHNyEvux18oNumuq7XVw4qBrajQ8d0w9r3CzjwdN/wCjZVUyO7prSj+z/NEQfhHlxXlGO76vse6/GY066ddLrfquqd89fBzmFsjYtDDVRXoUGU6vZ5czWPAg1b92YkjjEx+Wy2QbaqCZaDrENePagc5t+/RQtsvs+p/he+8efz/Mq6sQ71fb91+MTqeevzuud2Se7ZKk0bCzbbb5mPsSLAu0jw8uazKO0qbrSQdLgjhziPNalVjvTl1qe6/LOp+M+fBeuAk6a1fd+7vr05+dlGtllYzdBWadCD4GVWtWwWzKjoIGUd05u5oacSIv058NFP4LCupi7y6Y1iJAuRxv4rRNs0i2/BlIiKS4REQBERCAiIhJZxeGFRhY7Rwj+a524QSORI+BXSlH7S2TTrC4h3Bw18+fmsra9XBeE9JoiKuszK5zZnKSJ8DCoXEdKYREQkKpriNDB5ix+I0VKKSMI59tHfLHbPxLqNR/2imLs7QQ4seLd8XMacRIKk8F6WaRjtqNVpls5Hh4hrInvZTJPDzlVekbYpr4ftGCalCXdSyO8B4Wd5HmuSL6jo6On6ulSaxLh4POthplg73s/frA1S0DFNaTktU7VnAyC57Q3zmCpvZ+NZVDXUqragOW7Huf7RnRv184F180radwd4fstYtqOijVs7k13sv/AEPTwVeq7SoQcq2214KRSbwzuYa6NT6n+L73/wAeXy/LdVVA69zofe/jA/D/AENJF1Ek/wBeOv6IvnvV+x0fCv3JaoHd651f73pGjfhE/llekOk3NjU95+Acm/SekmyiJUDvnts4TDF7D9485KelidXQdYHzhaVN2TUIrdkS6fSstm6ZXddCP7z3c/hiJ8p45rLGq4+m12V9ZjXDJLXVC0j7ubhwEefnBgL5urV3OMuc5x5kkmwjU9FaXvLsvvP8HOfRf7SYQEB2MoAhzJBriREzM/OY6xZSdEk5SCfZP95xcfy8vlEwIK4HuHu4doYynh7hnr1SJtTbGbwJs0E8SvovE7Iyva2lT7gyBsXAg3kl3Dr/APbRcHW9JHp5KMXl+RpeCPh2XU+p/i+8/wDHl8vy3VfZvMgZie9p2vBw/Ly+Wki6lsJu+LdoQYaBABHtF1zJ6acifCXw+GawQ0QJmOp1PVcih7l1W/JDUNivJ77iBLj3XGYMRqLH6cNVLYbAsZoL6yTJ0i06eSyUV0kjRRSEIiKSwREQBERAEREAREQBERAWauEY71mNPiB9VBY/dkG9Ix+V2nkeC2NFWUIy5JUmuDnuJwNSmSHMcI4wSPiLKwxhJgAk8gJPwXSVb7Bs5srcw0MCb63WL6f7mnrM505pGoI8VSt+2rs5tdmU2PB0SR/JaHVYWktOoJB8isbK3BmkJ6jxcU3z2GcJiXNA+7qS+meh1b4tNvCF2pQ+9Ww24ygWaPb3qZ5OjQ9DofJdvber+Hu34ezKXQ1R2OHr1VVaZaS1wgtJBB1BBgg9ZVC+0TTWTgOrejveTtqYw9U/e0x3DfvsED/2H0jqtyXz5hq7qb2vYS1zSHNI1BFwV2PcreRuNYWuLWVqTC+pmIa0tbE1A42A5jh818v3TtrhL1a1s+fsdlN22GTuIrtptc95DWtBLidAAuK72bedjKxfcU2y2m08G8z1Op8hwUhvrvYcU406Rc3Dt4aGoR7To4ch5+GqLv7V250r1LP6n+DK63U8IL0BeLoXoY3X+140VntBo4WHukSHPM9m3yPe/wAo5r1b7VVBzfgxSydS9D+6P2LCdpVbGIxIDnzqxnsM/U9T0W/wvAvV8nZY7JOT5ZulsERFQkIiIAiIgCIiAIiIAiIgCIiAIiIAiIgCIiALCxOy6VR4e5suHGSJjmBqs1EaT5GcGFtPANrMLSL3ynkYWi16JY4tcIc0wQujrX9tbBdUealMiSLgzci0g+ELC6vO6NK542ZyT0gbh1atN2OoNnK37xoIJcG2ztaLyOI5ALlBX2HsfDup0mseAC2fVMzxnxXHvSt6MSwuxeBpktMurUm3LTrnpt1I1kcOFtPd7b1umKqs/szCyOXlHHEXpEeS8le6sNGJ6vEU7uzuli8c8DD0nFpMGoQRTbe5Lza3ISeirOcYLMmMGNu9sGtjaopUGFx1cQJDG8XO6D56C67xuXTbgRTpU57P1Xc3Em7z1n5WWzblbp0dm4cUqV3ug1ah1qPAgno3WBwHmVdx27rH1A5pygul44EdOR/evl+4dXO+SUeF+TpqUY8k2F6vAF6uYBERAEREAREQBERAEREAREQBERAEREAREQBERAEREAREQBERAR2L2Dhars1XD0Xu5vpMcfiR1Ks/stgv+zw3+jT/AIVLoran7kEP+y2C/wCzw3+jT/hUrSpBoDWgNA0AAAHgAq0UNt8gIiKCQiIgCIiAIiIAiIgCIi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67" name="AutoShape 15" descr="data:image/jpeg;base64,/9j/4AAQSkZJRgABAQAAAQABAAD/2wCEAAkGBxQTEhUUExMVFhUXFxcYFxgXFxgYFxkaGBUYHBgXHBcYHCggGhslHBcXITEhJSkrLi4uFx8zODMsNygtLiwBCgoKDg0OGxAQGywkICQyLDQsLDQsLCwsLCwsNCwsLDQ0LCwsLDQvLCwsLCwsLCwsLCw0LCwsLCwsLCwsLCwsLP/AABEIALABHgMBIgACEQEDEQH/xAAcAAABBQEBAQAAAAAAAAAAAAAAAwQFBgcCAQj/xABEEAACAQIEAwUFBQcCBAYDAAABAhEAAwQSITEFQVEGEyJhcTKBkaGxQlLB0fAUI2JygpLhU7IzwtLxBxYkY4OiFTRD/8QAGQEAAgMBAAAAAAAAAAAAAAAAAAQBAgMF/8QAKBEAAgICAgEEAwACAwAAAAAAAAECEQMhEjEEEzJBUSJhcYHBFDOR/9oADAMBAAIRAxEAPwDcaKKKACiiigAooooAKKKKACiiigAooooAbY7HW7KhrrhAWVATzZjCinNVntHwy7irwtrlW0lp5a4jMrPeDJ4crqQyIH1/90VGrhMVdF12W6t9MIqJDMim8r4hLjoJyyy5CCdg61ssacbsiy6Xb6qVDMAWMKCdWOUtA6mFY+gNFi8HVWUyrAEGCNCJGh1FU69glL2Ht2MSLaYhSc/eyCcPdUsEY5wM5ty2xJJ6k88Lw90C1+0W8S13u8J3ZVnAXKid7nacqnPnLZ9WUgCdqPSVdhZbOIcStWcveNBYkKACzNAk5UUFjA3gaUpgsYl1A9tw6mRI6gwQehBBBB1BFRPEc1rFpiDbd7ZstaJtqXa2c4aci+Iq2xIBgos9RAY7BXT3l3JdRbt97i2+7dxHc2rYNxLLq6OxRmVhOWfEAdiONNdgXymNvi1klQHEtkyiCCc6syaEc1Rj7qrmHt3e8DXrOI70nDm0EdyltRbt96rXJyaP3pbNq4iJ0hrw7AYgfs7NbuFlGELZpnMmExAeWPPMygk82FT6S+WFl3v3lQFmYKoiSTA1MD5mizeDTlM5SVOhGo3GtZz+wX3RwbV4o1hWdMt8HvEv2mKk3HJu3AufxqFDcp5S9yw/eTeTENh8+IhU7zNmPdd0SqHPGUXADsp3gwaHhS+QsudFUbD8MxJtl7vfG+n7HlOdtxk73RTlYxmDGIMHlV5rOcFH5sEwoooqhIUUUUAFFFFABRRRQAUUUUAFFFFABRRRQAUUUUAFVi5x66L1wQDbt3CrAWLulsW1Zn/aM3dyJJyxJiNzNWekRaRQ2gAYkt5kgAk+4Ae6rRaXaAhr/acIDns3FYBWIJSAjqxVi+bKs5GXUgSN4g0l/wCYnzlQkqDAIAkn9ou2skZ+lv2p5zHKu8RawSLlyKR5T93LlmZy5dMu0aRTO7xTDKwK2lkEkepfPOn8RJ9Sa2UYvqJWx5e7W2hGVHeQWEAaqqW2aOpHeoI6yOVe8d4vct3baWtA9q4//wCvevklWthRFojIDnOp8qhrnFcPlCdxbyguQACB+8Ytc2OoYkkjY86ep2mt5g5RcwUqDzCkgkekqPhU+nTtILHOH7RuM/fWSsFgIZIzLZR2QlmG0sMxgeH4qWu06Ep+7YZnKEkqFBDhdGJAJOYEDcjYE6UgOJYW5Ie2NSWP8xEFvWANfKn2GwWFaCqrIObcyTmDS2vi8QDazqJ3qrUV3Ek74JxxMTOVXAyq6kjRlaY1Gx0kjzFStNsJw+3aJNtApMAx0EkAdFBJ0GmppzWUqvRIUUUVUAooooAKKKKACiiigDm77J9D9KomFOMs27KhbrlcNKuwZiM74cOj6Em7bHekSpJEaMQwN9pO7eVfaIFaQnx+LIZTzxjErkzuw8dkLFokXA+KNtu8LW1yHJlgwgJJInYcpjcVcIzd8qh7TaWjPiF4NbYd0PCD3cgFon2zUzjeKYbOrlFZ19liozL6MdRTS72tHICtVtaiRYj+3Y1bcKhBS3baSh1FzuxA8J8Vsd+SACfDb0MwV8SL93BqGGa4b9sbOsoMQurAKpjKNTlAIkxFNm7XHoK7Ttd1AqXGXfEi0c3sDibDZrbsctu9cCIpa3OazlsjPJg5WOkHxNEDSvLnE8WTdjOF0yk2m8P77KVBFkxK8/3vXQVIYftRbO4ipTD8Stvs3xqrk17ok6ILAcRxbX7YZWVCEkMjCVNnMzmLZCsLkiC42AyyQatNANFYykn0qLBRRRVQCiiigAooooAK8Yxqa4v3ggJYwKpHaXtOAGObKg/XLc+VXhByeiG6J/inaFLei6nrVG472xCk57mvQan8h74qlcV7S3bhcKjqg6HxHrmI9gajQa/Oo2xbNwF0QkWxJCkALJAMkwSZYDQc6cjhUHv/ANZhLNrWyXx/a683/CtgfxXCT6aL+dROI43iTvdb0QKv4T868CaZxsRzBE6xAG5M6azrSliwXJVU1CliGZFCrIBdnYhQNR4QefOad9OKQr60pMY//mL/ADa+f/kYfj1+lKJx6+P/AOjr6kH/AHg11jQ6F0KlWXTaTIMk7QRGUyOQ6a03wMllJUvAO08hqwEctR6elZy11supPt6/yS2C7TYneEdfn/csD5VO8N7agQbitb/iHiT+4aj3iq2cjbrDeYhvcaSuKbep1HU7gHz3Px51mpRbqSpl7nVrZsnBO1kgHMHQ7EGR7iKt+B4gl0eE69K+bLVxrbk2X7u5pI3Rp2nkZjcifOrj2Z7WksEcd3d6T4W/lPXyPumssvjfRpjzKRttFQ3BONrdADHxfWpmkZRadMYCiiioAKKKKACuLtwKJJgUnjMUttczGqD2k7S6EkkLsANSTyAA3NaQxubIbosHFe0oWQnxqjcY7WqDDOWYmMq6mekzAPlNVHifG79zN+7ZUmAAdxMHOw5/wjTrNR1h9RcCk5dgpgAAgkDYkyOUdOVORxKLp6/YvPLrWyZ4jx/FHNktKgVirNcOYhhErAgT4hprvURf4risuZrj5SxXw5VGYASPCAftDnzqw2O0RLFmQFXu5wTAIDXLTwFRPEQLe511nlqjxbtIsd0veOuRkZmZmzE2lXM0oM5UiRIHoN6YUWu0Y+py6ZA3LmLCd6Vv5IzBheOxMBioaQJ0kiNaSTjt/wD1biz1Ibbf2wak07SundFUgWxbWAAHfK7NDXMmcDOQY19mnnC+1jAWgbTuUXKW7wZiVUqWE2yVZpljmkkz6VlyXSssmqtuhhgu0+I3OS4vz8/EsD5VOcP7ZKP+IGt/xe1b/uH4ik7naK3cXI1pxuIN2GAzBoXwwdVWSZPnrQ3aplLEoch2/eeyS9wxquqnvACP4BWfNPTjTLq+7tF84P2oIAIYMp2IMg++rfw7iyXRoYPSvnHC3mtOe4cI8jMp1RtJ22kjnAO+tXDs52nznKw7u6PszIMfdPPY6b6Hca1XL4y+C+PMpG3UVX+A8cDgKx161YKRlFxdM3TCiiiqgFcu4AJOwrqq32r4kVXKNuZq0Y8nRDZCdr+0YUMSYVem56AeZrL8djXunM5hZ8Kjz6ecc994gV3xbiRv3Mx/4Ynux947Z4+nkZptctiJcBj0iR6AH612cGFQVnO8jNb4robLcXUOQFzQFBPvJI0/RqawGJVA6shZXQKcrBCIdGmSrfcjbnUfbsAAyF13ECAOn+aT4fcJB10DELvMDrPPWPcKW8rE1+TZGKSekWB+0gtCQrD2AA1zMqsiBbZRcoy+II7DZinKozEcYcX719bYIuW1tIujKgzoRo6kHVegHinlSTkxpvymkbN2SQXUnoNx660tGWjdNkpgu019CuZHfwsCe8C6m93siUZV+5oNQBBERS2D7VEMn7o5ktlSO9Cne14QAkKn7vRhLbeLTWGxLaQDBJjy85nlANN8JZVYIY7agAQeogDbypnDD1NtaKZMjiu9kxc7UkWyq2jmZUVj3m8LZWMoUaFbWoLH2z6Unx7i7Yhw5QhYYSSGIl2JBhV0ExrPPWodLJy6CRJEAR9r7p0PM8qVt4jXTRTAk6yY39eR/wAGtFCE7Uu/j7BzlCnH/P0FrLHLMu43mdiOcny8964vYMOp5GdtmU8oPuGm3SnIwwU5lHi92vlpoKUInUb/AK0NOKOqkKOe7iS3Y/tHcVhbvHxTCP8Aej7J/i+vrvs3AuKC6oBPiHzr5/vLmUxoY1ExttryI3Bq5dhO0LGFY/vEieWYcmj5Hz9aQ8nBrQ/gzc+zZKKSw17OoPUUrXMGwpO/eCKWOwpSql2u4qBKgwBMn6mrQjydEN0RfHuLG42musADn5VH28AgYd4DcuxIRd1B6yQLamN2ImOe1L9nsOX/AHrDceBTyB5nzMA13x7GJZUhVUsxJiBqx3P+egpvfURbJNDe/gFKnPZtFBJyrd8QA12KBSf6gKr9zh9u/aGIwpLWyWGxBlWIOh1Go507wXFWTViI3PIe4chVj7OXrd60zqFBdiWgRJAAzMPvQACfIUnkbg7bNfSuN0ZTjLIQyWZSTAg6A+h+c6UzNgqScpbNAXlGnxXn0rQO1/BCsvbA/D1qm2bkkgspM7Ly+etMxytxMePFjBsO0iEOx1zQPL3/AOaMPaicsAqPRhE+E6kc9Oo9Ke4vUZQYnTaREayCNfSksNaUAEM2o2iRqOYC/rWm8Clk2+jHJJRVCN25MBlzSQNNCdRHlI01BpVVaCDqDMNyAOwM8xSaWSEG5HMARGp5Hp5RtVh7J4bvru0Ides+Y5a/551LcZxfJ/z7LLlCS4L+/R3wvs8XXO2VQB4s0R7idgfhRY7N2MUmbDYhHZdfA3jQzO3tATyPqKvCWkGa4VBS0SqLpDMvtv0kNKDoVbrpHrxxVjulVV5ADKCOhAGn4Vj605E8En+PYz7OXb6EW74h9cr8rkf82m3OtO4Ljc6wdxVH/brd5CRo25GxBXUHyYaa/wCKsfBL2YT9tYzefRgOh/A0vlf2M45N9lnmvaRR6WpZOzU4vHSqd22tg4a4Dp4dT5c/iNPjVsxl0KPWq5xa4jBhc9hiFJ5DpJ5CeZ01rTHJKSK5E+OjFSPt9JgdF/PQH5V1aObxfD0/Orfxrsbczfu9V3PXyEfrbzqHxHZq+ssEPwkH3dfOu7HLB7TOO4S6oiLmpy8uf4D9fjSGGtLlcdWaTOp5TpttTkoU0cEHmdxPPXl76b4S1BduTEED0nX6e6sPMa4I18dbY5ri4sggGPPp511Sfegga6HT/Fc0bSPJVxoeehHIivVYrpGYe4H4bUlZslDpqD8gJ+Jgge6l9YLQco0zcp862x5Jwf4FZ44y9xwjSSRoIB9Z1n8PdXN62TA0y8wenlHOgWwpLa7bcgBOw99cXVPhUT5nfQfmY+dROXKfIvCPGNAt4oYZpGsn7oPs678udL5x7QIKnePr+f8AimAdQVGuYMc2WYgiCdojanmGw2UZVkAmddWJO/kPn7q6WFyqrsRzKN3VHV8SYG/P06ep5VJ9nQBibdwdYPmDAI+nvA6VIdnuyr3Fk+FeRPMfiaslvs9YwiteusQqgsTB5bwBqZ6CqZs0EmmWxY52mi94K5tFSdVbsrxEYiwt5VKq2qBvaKH2WIG0jWOhFWgVxWdUQx9/IhPwrK+M3jevi1yMM/8ALOg95HwHnWg9pLmgUVROzqr3rXbhAN27lQfe8PgA/oXMfjTOCoq2Y5m6pFjkWbWY8hr6VR8die8cuee3kOQ/P/AqydpsZplHL68vz+FU28CJK7k7ciT9PUfOo5E48fywuLmJEkAcxG/LfTTf1invZXFi2IB8JYzBn7WknrEUyR8ohgR1O4PUyPxikeHWSgY8mbMBJ0ED50h5zpRZ0PHjytGo4m0LtvrIrKuP4E23ZZgdfKtC7MY3MmU8qiO3eBBUN109at4+S6E82Pi6KDIcAg7GQR/nyPzoDFRtIA3G8AcxXFi0V03H0j6k/hS0GM0HLMBuR/R06V0seScH+ApPHGXuOF3blrt7t/fIq99h8NoW0qhpbCzvrHnHIAdBrWn9j8NlsrHT/tWOedtyNcUaSQy49iu4tpaLSAvib+LmT6k/MVWw4BzAyrHWNgevv2Pn76ku2GJU3VUZpAIbL/FoPdP1ptgOETYARSB3mSJkBSoPiMeHUn86zxyk9doZWOMVfTY2dyGlZ0jPHMDUD15+kjnU9wvtF3LLcbVNAxH3TufPr6jzNcYfs+fZV9V5MmVj4nVdJPtOoWerT5VEYiyFd7c5lJYAjYwYMfUepqzSkqDV/wANkwuJDRBp+prOf/D7iJbDorHxWz3Z/pAKH3oVNaMhkTSsG32a58Sg9dEH2qxXd22YfZRm94BP4VR+A9ociBb2qGRJ105T1BH1qx/+I1wjDXoOpUL/AHMq/Q1nV5QYXkd/Qf5ge+tMatstPUIr+mh4bDIR+5vOg+6rKyjyC3FbKPIQKQHCrxxHeHG3TaCj90FtAFgTJLZdBBGgAOm9Ui1iXt8zl68x6/n8etOuGcUdSHzEyZ9x2+UVskKyh8k/2x7P97bLoPHpMcxOvvis+fCODGU1r2Dxy3VkHXSRzFKXrCwTkUtymBJ9Y09arPNLSfSM1h7Zi5U/rypO4JBAMGtWxeHtx+/w6qvN1IZV82MKVHnEDmRVc7QdkCpzWQSp5cxUeqvkODRTVaRO3lSVxJESQMsGGI0lVA8wM21aHwjsWoE3t+gp5jOxdhh4ZU8jvV45kg4WZZ3pnQHTwkTInfNJ8ssjrNPMFg3ulUXVmgafMj0FWm92GuBvDBB51YOEcNGFGRYa+/s9AuksY1yDn1MDcipWaLYcGkQmF7EIgXvLio1w5VB+0YJyiTqYBMU8wHYvK4LMCo+JipDieAwUqMRbW9cBnO4l83XMCI8gNByipROK2VA8ekaSSTp5nUmtn5ORGK8eLFcVhlFuCxRF1OU5ZAG0jUDnoQdKhb3EcJaMpZt558LBFBn+aJ86j+0HaDP4EmOg3Pmegqu4VT9rVh4fQcgPdEmsOxqMKVlw4N2ja5iFQDLba20DoyFYHwZvhWiYR5QGsX4IYxVof+43wazcP+4E+6ti4U02xWD1NoZlFekmRXaFCVuEb5SAehOgPumaqCYC13iXyD/6bMtshjBuMCLmmxAEJ6hhyFXPjrDumEkZoBI3Enl51QuNY9fDaQDIo21iBEDruZnfStIybVC3D8k2IcUzu05SQRmkCdCxEmNtQaZJgHa4ykBe6OVszKoDtoBLGJ5D1NO248UUr3YCBYUzmK6ODmJEn221EeZ3njCcTyu9zKQbhzkK5BBY5iMwGqyYgjYDpWi+i3xY3xPDrsAd08MV2UkQZPLqARXn7Dd/033y+yd5iNt50pziuNMMjBUAQ6jWIZWtnn4Rlf5Up/5gcfYSSRrDTowYSc2sQBJ5aVzPNSc1y+h7xb4aQvwPPauLnRlDaDMCJ+PqPjVl47hu9skc4n4axVGtcRYhQQAAVjr4LaoDv0UfrSr7w2+LlselZ4JVaQeTjbVmRYu1DEEU1u255mCBOp11ET96OXSrT2v4dkuFgNDVZNdbDktWcqUDzBEs6gA6nLEyAQNTO8T8K2LhdrJaUc4/71nHZXCZ7w05ya0m9dyW2ncCoytSlReCpFaxPD1vPd1KgMqmAp9rNqczqABl+dNbPCb2UwQYUFsrGDIJG20gE68o601v3iSwnQkEjqRMH/7H40nbxrqxGbRlXkD7IyaSNCFIEjXU1eq6NOx3ieE3gSxI8Cgt4j7JmPcCkzt0OopO9wW6wKrlzZsq+L7QZlMf2P7hXF3itzVc0kgiAFETMmQPCTmbXcyd65s8RvGC1wlgdTAGqltYA6sx88xmo30StKyW7NW2s4m5bOma3bcD+XSYOolXTfXw1qGAeUFZB2fulsWskSFuLsAIi2QAAIAAge6tY4M0pSz1kYzk3giys/8AiLamxc/oPwuLrVP4Rw7vQWfwg5Qrbif3veIAN2m2ojfUdRN+7b2M1i4BubbR6gEj5isrGjMw1BImP5R4h1/XSr4u2VybhH+E3j+HohtL4mz3MjfY3ZPCM0ZWAY7xS97gtuCQGtkAMQobYLeJzWrhlSe7Ue1zmdYqAYglY21PuykfiKVitqsX6J/D8JKlAt1vEBJVTzNvUdV8Z1E+zqROnRxzqpHfPmE6QAJ7k3Y1aY8JXbcjpVaceJR6n4CP+amnEbGqvyWOkjX2gefofzrHPDlFm2Brkk/ktXDe0rhouGVO81K4i1fyp+w3bIXOJS8pZVSDKqVIYCYheXIgCKolt533Bg+o/CnFvGOuzGuZDNKDqR0J+NGe4mhYziYspNxlLxssgT6EkgVF4PtUrGHEeYqmZ3ualoEnzJgxzEAaf9q4XDSSGYkCIjwnWdyv+KZWPNOmtIXrBC1LbNOXiloic6/GoXiPGbVgHu9Wc+J2JJ2MSzGSByGwmqTi7ZVRlZo28RJg/ZJ5xOh9a7MEAhY9lp0+8JE7zFMY002pdowyRjSlHpjm7i85nViem3xOlSFnhfeLbY3Aso7lQfFKtcUQcsZYAnnv5V3huF57YfMQTniQMsrEAsWBliYEA163B75Gh08SAhjA1KmD0zZhA1J5GaYZgn9HS8DVM+ZwAoJaAxIOTOsmPF4elReIsm3ddDuJGm0o0E/MVL3rWIa0AxGUZhAJElVbNPuVtNDrJGs0zucIvOyxlLMCxkkkKwHjMAn2mQdST0BILJQ34MubGW/KfiFb/q+dbDwgfu6yns3hiMWFj2Ldyf5s6jUjmfF8K1vh6wgpaX/YxiesKKX25xDCycpgh0/3gfU1RLVzMS3kB9Sfr8qv3baxNq75Q39jB/8AlrPk8Jc8i2vl4V1H41fB8hniqVfQpf2A6kD8T8gaDaj2THluPh+UUEyy9IJ+gH1NKUwLXQ3vMdAV3I2121235edIW74zZPWOR3JAynXYCnZ9seQPzIj6GmmOs+NXnovLw76+Y6z086W8nFzh/BnxsnGX9HE1Zey/EYOQn0qrW3keex9RvSti6VIIrjxbjI6coKcaLpxjDi/mtkQ4GZP4l08Q9CYI5SORE51jeHuj5YO9X3hfEBiLa5jkYQyMIzAxvqI2JBXmCRXHEMWiPbW/h7rs7FQ1hc6GADmhTmUa8xp5711sKlHf2cXKkmcdjeGFFzEamnXanHqgCyBMgyff+FOuIY9LNudtNjvPIHpOoqncUxed82WACsHTXMSsddJ+daR3JkJaT+BA3p2BPugfE/hNJ3VMqSYExC9Dp7XrG0U4pPEDwn0n3jUVu1ohPZ2qgaARXCe0w6wfwP0HxpSab3WlwFOsEE9PZPx8qHoFskOza5sZP3UJ9+qn8B7q1ngnsVmHZO1/6h42W0g/udv+mtT4QsJSb/7GNz1gRxxq1KTWOXbHd3btv7jCP5SPD/8AUCtvxFvMpFZX2z4eUureGxGRx5gyh+o9ctWi+M1+ykPzxNfRXXSHBXTRpHI6r8D50ot0bHQ+fP0OxryZYfyt9VpUidDTKMG/s4+36L9T/iunUEQRINILahzlJHhXTcbtyO3uilJYcgfQwfgfzoB/oQu2ggUgmRlXXciYHwJ+tFdYm4CsFWEleU/aHNZpJyBswI6McrfOAflXP8rx3KXKJ0fEzpR4zHGDHgHvn1JM/Oa5a8qs0nkvInr0pqMTEkNA56SB5/qRRdO0yZIkgToPTlp860/5PGMVVP8AfRT/AIjlKTbtfrsd3i50ULEbtznyH40hiLzgEMoMqYKzGgpdcUCYhp9CfpRfc5WhT7J3IHL3n5UxqSuMhVJxdSj/AKAcT2ChmyExBBg6EnT3b09TidwDU5RmPtBDMkk8joSScu2u1MWuRoWVTEwN/nv8KTe+Bqilz18v5j9BQ5qPuYcOWoxJCzxW+w0eOpKrJiRER7O/hOnlXVziFzMpz6zBkKQRlJggiDqqn+kdKjrWLAEQc0nSNYJJB8hrXFzE52RLYlzML0J8MEjb2qj1IV2ifRm3XEuXYnD5muXTqWYKD1Cak/3M3wFaZaWABVb7LcOFtVXcKN+p5n3kk++rPWMd2y3kOqgvggO0OHBmRIIg+h3rKEtlWuId1fL8ABPviffW08Vs5k9KyztPgcl7vRtcAVv51GnxX/YetWg+OT+lvfh/aITJDnLG2x21J+FKrdGx0PQ/gdj7q8B8X9P0P+a7ZQdCJHnTSFW/s4X229F+rfnXV22GBB2NIpbhmykjbTcbef4GlJYcgfQwfgfzo+NkvvQheQKVPMwpncwpg+un60oJrrEOCACrCWHLprus9KScx9oEecK3zgH5VzvK8dylyidHxM6UeMx3gmhFg/ZH01pdeNMpYFzuOp+yvQVEDExs0CddAQCfp8xXrGGWZPizHSdtvLfL8K0fkqoqqf7M14bbk27X67JDFX7rkjwx1bWfd0pnfvOAQyzsZWY0I5/nFLrigTENPSPy0rzEOcpheXMgfSaZ01cWLbi6lH/RymNDHwqW1jQg7HfTT4kUt3mniGWeW5+W9JvdgwXAI+yo1j5n5Ck2vhdUQt1Ou3qdW8gPlUc1H3SDg5e2IphyzKv2RlH8x0+X19K7ygFQP4qQtYoBQsEsAAR09+1e27pu3Et2tWbTyXMRqY6BWJE8qPVhXZPo5G6r7Lj2Nw3gL/6jk/0p4APSQx/qrSMKkKBVb7P4EDKo9lQAPQCrTS8NtyNPKaVQXwFVztNwsXEZT7LCPMdCPMGCPQVY6Tv2gwINWkrRhiycJWYbjLDI+VtHVoboQwgMB0Jj6ciK9D8jof1sedXbtZwDvFMaXADlPI/wnyPXkYPkaNauTKsIddHQ7g+nToa1xZOWn2aZsXH8l0ej2z/Kv1alKRKw+h3B8xoR+ZpTMeY+FbIwZzf2H8yf71pWaQv3BHTVd9NnHX0NKhh1FHyFaPSKbHDKWYRGg9kleuulOaTU+JvRfxqJRT7JjJx2mMwGttLAsNQCo5GNwOen62rsYhn8ISAymGJ5bEwBvrtNO+8HUfGk0OYhvsiY/inn6Upmaw43xdfSGYyeWaclf7Of2dQQQIifnEz1Ogr1qUNJtXHuzpQEroMaGD16VPdheCeLvIMCQk7kknO/1APm3lTPg3CjffmLYPiPX+BT16nl6xWpcE4cFA0AAAAA2AGwA6U1gxt7Iz5lCJJYCxkUdac0UV0UqOJJ27Z4wkRVQ7S8KDqyHSdj0I1VvcYq4U1x+Gzr51WcbRtgycJb6MSvIVeGEMCUYee/wMaH+IV2Gq1dqeBm4CUgXV9mdmAMhT79QeR8iaqVm6GmRDAwyndSORBrbFk5afZOfDw2ugT2m930pSkgIYxzUR7iZ+opSfKtUYM4u7r/ADf8rUpSV5tv5h8zH40oDQiH0ekU1GFUltI1EZTEeFTy03p1SVs6v6j/AGrUSin2WhJx2mM1LW2lgWEESo5SCNOVKi6z+EplBEzmk5fQDf36TTouBzGn+fyPwpNJJzbCIA6gwZPw2/QTztYcbUXX0hmEnlncl/WciyAZAjSPLea9NdmuDXJs6UBG+pIgGJ58/d51Zuw/Bso7zLEjLb65ebf1H5CedMeA8HN9szD90Dr/ABn7o/h6n3dY0/hHD41IprBjb2RnzKER7w3DZF8zTyiin0qOLKTk7YUUUVJUb4zChx51Re0/ZwOQ3suuzjp909R9PiDoVJX8OriCKq43tG+LM46fRheLtvbMOuqmfMjYkcm0JOkctBXaXQdj7tj8DWkcb7OSDoGXpVJxfAGTRYK/dfl6NB08j8a1jkfyTKEX7SMxHst5An4a/hXZUdBXN7CFfaV0HxX46qPlSWHJI0cEjQ6A6j0j199aKVmTi0hbux0Hw/XSkrNlQzQAJg+8z+Vd5W6r/af+qk0DZm8Q5D2T0n73nUv+ELp7FriyCBzBHlXFiAMoERymffPOetAEmM7E9FAn4KJr1OE3HaRbC6QGuGTrzyyST0BilfKxLKlvaN8DcX+gcxvT3hfCmvEEyqfBm9Og8/h1qS4T2dAjQuRsTsPMLt7zJq98I4IE8T79KVx+JW5DE/KjHSEuB8ICqPCFUDQCrCqxoKAK9puMUhLJkc3bCiiipMwooooAYcRwIcSN6oXaLgQc5h4Lg0zDmOjfn9RpWmUy4hw5bg6GqOO7Qxjz0uMtoxLEh7bDONVmeuXmejDYyOm1KJdB2OvTY/A61deM8EIkMsj9ajp61V7/AAUrosMvJX3HkGjUevxreORrsiWOMvaMcRt71PwYGlCKTxGEIBBDpIid1+Oqik7DlgCHBPPQHXmNI51opJmbi0ti+UdBSWHthSwAAGb6qCfrXWVuq/2n/qpO2GlvEPa+70UdTQyF12K3klSOteWSIgCI0jp093nXKrOzM3kuv+wTXdvg1xyfAqTAzPDNHWNZPqdNPOlPKwxypb2hjA3H+HLmN6lOD8Ea6QbgIT7uzN681Hlv6VJ8G7OgEQCxGxPL0Gw+vnV84XwhbYltTS2PxK3IYl5UY6QjwnhQUCQAAAAAIEDYAVNAV7RTaikI5Mjm7YUUUVJmFFFFABRRRQAUyxnDEubiDT2igCrYvs7G1Q+I7PDmin1AP1FaDXDWwdwKva+UReRe2RmrdnF/0wPTT6V1b7PINrSf2itEOETpXgwadKm4fRHqZvtFKw/BTyAHpUtg+A9asa2VGwFKUckukR+cvdIa4XAqmwp1RRVG7LJJBRRRUEhRRRQAUUUUAFFFFAHF20GEETUJjuz6tqtTpoFSnRBRsRwRl5VG3uEfetg+qg1pTKDuJpB8Gp5Vb8X2i3q5V0zNDwVP9JfcI+lKWeCqNrSj0UflWhnhq0JgF6H5UVAPXzfopljhDHlFTOB4BzNWJLCjYUrRyS6RVucvcxDC4RUGgpeiiqWSlQUUUUAFFFF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7" descr="http://frontierscientists.com/wp-content/uploads/2013/06/JetStream_ArcticOscill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4572000"/>
            <a:ext cx="2971800" cy="1828800"/>
          </a:xfrm>
          <a:prstGeom prst="rect">
            <a:avLst/>
          </a:prstGeom>
          <a:noFill/>
        </p:spPr>
      </p:pic>
      <p:pic>
        <p:nvPicPr>
          <p:cNvPr id="13" name="Picture 19" descr="https://encrypted-tbn3.gstatic.com/images?q=tbn:ANd9GcQIauEsrGgp6UaTTlK-JmF2C2OFEaFBNq-xYd_dECFWXPFLasy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4041" y="4596284"/>
            <a:ext cx="3515032" cy="167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8038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57200"/>
            <a:ext cx="7467600" cy="1066800"/>
          </a:xfrm>
        </p:spPr>
        <p:txBody>
          <a:bodyPr>
            <a:normAutofit/>
          </a:bodyPr>
          <a:lstStyle/>
          <a:p>
            <a:r>
              <a:rPr lang="en-US" sz="4400" b="1" dirty="0"/>
              <a:t>ABSOLUTE HUMIDITY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524000"/>
            <a:ext cx="4648200" cy="5181600"/>
          </a:xfrm>
        </p:spPr>
        <p:txBody>
          <a:bodyPr>
            <a:normAutofit/>
          </a:bodyPr>
          <a:lstStyle/>
          <a:p>
            <a:r>
              <a:rPr lang="en-US" sz="2800" dirty="0"/>
              <a:t>Absolute humidity is a measure of the </a:t>
            </a:r>
            <a:r>
              <a:rPr lang="en-US" sz="2800" b="1" dirty="0">
                <a:solidFill>
                  <a:srgbClr val="FF0000"/>
                </a:solidFill>
              </a:rPr>
              <a:t>actual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amount</a:t>
            </a:r>
            <a:r>
              <a:rPr lang="en-US" sz="2800" dirty="0"/>
              <a:t> of </a:t>
            </a:r>
            <a:r>
              <a:rPr lang="en-US" sz="2800" b="1" dirty="0" smtClean="0">
                <a:solidFill>
                  <a:srgbClr val="FF0000"/>
                </a:solidFill>
              </a:rPr>
              <a:t>water vapor </a:t>
            </a:r>
            <a:r>
              <a:rPr lang="en-US" sz="2800" dirty="0" smtClean="0"/>
              <a:t>(</a:t>
            </a:r>
            <a:r>
              <a:rPr lang="en-US" sz="2800" dirty="0"/>
              <a:t>moisture) in the </a:t>
            </a:r>
            <a:r>
              <a:rPr lang="en-US" sz="2800" b="1" dirty="0">
                <a:solidFill>
                  <a:srgbClr val="FF0000"/>
                </a:solidFill>
              </a:rPr>
              <a:t>air</a:t>
            </a:r>
            <a:r>
              <a:rPr lang="en-US" sz="2800" dirty="0"/>
              <a:t>, regardless of the air's temperature.</a:t>
            </a:r>
          </a:p>
          <a:p>
            <a:r>
              <a:rPr lang="en-US" sz="2800" dirty="0"/>
              <a:t>Measured in grams of water vapor per cubic meter of air (g/m</a:t>
            </a:r>
            <a:r>
              <a:rPr lang="en-US" sz="2800" baseline="30000" dirty="0"/>
              <a:t>3</a:t>
            </a:r>
            <a:r>
              <a:rPr lang="en-US" sz="2800" dirty="0"/>
              <a:t>).</a:t>
            </a:r>
          </a:p>
          <a:p>
            <a:pPr marL="82296" indent="0">
              <a:buNone/>
            </a:pPr>
            <a:endParaRPr lang="en-US" b="1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0962" name="Picture 2" descr="http://apollo.lsc.vsc.edu/classes/met130/notes/chapter4/graphics/parcel_exp2.fre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905000"/>
            <a:ext cx="3260710" cy="37349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234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57200"/>
            <a:ext cx="7467600" cy="1066800"/>
          </a:xfrm>
        </p:spPr>
        <p:txBody>
          <a:bodyPr>
            <a:normAutofit/>
          </a:bodyPr>
          <a:lstStyle/>
          <a:p>
            <a:r>
              <a:rPr lang="en-US" sz="4400" b="1" dirty="0"/>
              <a:t>ABSOLUTE HUMIDITY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524000"/>
            <a:ext cx="4648200" cy="51816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Changes</a:t>
            </a:r>
            <a:r>
              <a:rPr lang="en-US" sz="2800" dirty="0"/>
              <a:t> as the </a:t>
            </a:r>
            <a:r>
              <a:rPr lang="en-US" sz="2800" b="1" dirty="0">
                <a:solidFill>
                  <a:srgbClr val="FF0000"/>
                </a:solidFill>
              </a:rPr>
              <a:t>air mass </a:t>
            </a:r>
            <a:r>
              <a:rPr lang="en-US" sz="2800" dirty="0"/>
              <a:t>changes.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As air </a:t>
            </a:r>
            <a:r>
              <a:rPr lang="en-US" b="1" dirty="0">
                <a:solidFill>
                  <a:srgbClr val="FF0000"/>
                </a:solidFill>
              </a:rPr>
              <a:t>rises</a:t>
            </a:r>
            <a:r>
              <a:rPr lang="en-US" dirty="0">
                <a:solidFill>
                  <a:schemeClr val="tx1"/>
                </a:solidFill>
              </a:rPr>
              <a:t>, it </a:t>
            </a:r>
            <a:r>
              <a:rPr lang="en-US" b="1" dirty="0">
                <a:solidFill>
                  <a:srgbClr val="FF0000"/>
                </a:solidFill>
              </a:rPr>
              <a:t>expands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Amount of moisture </a:t>
            </a:r>
            <a:r>
              <a:rPr lang="en-US" b="1" dirty="0">
                <a:solidFill>
                  <a:srgbClr val="FF0000"/>
                </a:solidFill>
              </a:rPr>
              <a:t>stays the same.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Absolute humidity – g/m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changes as air mass changes.</a:t>
            </a:r>
          </a:p>
          <a:p>
            <a:pPr marL="82296" indent="0">
              <a:buNone/>
            </a:pPr>
            <a:endParaRPr lang="en-US" b="1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0962" name="Picture 2" descr="http://apollo.lsc.vsc.edu/classes/met130/notes/chapter4/graphics/parcel_exp2.fre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905000"/>
            <a:ext cx="3260710" cy="37349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08455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8229600" cy="1066800"/>
          </a:xfrm>
        </p:spPr>
        <p:txBody>
          <a:bodyPr>
            <a:normAutofit/>
          </a:bodyPr>
          <a:lstStyle/>
          <a:p>
            <a:r>
              <a:rPr lang="en-US" sz="4400" b="1" dirty="0"/>
              <a:t>RELATIVE HUMIDITY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3657600" cy="497433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Relative humidity </a:t>
            </a:r>
            <a:r>
              <a:rPr lang="en-US" sz="2800" dirty="0"/>
              <a:t>is the most common way to measure humidity.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Measures </a:t>
            </a:r>
            <a:r>
              <a:rPr lang="en-US" sz="2800" b="1" dirty="0">
                <a:solidFill>
                  <a:srgbClr val="FF0000"/>
                </a:solidFill>
              </a:rPr>
              <a:t>water vapor</a:t>
            </a:r>
            <a:r>
              <a:rPr lang="en-US" sz="2800" dirty="0"/>
              <a:t>, but </a:t>
            </a:r>
            <a:r>
              <a:rPr lang="en-US" sz="2800" b="1" dirty="0">
                <a:solidFill>
                  <a:srgbClr val="FF0000"/>
                </a:solidFill>
              </a:rPr>
              <a:t>RELATIVE</a:t>
            </a:r>
            <a:r>
              <a:rPr lang="en-US" sz="2800" dirty="0"/>
              <a:t> to the temperature of the air.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Shown as a </a:t>
            </a:r>
            <a:r>
              <a:rPr lang="en-US" sz="2800" b="1" dirty="0">
                <a:solidFill>
                  <a:srgbClr val="FF0000"/>
                </a:solidFill>
              </a:rPr>
              <a:t>percent</a:t>
            </a:r>
            <a:r>
              <a:rPr lang="en-US" sz="2800" dirty="0"/>
              <a:t>.</a:t>
            </a:r>
          </a:p>
        </p:txBody>
      </p:sp>
      <p:pic>
        <p:nvPicPr>
          <p:cNvPr id="39938" name="Picture 2" descr="http://www.e-inst.com/images/humidity/relative-humidit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066800"/>
            <a:ext cx="3484067" cy="1981200"/>
          </a:xfrm>
          <a:prstGeom prst="rect">
            <a:avLst/>
          </a:prstGeom>
          <a:noFill/>
        </p:spPr>
      </p:pic>
      <p:pic>
        <p:nvPicPr>
          <p:cNvPr id="39942" name="Picture 6" descr="http://virtualskies.arc.nasa.gov/weather/images/4_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61446" y="3124200"/>
            <a:ext cx="3539653" cy="3305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155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620000" cy="1066800"/>
          </a:xfrm>
        </p:spPr>
        <p:txBody>
          <a:bodyPr>
            <a:normAutofit/>
          </a:bodyPr>
          <a:lstStyle/>
          <a:p>
            <a:r>
              <a:rPr lang="en-US" sz="4400" b="1" dirty="0"/>
              <a:t>MEASURING HUMIDITY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52600"/>
            <a:ext cx="7696200" cy="466953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Hygrometer</a:t>
            </a:r>
            <a:r>
              <a:rPr lang="en-US" dirty="0"/>
              <a:t> – thin polymer film absorbs or releases water vapor – changes conductivity.</a:t>
            </a:r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46082" name="Picture 2" descr="https://encrypted-tbn0.gstatic.com/images?q=tbn:ANd9GcTJWfAasUmPaAma7lkp-bpeL5dDjJ0P_vdbIbs7O-aqscEVNQUbB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7139" y="3657600"/>
            <a:ext cx="5443121" cy="2907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528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620000" cy="1066800"/>
          </a:xfrm>
        </p:spPr>
        <p:txBody>
          <a:bodyPr>
            <a:normAutofit/>
          </a:bodyPr>
          <a:lstStyle/>
          <a:p>
            <a:r>
              <a:rPr lang="en-US" sz="4400" b="1" dirty="0"/>
              <a:t>MEASURING HUMIDITY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99032"/>
            <a:ext cx="7772400" cy="466953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Sling Psychrometer </a:t>
            </a:r>
            <a:r>
              <a:rPr lang="en-US" dirty="0"/>
              <a:t>– differences in “dry” and “wet” bulb thermometers.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Measures </a:t>
            </a:r>
            <a:r>
              <a:rPr lang="en-US" b="1" dirty="0">
                <a:solidFill>
                  <a:srgbClr val="FF0000"/>
                </a:solidFill>
              </a:rPr>
              <a:t>cooling effect </a:t>
            </a:r>
            <a:r>
              <a:rPr lang="en-US" dirty="0">
                <a:solidFill>
                  <a:schemeClr val="tx1"/>
                </a:solidFill>
              </a:rPr>
              <a:t>of evaporation.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Wet bulb is “slung” around.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Lower humidity </a:t>
            </a:r>
            <a:r>
              <a:rPr lang="en-US" dirty="0">
                <a:solidFill>
                  <a:schemeClr val="tx1"/>
                </a:solidFill>
              </a:rPr>
              <a:t>has </a:t>
            </a:r>
            <a:r>
              <a:rPr lang="en-US" b="1" dirty="0">
                <a:solidFill>
                  <a:srgbClr val="FF0000"/>
                </a:solidFill>
              </a:rPr>
              <a:t>greater evaporation </a:t>
            </a:r>
            <a:r>
              <a:rPr lang="en-US" dirty="0">
                <a:solidFill>
                  <a:schemeClr val="tx1"/>
                </a:solidFill>
              </a:rPr>
              <a:t>so a wet thermometer cools more.</a:t>
            </a:r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46084" name="Picture 4" descr="http://docs.engineeringtoolbox.com/documents/561/moisture-measurem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4572000"/>
            <a:ext cx="2551737" cy="2009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378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2325"/>
            <a:ext cx="7696200" cy="16002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USING A SLING PSYCHROMETER TO MEASURE HUMIDITY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066800" y="1905000"/>
            <a:ext cx="7658100" cy="4648200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/>
              <a:t>When water evaporates, </a:t>
            </a:r>
            <a:r>
              <a:rPr lang="en-US" sz="2400" b="1" dirty="0">
                <a:solidFill>
                  <a:srgbClr val="FF0000"/>
                </a:solidFill>
              </a:rPr>
              <a:t>heat is required </a:t>
            </a:r>
            <a:r>
              <a:rPr lang="en-US" sz="2400" dirty="0"/>
              <a:t>to evaporate water.  </a:t>
            </a:r>
          </a:p>
          <a:p>
            <a:pPr lvl="0">
              <a:spcBef>
                <a:spcPts val="0"/>
              </a:spcBef>
            </a:pPr>
            <a:r>
              <a:rPr lang="en-US" sz="2400" dirty="0"/>
              <a:t>Evaporation has a </a:t>
            </a:r>
            <a:r>
              <a:rPr lang="en-US" sz="2400" b="1" dirty="0">
                <a:solidFill>
                  <a:srgbClr val="FF0000"/>
                </a:solidFill>
              </a:rPr>
              <a:t>cooling effect</a:t>
            </a:r>
            <a:r>
              <a:rPr lang="en-US" sz="2400" dirty="0"/>
              <a:t>.  </a:t>
            </a:r>
          </a:p>
          <a:p>
            <a:pPr lvl="0"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Warm</a:t>
            </a:r>
            <a:r>
              <a:rPr lang="en-US" sz="2400" dirty="0"/>
              <a:t> air holds </a:t>
            </a:r>
            <a:r>
              <a:rPr lang="en-US" sz="2400" b="1" dirty="0">
                <a:solidFill>
                  <a:srgbClr val="FF0000"/>
                </a:solidFill>
              </a:rPr>
              <a:t>more</a:t>
            </a:r>
            <a:r>
              <a:rPr lang="en-US" sz="2400" dirty="0"/>
              <a:t> moisture than </a:t>
            </a:r>
            <a:r>
              <a:rPr lang="en-US" sz="2400" b="1" dirty="0">
                <a:solidFill>
                  <a:srgbClr val="FF0000"/>
                </a:solidFill>
              </a:rPr>
              <a:t>cool</a:t>
            </a:r>
            <a:r>
              <a:rPr lang="en-US" sz="2400" dirty="0"/>
              <a:t> air. </a:t>
            </a:r>
          </a:p>
          <a:p>
            <a:pPr lvl="0">
              <a:spcBef>
                <a:spcPts val="0"/>
              </a:spcBef>
            </a:pPr>
            <a:r>
              <a:rPr lang="en-US" sz="2400" dirty="0"/>
              <a:t>A sling psychrometer has two thermometers.  One is dry to record true temperature and the other is covered in water to measure cooling from evaporation. </a:t>
            </a:r>
          </a:p>
        </p:txBody>
      </p:sp>
      <p:pic>
        <p:nvPicPr>
          <p:cNvPr id="47114" name="Picture 10" descr="http://mr-bova.wiki.williamsvillek12.org/file/view/sling.gif/211535922/240x160/sling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4902200"/>
            <a:ext cx="2476500" cy="1651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373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409" y="228600"/>
            <a:ext cx="7696200" cy="16002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USING A SLING PSYCHROMETER TO MEASURE HUMIDITY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066800" y="2286000"/>
            <a:ext cx="7620000" cy="4267200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/>
              <a:t>The wet thermometer is swung around, causing some of the water to evaporate. </a:t>
            </a:r>
          </a:p>
          <a:p>
            <a:pPr lvl="0">
              <a:spcBef>
                <a:spcPts val="0"/>
              </a:spcBef>
            </a:pPr>
            <a:r>
              <a:rPr lang="en-US" sz="2400" dirty="0"/>
              <a:t>The lower the relative humidity, the more water that will evaporate and the more the wet thermometer will cool down. </a:t>
            </a:r>
          </a:p>
          <a:p>
            <a:pPr lvl="0">
              <a:spcBef>
                <a:spcPts val="0"/>
              </a:spcBef>
            </a:pPr>
            <a:r>
              <a:rPr lang="en-US" sz="2400" dirty="0"/>
              <a:t>When the humidity is </a:t>
            </a:r>
            <a:r>
              <a:rPr lang="en-US" sz="2400" b="1" dirty="0">
                <a:solidFill>
                  <a:srgbClr val="FF0000"/>
                </a:solidFill>
              </a:rPr>
              <a:t>higher</a:t>
            </a:r>
            <a:r>
              <a:rPr lang="en-US" sz="2400" dirty="0"/>
              <a:t>, the surrounding air already has a lot of water in it - so </a:t>
            </a:r>
            <a:r>
              <a:rPr lang="en-US" sz="2400" b="1" dirty="0">
                <a:solidFill>
                  <a:srgbClr val="FF0000"/>
                </a:solidFill>
              </a:rPr>
              <a:t>less</a:t>
            </a:r>
            <a:r>
              <a:rPr lang="en-US" sz="2400" dirty="0"/>
              <a:t> water will </a:t>
            </a:r>
            <a:r>
              <a:rPr lang="en-US" sz="2400" b="1" dirty="0">
                <a:solidFill>
                  <a:srgbClr val="FF0000"/>
                </a:solidFill>
              </a:rPr>
              <a:t>evaporate</a:t>
            </a:r>
            <a:r>
              <a:rPr lang="en-US" sz="2400" dirty="0"/>
              <a:t> and there is </a:t>
            </a:r>
            <a:r>
              <a:rPr lang="en-US" sz="2400" b="1" dirty="0">
                <a:solidFill>
                  <a:srgbClr val="FF0000"/>
                </a:solidFill>
              </a:rPr>
              <a:t>less</a:t>
            </a:r>
            <a:r>
              <a:rPr lang="en-US" sz="2400" dirty="0"/>
              <a:t> cooling.</a:t>
            </a:r>
          </a:p>
        </p:txBody>
      </p:sp>
    </p:spTree>
    <p:extLst>
      <p:ext uri="{BB962C8B-B14F-4D97-AF65-F5344CB8AC3E}">
        <p14:creationId xmlns:p14="http://schemas.microsoft.com/office/powerpoint/2010/main" val="227105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2325"/>
            <a:ext cx="7696200" cy="16002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USING A SLING PSYCHROMETER TO MEASURE HUMIDITY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013460" y="4495800"/>
            <a:ext cx="8001000" cy="2209800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2400" dirty="0"/>
              <a:t>By comparing the temperature of the wet and dry bulb thermometer, you can determine the </a:t>
            </a:r>
            <a:r>
              <a:rPr lang="en-US" sz="2400" b="1" dirty="0">
                <a:solidFill>
                  <a:srgbClr val="FF0000"/>
                </a:solidFill>
              </a:rPr>
              <a:t>humidity</a:t>
            </a:r>
            <a:r>
              <a:rPr lang="en-US" sz="2400" dirty="0"/>
              <a:t>.</a:t>
            </a:r>
          </a:p>
          <a:p>
            <a:pPr lvl="0">
              <a:spcBef>
                <a:spcPts val="0"/>
              </a:spcBef>
            </a:pPr>
            <a:r>
              <a:rPr lang="en-US" sz="2400" dirty="0"/>
              <a:t>The </a:t>
            </a:r>
            <a:r>
              <a:rPr lang="en-US" sz="2400" b="1" dirty="0">
                <a:solidFill>
                  <a:srgbClr val="FF0000"/>
                </a:solidFill>
              </a:rPr>
              <a:t>closer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the two temperatures, the </a:t>
            </a:r>
            <a:r>
              <a:rPr lang="en-US" sz="2400" b="1" dirty="0">
                <a:solidFill>
                  <a:srgbClr val="FF0000"/>
                </a:solidFill>
              </a:rPr>
              <a:t>greater</a:t>
            </a:r>
            <a:r>
              <a:rPr lang="en-US" sz="2400" dirty="0"/>
              <a:t> the humidity (more moisture in the air).</a:t>
            </a:r>
          </a:p>
          <a:p>
            <a:pPr lvl="0">
              <a:spcBef>
                <a:spcPts val="0"/>
              </a:spcBef>
            </a:pPr>
            <a:r>
              <a:rPr lang="en-US" sz="2400" dirty="0"/>
              <a:t>The </a:t>
            </a:r>
            <a:r>
              <a:rPr lang="en-US" sz="2400" b="1" dirty="0">
                <a:solidFill>
                  <a:srgbClr val="FF0000"/>
                </a:solidFill>
              </a:rPr>
              <a:t>greater</a:t>
            </a:r>
            <a:r>
              <a:rPr lang="en-US" sz="2400" dirty="0"/>
              <a:t> the temperature difference, the </a:t>
            </a:r>
            <a:r>
              <a:rPr lang="en-US" sz="2400" b="1" dirty="0">
                <a:solidFill>
                  <a:srgbClr val="FF0000"/>
                </a:solidFill>
              </a:rPr>
              <a:t>drier</a:t>
            </a:r>
            <a:r>
              <a:rPr lang="en-US" sz="2400" dirty="0"/>
              <a:t> (less humid) the air.</a:t>
            </a:r>
          </a:p>
        </p:txBody>
      </p: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905000"/>
            <a:ext cx="5227320" cy="251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5678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chrnews.com/NEWS/2003/48/Files/Images/9467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81000"/>
            <a:ext cx="8092035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0637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SOMETHING TO THINK ABOUT: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5257800"/>
            <a:ext cx="7772400" cy="1447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800" dirty="0"/>
              <a:t>The map shows typical air masses that move through the US.  Based on what we learned today, why does the Midwest often have strong storms associated with cold fronts?</a:t>
            </a:r>
          </a:p>
        </p:txBody>
      </p:sp>
      <p:pic>
        <p:nvPicPr>
          <p:cNvPr id="24578" name="Picture 2" descr="https://encrypted-tbn1.gstatic.com/images?q=tbn:ANd9GcQQIsj3stff_lbA7f8BYK7bQdiVyG3MagdysL-OlpDspOQrNjB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1658256"/>
            <a:ext cx="4267200" cy="33866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REVIEW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66800" y="1447800"/>
            <a:ext cx="2819400" cy="4191000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en-US" dirty="0"/>
              <a:t>Use the terms To label each air mass:</a:t>
            </a:r>
          </a:p>
          <a:p>
            <a:r>
              <a:rPr lang="en-US" dirty="0"/>
              <a:t>Polar</a:t>
            </a:r>
          </a:p>
          <a:p>
            <a:r>
              <a:rPr lang="en-US" dirty="0"/>
              <a:t>Tropical</a:t>
            </a:r>
          </a:p>
          <a:p>
            <a:pPr marL="82296" indent="0">
              <a:buNone/>
            </a:pPr>
            <a:r>
              <a:rPr lang="en-US" dirty="0"/>
              <a:t>AND</a:t>
            </a:r>
          </a:p>
          <a:p>
            <a:r>
              <a:rPr lang="en-US" dirty="0"/>
              <a:t>Maritime</a:t>
            </a:r>
          </a:p>
          <a:p>
            <a:r>
              <a:rPr lang="en-US" dirty="0"/>
              <a:t>Continental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0532" y="1417638"/>
            <a:ext cx="5105400" cy="39901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5400" y="5562600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dirty="0"/>
              <a:t>Continental Polar</a:t>
            </a:r>
          </a:p>
          <a:p>
            <a:pPr marL="342900" indent="-342900">
              <a:buAutoNum type="alphaUcPeriod"/>
            </a:pPr>
            <a:r>
              <a:rPr lang="en-US" dirty="0"/>
              <a:t>Continental Polar</a:t>
            </a:r>
          </a:p>
          <a:p>
            <a:pPr marL="342900" indent="-342900">
              <a:buAutoNum type="alphaUcPeriod"/>
            </a:pPr>
            <a:r>
              <a:rPr lang="en-US" dirty="0"/>
              <a:t>Maritime Polar</a:t>
            </a:r>
          </a:p>
          <a:p>
            <a:pPr marL="342900" indent="-342900">
              <a:buAutoNum type="alphaUcPeriod"/>
            </a:pPr>
            <a:r>
              <a:rPr lang="en-US" dirty="0"/>
              <a:t>Maritime Polar</a:t>
            </a:r>
          </a:p>
          <a:p>
            <a:pPr marL="342900" indent="-342900">
              <a:buAutoNum type="alphaLcPeriod"/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038600" y="5562600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 startAt="5"/>
            </a:pPr>
            <a:r>
              <a:rPr lang="en-US" dirty="0"/>
              <a:t>Maritime Tropical</a:t>
            </a:r>
          </a:p>
          <a:p>
            <a:pPr marL="342900" indent="-342900">
              <a:buAutoNum type="alphaUcPeriod" startAt="5"/>
            </a:pPr>
            <a:r>
              <a:rPr lang="en-US" dirty="0"/>
              <a:t>Continental Tropical</a:t>
            </a:r>
          </a:p>
          <a:p>
            <a:pPr marL="342900" indent="-342900">
              <a:buAutoNum type="alphaUcPeriod" startAt="5"/>
            </a:pPr>
            <a:r>
              <a:rPr lang="en-US" dirty="0"/>
              <a:t>Maritime Tropical</a:t>
            </a:r>
          </a:p>
          <a:p>
            <a:pPr marL="342900" indent="-342900">
              <a:buAutoNum type="alphaUcPeriod" startAt="5"/>
            </a:pPr>
            <a:r>
              <a:rPr lang="en-US" dirty="0"/>
              <a:t>Maritime Tropical</a:t>
            </a:r>
          </a:p>
          <a:p>
            <a:pPr marL="342900" indent="-342900">
              <a:buAutoNum type="alphaUcPeriod" startAt="6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08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HUMIDITY 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82296" indent="0">
              <a:buNone/>
            </a:pPr>
            <a:r>
              <a:rPr lang="en-US" b="1" dirty="0"/>
              <a:t>PURPOSE:</a:t>
            </a:r>
            <a:r>
              <a:rPr lang="en-US" dirty="0"/>
              <a:t> </a:t>
            </a:r>
          </a:p>
          <a:p>
            <a:r>
              <a:rPr lang="en-US" dirty="0"/>
              <a:t>In this lab, you will use a Sling Psychrometer to measure the relative humidity of the air, both inside and out.  The lower the relative humidity, the more water that will evaporate from the wet-bulb, and the more the wet bulb thermometer will cool down. When the humidity is higher, less water will evaporate and the wet bulb temperature will cool less.</a:t>
            </a:r>
          </a:p>
          <a:p>
            <a:pPr marL="82296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56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HUMIDITY 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35608" y="1404240"/>
            <a:ext cx="69463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PROCEDURE: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Make sure the thermometers are reading the same initial temperature.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Wet the cloth covering one end of one thermometer.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Make sure that both thermometers are securely attached to the backing device, then 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carefully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whirl the two thermometers in the air for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minutes.  Use the stopwatch.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Immediately after whirling, record the temperatures indicated on both thermometers.  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58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HUMIDITY 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35608" y="1676400"/>
            <a:ext cx="67939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AutoNum type="arabicPeriod" startAt="5"/>
              <a:tabLst>
                <a:tab pos="457200" algn="l"/>
              </a:tabLs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Repeat steps 2 through 4 but this time, go outside.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AutoNum type="arabicPeriod" startAt="5"/>
              <a:tabLst>
                <a:tab pos="457200" algn="l"/>
              </a:tabLs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Determine the difference between the dry-bulb and wet-bulb thermometers. Record the data in the data table.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AutoNum type="arabicPeriod" startAt="5"/>
              <a:tabLst>
                <a:tab pos="457200" algn="l"/>
              </a:tabLs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Use the Relative Humidity Table on the back to determine the relative amount of humidity in the air.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83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HUMIDITY 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905000"/>
            <a:ext cx="7750470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63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HUMIDITY 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56157"/>
            <a:ext cx="7498080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endParaRPr lang="en-US" dirty="0"/>
          </a:p>
          <a:p>
            <a:r>
              <a:rPr lang="en-US" dirty="0"/>
              <a:t>Then answer the five questions and turn in.</a:t>
            </a:r>
          </a:p>
          <a:p>
            <a:r>
              <a:rPr lang="en-US" dirty="0"/>
              <a:t>Work on other labs</a:t>
            </a:r>
          </a:p>
          <a:p>
            <a:r>
              <a:rPr lang="en-US" dirty="0"/>
              <a:t>Review #17 due tomorrow.</a:t>
            </a:r>
          </a:p>
        </p:txBody>
      </p:sp>
    </p:spTree>
    <p:extLst>
      <p:ext uri="{BB962C8B-B14F-4D97-AF65-F5344CB8AC3E}">
        <p14:creationId xmlns:p14="http://schemas.microsoft.com/office/powerpoint/2010/main" val="197722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955</TotalTime>
  <Words>1195</Words>
  <Application>Microsoft Office PowerPoint</Application>
  <PresentationFormat>On-screen Show (4:3)</PresentationFormat>
  <Paragraphs>154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Solstice</vt:lpstr>
      <vt:lpstr>DO NOW</vt:lpstr>
      <vt:lpstr>REVIEW</vt:lpstr>
      <vt:lpstr>AIR MASSES AND FRONTS</vt:lpstr>
      <vt:lpstr>AIR MASSES</vt:lpstr>
      <vt:lpstr>AIR MASSES CHARACTERISTICS</vt:lpstr>
      <vt:lpstr>AIR MASSES CHARACTERISTICS</vt:lpstr>
      <vt:lpstr>TYPE OF AIR MASSES</vt:lpstr>
      <vt:lpstr>AIR MASSES ON THE MOVE</vt:lpstr>
      <vt:lpstr>AIR MASSES ON THE MOVE</vt:lpstr>
      <vt:lpstr>FRONTS</vt:lpstr>
      <vt:lpstr>FRONTS</vt:lpstr>
      <vt:lpstr>TYPES OF FRONTS</vt:lpstr>
      <vt:lpstr>FEBRUARY 27, 2017</vt:lpstr>
      <vt:lpstr>MIDLATITUDE CYCLONES</vt:lpstr>
      <vt:lpstr>MIDLATITUDE CYCLONES</vt:lpstr>
      <vt:lpstr>WHEN FRONTS COLLIDE</vt:lpstr>
      <vt:lpstr>JET STREAM</vt:lpstr>
      <vt:lpstr>JET STREAM</vt:lpstr>
      <vt:lpstr>ABSOLUTE HUMIDITY</vt:lpstr>
      <vt:lpstr>ABSOLUTE HUMIDITY</vt:lpstr>
      <vt:lpstr>RELATIVE HUMIDITY</vt:lpstr>
      <vt:lpstr>MEASURING HUMIDITY</vt:lpstr>
      <vt:lpstr>MEASURING HUMIDITY</vt:lpstr>
      <vt:lpstr>USING A SLING PSYCHROMETER TO MEASURE HUMIDITY</vt:lpstr>
      <vt:lpstr>USING A SLING PSYCHROMETER TO MEASURE HUMIDITY</vt:lpstr>
      <vt:lpstr>USING A SLING PSYCHROMETER TO MEASURE HUMIDITY</vt:lpstr>
      <vt:lpstr>PowerPoint Presentation</vt:lpstr>
      <vt:lpstr>SOMETHING TO THINK ABOUT:</vt:lpstr>
      <vt:lpstr>REVIEW</vt:lpstr>
      <vt:lpstr>HUMIDITY LAB</vt:lpstr>
      <vt:lpstr>HUMIDITY LAB</vt:lpstr>
      <vt:lpstr>HUMIDITY LAB</vt:lpstr>
      <vt:lpstr>HUMIDITY LAB</vt:lpstr>
      <vt:lpstr>HUMIDITY LAB</vt:lpstr>
    </vt:vector>
  </TitlesOfParts>
  <Company>Forsyth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Back…</dc:title>
  <dc:creator>dgovernor</dc:creator>
  <cp:lastModifiedBy>JCBOE</cp:lastModifiedBy>
  <cp:revision>55</cp:revision>
  <dcterms:created xsi:type="dcterms:W3CDTF">2014-03-13T15:02:15Z</dcterms:created>
  <dcterms:modified xsi:type="dcterms:W3CDTF">2017-02-27T21:19:43Z</dcterms:modified>
</cp:coreProperties>
</file>