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1" r:id="rId2"/>
    <p:sldId id="257" r:id="rId3"/>
    <p:sldId id="282" r:id="rId4"/>
    <p:sldId id="256" r:id="rId5"/>
    <p:sldId id="269" r:id="rId6"/>
    <p:sldId id="283" r:id="rId7"/>
    <p:sldId id="258" r:id="rId8"/>
    <p:sldId id="259" r:id="rId9"/>
    <p:sldId id="261" r:id="rId10"/>
    <p:sldId id="284" r:id="rId11"/>
    <p:sldId id="264" r:id="rId12"/>
    <p:sldId id="260" r:id="rId13"/>
    <p:sldId id="285" r:id="rId14"/>
    <p:sldId id="265" r:id="rId15"/>
    <p:sldId id="286" r:id="rId16"/>
    <p:sldId id="287" r:id="rId17"/>
    <p:sldId id="276" r:id="rId18"/>
    <p:sldId id="267" r:id="rId19"/>
    <p:sldId id="288" r:id="rId20"/>
    <p:sldId id="268" r:id="rId21"/>
    <p:sldId id="266" r:id="rId22"/>
    <p:sldId id="289" r:id="rId23"/>
    <p:sldId id="270" r:id="rId24"/>
    <p:sldId id="271" r:id="rId25"/>
    <p:sldId id="273" r:id="rId26"/>
    <p:sldId id="274" r:id="rId27"/>
    <p:sldId id="272" r:id="rId28"/>
    <p:sldId id="275" r:id="rId29"/>
    <p:sldId id="278" r:id="rId30"/>
    <p:sldId id="280" r:id="rId31"/>
    <p:sldId id="290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7" autoAdjust="0"/>
    <p:restoredTop sz="94602" autoAdjust="0"/>
  </p:normalViewPr>
  <p:slideViewPr>
    <p:cSldViewPr>
      <p:cViewPr varScale="1">
        <p:scale>
          <a:sx n="95" d="100"/>
          <a:sy n="95" d="100"/>
        </p:scale>
        <p:origin x="138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705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7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F6BCBE8-30B0-4476-8762-9236B142003A}" type="datetimeFigureOut">
              <a:rPr lang="en-US" smtClean="0"/>
              <a:pPr/>
              <a:t>3/27/2017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F6BCBE8-30B0-4476-8762-9236B142003A}" type="datetimeFigureOut">
              <a:rPr lang="en-US" smtClean="0"/>
              <a:pPr/>
              <a:t>3/27/2017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F6BCBE8-30B0-4476-8762-9236B142003A}" type="datetimeFigureOut">
              <a:rPr lang="en-US" smtClean="0"/>
              <a:pPr/>
              <a:t>3/27/2017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CBE8-30B0-4476-8762-9236B142003A}" type="datetimeFigureOut">
              <a:rPr lang="en-US" smtClean="0"/>
              <a:pPr/>
              <a:t>3/27/2017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CBE8-30B0-4476-8762-9236B142003A}" type="datetimeFigureOut">
              <a:rPr lang="en-US" smtClean="0"/>
              <a:pPr/>
              <a:t>3/27/2017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F6BCBE8-30B0-4476-8762-9236B142003A}" type="datetimeFigureOut">
              <a:rPr lang="en-US" smtClean="0"/>
              <a:pPr/>
              <a:t>3/27/2017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CBE8-30B0-4476-8762-9236B142003A}" type="datetimeFigureOut">
              <a:rPr lang="en-US" smtClean="0"/>
              <a:pPr/>
              <a:t>3/27/2017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F6BCBE8-30B0-4476-8762-9236B142003A}" type="datetimeFigureOut">
              <a:rPr lang="en-US" smtClean="0"/>
              <a:pPr/>
              <a:t>3/27/2017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F6BCBE8-30B0-4476-8762-9236B142003A}" type="datetimeFigureOut">
              <a:rPr lang="en-US" smtClean="0"/>
              <a:pPr/>
              <a:t>3/27/2017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CBE8-30B0-4476-8762-9236B142003A}" type="datetimeFigureOut">
              <a:rPr lang="en-US" smtClean="0"/>
              <a:pPr/>
              <a:t>3/27/2017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CBE8-30B0-4476-8762-9236B142003A}" type="datetimeFigureOut">
              <a:rPr lang="en-US" smtClean="0"/>
              <a:pPr/>
              <a:t>3/27/2017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F6BCBE8-30B0-4476-8762-9236B142003A}" type="datetimeFigureOut">
              <a:rPr lang="en-US" smtClean="0"/>
              <a:pPr/>
              <a:t>3/27/2017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200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Pick up notes and Review #25.</a:t>
            </a:r>
          </a:p>
        </p:txBody>
      </p:sp>
    </p:spTree>
    <p:extLst>
      <p:ext uri="{BB962C8B-B14F-4D97-AF65-F5344CB8AC3E}">
        <p14:creationId xmlns:p14="http://schemas.microsoft.com/office/powerpoint/2010/main" val="3270411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914400"/>
          </a:xfrm>
        </p:spPr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3581400" cy="5178552"/>
          </a:xfrm>
        </p:spPr>
        <p:txBody>
          <a:bodyPr/>
          <a:lstStyle/>
          <a:p>
            <a:pPr>
              <a:buNone/>
            </a:pPr>
            <a:r>
              <a:rPr lang="en-US" dirty="0"/>
              <a:t>Climate zones are based on temperature and precipitation averages influenced by:</a:t>
            </a:r>
          </a:p>
          <a:p>
            <a:r>
              <a:rPr lang="en-US" dirty="0"/>
              <a:t>Latitude</a:t>
            </a:r>
          </a:p>
          <a:p>
            <a:r>
              <a:rPr lang="en-US" dirty="0"/>
              <a:t>Altitude</a:t>
            </a:r>
          </a:p>
          <a:p>
            <a:r>
              <a:rPr lang="en-US" dirty="0"/>
              <a:t>Ocean currents</a:t>
            </a:r>
          </a:p>
          <a:p>
            <a:r>
              <a:rPr lang="en-US" dirty="0"/>
              <a:t>Air Currents</a:t>
            </a:r>
          </a:p>
          <a:p>
            <a:pPr>
              <a:buNone/>
            </a:pPr>
            <a:r>
              <a:rPr lang="en-US" dirty="0"/>
              <a:t>What might the climate zones have looked like in Pangaea?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1905000"/>
            <a:ext cx="5181600" cy="313831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914400"/>
          </a:xfrm>
        </p:spPr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pic>
        <p:nvPicPr>
          <p:cNvPr id="4100" name="Picture 4" descr="http://www.nature.com/nature/journal/v434/n7035/images/nature03393-f3.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9800" y="990600"/>
            <a:ext cx="4648200" cy="54461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2728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457200"/>
            <a:ext cx="7162800" cy="1371600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CLIMATE CHANGE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5029200"/>
            <a:ext cx="5791200" cy="1574322"/>
          </a:xfrm>
        </p:spPr>
        <p:txBody>
          <a:bodyPr>
            <a:normAutofit fontScale="77500" lnSpcReduction="20000"/>
          </a:bodyPr>
          <a:lstStyle/>
          <a:p>
            <a:pPr indent="-274320"/>
            <a:r>
              <a:rPr lang="en-US" dirty="0"/>
              <a:t>SES5. Students will investigate the interaction of </a:t>
            </a:r>
            <a:r>
              <a:rPr lang="en-US" dirty="0" err="1"/>
              <a:t>insolation</a:t>
            </a:r>
            <a:r>
              <a:rPr lang="en-US" dirty="0"/>
              <a:t> and Earth systems to produce weather and climate. </a:t>
            </a:r>
          </a:p>
          <a:p>
            <a:pPr indent="-274320"/>
            <a:r>
              <a:rPr lang="en-US" b="0" dirty="0"/>
              <a:t>e. Describe the hazards associated with extreme weather events and climate change.</a:t>
            </a:r>
          </a:p>
          <a:p>
            <a:pPr indent="-274320"/>
            <a:r>
              <a:rPr lang="en-US" b="0" dirty="0"/>
              <a:t>f. Relate changes in global climate to variation in Earth/Sun relationships and to natural and anthropogenic modification of atmospheric composition</a:t>
            </a:r>
            <a:r>
              <a:rPr lang="en-US" dirty="0"/>
              <a:t>. </a:t>
            </a:r>
          </a:p>
        </p:txBody>
      </p:sp>
      <p:pic>
        <p:nvPicPr>
          <p:cNvPr id="27652" name="Picture 4" descr="http://yukoart.com/wp-content/uploads/2013/02/green_source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0400" y="2057400"/>
            <a:ext cx="4124960" cy="27197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305800" cy="944562"/>
          </a:xfrm>
        </p:spPr>
        <p:txBody>
          <a:bodyPr>
            <a:noAutofit/>
          </a:bodyPr>
          <a:lstStyle/>
          <a:p>
            <a:r>
              <a:rPr lang="en-US" sz="3200" b="1" dirty="0"/>
              <a:t>CLIMATE BASICS:</a:t>
            </a:r>
            <a:br>
              <a:rPr lang="en-US" sz="3200" b="1" dirty="0"/>
            </a:br>
            <a:r>
              <a:rPr lang="en-US" sz="3200" b="1" dirty="0"/>
              <a:t>EARTH’S SURFACE HEATS THE ATMOSPHERE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943600"/>
            <a:ext cx="7543800" cy="8351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Molecules</a:t>
            </a:r>
            <a:r>
              <a:rPr lang="en-US" dirty="0"/>
              <a:t> are warmed by </a:t>
            </a:r>
            <a:r>
              <a:rPr lang="en-US" b="1" dirty="0">
                <a:solidFill>
                  <a:srgbClr val="FF0000"/>
                </a:solidFill>
              </a:rPr>
              <a:t>radiation</a:t>
            </a:r>
            <a:r>
              <a:rPr lang="en-US" dirty="0"/>
              <a:t> from Earth then </a:t>
            </a:r>
            <a:r>
              <a:rPr lang="en-US" b="1" dirty="0">
                <a:solidFill>
                  <a:srgbClr val="FF0000"/>
                </a:solidFill>
              </a:rPr>
              <a:t>retain</a:t>
            </a:r>
            <a:r>
              <a:rPr lang="en-US" dirty="0"/>
              <a:t> that heat 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100" y="1676400"/>
            <a:ext cx="6096000" cy="412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47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STUDYING PAST CLIMATES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23012978"/>
              </p:ext>
            </p:extLst>
          </p:nvPr>
        </p:nvGraphicFramePr>
        <p:xfrm>
          <a:off x="228600" y="1295400"/>
          <a:ext cx="8458200" cy="5029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8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4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93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9007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Evidence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What</a:t>
                      </a:r>
                      <a:r>
                        <a:rPr lang="en-US" baseline="0" dirty="0"/>
                        <a:t> is Measured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What is Indicated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Length of</a:t>
                      </a:r>
                      <a:r>
                        <a:rPr lang="en-US" baseline="0" dirty="0"/>
                        <a:t> Time Measured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Picture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022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Ice Cores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Concentrations</a:t>
                      </a:r>
                      <a:r>
                        <a:rPr lang="en-US" sz="1400" baseline="0" dirty="0"/>
                        <a:t> of gases in ice and melt water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High levels of CO</a:t>
                      </a:r>
                      <a:r>
                        <a:rPr lang="en-US" sz="1400" baseline="-25000" dirty="0"/>
                        <a:t>2</a:t>
                      </a:r>
                      <a:r>
                        <a:rPr lang="en-US" sz="1400" dirty="0"/>
                        <a:t> indicate warmer climate, ice ages follow decreases in CO</a:t>
                      </a:r>
                      <a:r>
                        <a:rPr lang="en-US" sz="1400" baseline="-25000" dirty="0"/>
                        <a:t>2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Hundreds of thousands</a:t>
                      </a:r>
                      <a:r>
                        <a:rPr lang="en-US" sz="1400" baseline="0" dirty="0"/>
                        <a:t> of years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889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Sea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</a:rPr>
                        <a:t> Floor Sediment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Concentration of </a:t>
                      </a:r>
                      <a:r>
                        <a:rPr lang="en-US" sz="1400" baseline="30000" dirty="0"/>
                        <a:t>18</a:t>
                      </a:r>
                      <a:r>
                        <a:rPr lang="en-US" sz="1400" dirty="0"/>
                        <a:t>O</a:t>
                      </a:r>
                      <a:r>
                        <a:rPr lang="en-US" sz="1400" baseline="0" dirty="0"/>
                        <a:t> in shells of microorganisms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High </a:t>
                      </a:r>
                      <a:r>
                        <a:rPr lang="en-US" sz="1400" baseline="30000" dirty="0"/>
                        <a:t>18</a:t>
                      </a:r>
                      <a:r>
                        <a:rPr lang="en-US" sz="1400" dirty="0"/>
                        <a:t>O levels indicate cool water, lower </a:t>
                      </a:r>
                      <a:r>
                        <a:rPr lang="en-US" sz="1400" baseline="30000" dirty="0"/>
                        <a:t>18</a:t>
                      </a:r>
                      <a:r>
                        <a:rPr lang="en-US" sz="1400" dirty="0"/>
                        <a:t>O levels indicate warm water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Hundreds of thousands</a:t>
                      </a:r>
                      <a:r>
                        <a:rPr lang="en-US" sz="1400" baseline="0" dirty="0"/>
                        <a:t> of years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02249" y="3201302"/>
            <a:ext cx="1435920" cy="912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9155" y="4876800"/>
            <a:ext cx="1463210" cy="101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304800" y="3048000"/>
            <a:ext cx="1371600" cy="14478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82191" y="4777991"/>
            <a:ext cx="1371600" cy="14478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493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STUDYING PAST CLIMATES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96616584"/>
              </p:ext>
            </p:extLst>
          </p:nvPr>
        </p:nvGraphicFramePr>
        <p:xfrm>
          <a:off x="457200" y="1143000"/>
          <a:ext cx="8229600" cy="5105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3326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Evidence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What</a:t>
                      </a:r>
                      <a:r>
                        <a:rPr lang="en-US" baseline="0" dirty="0"/>
                        <a:t> is Measured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What is Indicated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Length of</a:t>
                      </a:r>
                      <a:r>
                        <a:rPr lang="en-US" baseline="0" dirty="0"/>
                        <a:t> Time Measured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Picture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886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Fossils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Pollen types, leaf shapes</a:t>
                      </a:r>
                      <a:r>
                        <a:rPr lang="en-US" sz="1400" baseline="0" dirty="0"/>
                        <a:t> &amp; animal adaptations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Leaf shape indicates</a:t>
                      </a:r>
                      <a:r>
                        <a:rPr lang="en-US" sz="1400" baseline="0" dirty="0"/>
                        <a:t> warm/cool climate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Millions of years</a:t>
                      </a:r>
                    </a:p>
                    <a:p>
                      <a:pPr algn="ctr"/>
                      <a:r>
                        <a:rPr kumimoji="0" lang="en-US" sz="1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Measure the longest length of time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326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Tree Rings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Ring width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Thin rings indicate cool weather with less precipitation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Hundreds of thousands</a:t>
                      </a:r>
                      <a:r>
                        <a:rPr lang="en-US" sz="1400" baseline="0" dirty="0"/>
                        <a:t> of years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7035" y="3257918"/>
            <a:ext cx="1371600" cy="87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7035" y="5029200"/>
            <a:ext cx="1371600" cy="85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533400" y="2971799"/>
            <a:ext cx="1230086" cy="14478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8424" y="4678342"/>
            <a:ext cx="1230086" cy="14478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4"/>
            <a:ext cx="7467600" cy="1096962"/>
          </a:xfrm>
        </p:spPr>
        <p:txBody>
          <a:bodyPr>
            <a:normAutofit/>
          </a:bodyPr>
          <a:lstStyle/>
          <a:p>
            <a:r>
              <a:rPr lang="en-US" sz="4400" b="1" dirty="0"/>
              <a:t>CLIMATE MODELING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5410200" cy="5257800"/>
          </a:xfrm>
        </p:spPr>
        <p:txBody>
          <a:bodyPr>
            <a:normAutofit fontScale="92500"/>
          </a:bodyPr>
          <a:lstStyle/>
          <a:p>
            <a:r>
              <a:rPr lang="en-US" sz="2600" dirty="0"/>
              <a:t>These are </a:t>
            </a:r>
            <a:r>
              <a:rPr lang="en-US" sz="2600" b="1" dirty="0">
                <a:solidFill>
                  <a:srgbClr val="FF0000"/>
                </a:solidFill>
              </a:rPr>
              <a:t>computer</a:t>
            </a:r>
            <a:r>
              <a:rPr lang="en-US" sz="2600" dirty="0"/>
              <a:t> models.</a:t>
            </a:r>
          </a:p>
          <a:p>
            <a:r>
              <a:rPr lang="en-US" sz="2600" dirty="0"/>
              <a:t>They use </a:t>
            </a:r>
            <a:r>
              <a:rPr lang="en-US" sz="2600" b="1" dirty="0">
                <a:solidFill>
                  <a:srgbClr val="FF0000"/>
                </a:solidFill>
              </a:rPr>
              <a:t>data</a:t>
            </a:r>
            <a:r>
              <a:rPr lang="en-US" sz="2600" dirty="0"/>
              <a:t> collected from </a:t>
            </a:r>
            <a:r>
              <a:rPr lang="en-US" sz="2600" b="1" dirty="0">
                <a:solidFill>
                  <a:srgbClr val="FF0000"/>
                </a:solidFill>
              </a:rPr>
              <a:t>multiple sources</a:t>
            </a:r>
            <a:r>
              <a:rPr lang="en-US" sz="2600" dirty="0"/>
              <a:t> to study climate.</a:t>
            </a:r>
          </a:p>
          <a:p>
            <a:r>
              <a:rPr lang="en-US" sz="2600" dirty="0"/>
              <a:t>They apply </a:t>
            </a:r>
            <a:r>
              <a:rPr lang="en-US" sz="2600" b="1" dirty="0">
                <a:solidFill>
                  <a:srgbClr val="FF0000"/>
                </a:solidFill>
              </a:rPr>
              <a:t>quantitative</a:t>
            </a:r>
            <a:r>
              <a:rPr lang="en-US" sz="2600" dirty="0"/>
              <a:t>, </a:t>
            </a:r>
            <a:r>
              <a:rPr lang="en-US" sz="2600" b="1" dirty="0">
                <a:solidFill>
                  <a:srgbClr val="FF0000"/>
                </a:solidFill>
              </a:rPr>
              <a:t>statistical</a:t>
            </a:r>
            <a:r>
              <a:rPr lang="en-US" sz="2600" dirty="0"/>
              <a:t> methods to develop trends and projections.</a:t>
            </a:r>
          </a:p>
          <a:p>
            <a:r>
              <a:rPr lang="en-US" sz="2600" dirty="0"/>
              <a:t>They </a:t>
            </a:r>
            <a:r>
              <a:rPr lang="en-US" sz="2600" b="1" dirty="0">
                <a:solidFill>
                  <a:srgbClr val="FF0000"/>
                </a:solidFill>
              </a:rPr>
              <a:t>simulate</a:t>
            </a:r>
            <a:r>
              <a:rPr lang="en-US" sz="2600" dirty="0"/>
              <a:t> the </a:t>
            </a:r>
            <a:r>
              <a:rPr lang="en-US" sz="2600" b="1" dirty="0">
                <a:solidFill>
                  <a:srgbClr val="FF0000"/>
                </a:solidFill>
              </a:rPr>
              <a:t>interactions</a:t>
            </a:r>
            <a:r>
              <a:rPr lang="en-US" sz="2600" dirty="0"/>
              <a:t> of the atmosphere, oceans, land surface, and ice</a:t>
            </a:r>
          </a:p>
          <a:p>
            <a:r>
              <a:rPr lang="en-US" sz="2600" dirty="0"/>
              <a:t>The models apply data gathered from evidence to </a:t>
            </a:r>
            <a:r>
              <a:rPr lang="en-US" sz="2600" b="1" dirty="0">
                <a:solidFill>
                  <a:srgbClr val="FF0000"/>
                </a:solidFill>
              </a:rPr>
              <a:t>develop</a:t>
            </a:r>
            <a:r>
              <a:rPr lang="en-US" sz="2600" dirty="0"/>
              <a:t> </a:t>
            </a:r>
            <a:r>
              <a:rPr lang="en-US" sz="2600" b="1" dirty="0">
                <a:solidFill>
                  <a:srgbClr val="FF0000"/>
                </a:solidFill>
              </a:rPr>
              <a:t>trends</a:t>
            </a:r>
            <a:r>
              <a:rPr lang="en-US" sz="2600" dirty="0"/>
              <a:t> and </a:t>
            </a:r>
            <a:r>
              <a:rPr lang="en-US" sz="2600" b="1" dirty="0">
                <a:solidFill>
                  <a:srgbClr val="FF0000"/>
                </a:solidFill>
              </a:rPr>
              <a:t>predictions</a:t>
            </a:r>
            <a:r>
              <a:rPr lang="en-US" sz="2600" dirty="0"/>
              <a:t>.</a:t>
            </a:r>
          </a:p>
          <a:p>
            <a:endParaRPr lang="en-US" dirty="0"/>
          </a:p>
        </p:txBody>
      </p:sp>
      <p:pic>
        <p:nvPicPr>
          <p:cNvPr id="1026" name="Picture 2" descr="https://www.ldeo.columbia.edu/res/div/ocp/drought/images/pct_globe_4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8710" y="1981200"/>
            <a:ext cx="3574404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>
            <a:noAutofit/>
          </a:bodyPr>
          <a:lstStyle/>
          <a:p>
            <a:r>
              <a:rPr lang="en-US" sz="3200" b="1" dirty="0"/>
              <a:t>EVIDENCE SUPPORTS CLIMATE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16523" y="1828800"/>
            <a:ext cx="8343900" cy="28956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Warmer</a:t>
            </a:r>
            <a:r>
              <a:rPr lang="en-US" dirty="0"/>
              <a:t> atmosphere: + 0.8 °C  since 1900.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Warmer</a:t>
            </a:r>
            <a:r>
              <a:rPr lang="en-US" dirty="0"/>
              <a:t> oceans: + </a:t>
            </a:r>
            <a:r>
              <a:rPr lang="de-DE" dirty="0"/>
              <a:t>0.302 </a:t>
            </a:r>
            <a:r>
              <a:rPr lang="en-US" dirty="0"/>
              <a:t>°F </a:t>
            </a:r>
            <a:r>
              <a:rPr lang="de-DE" dirty="0"/>
              <a:t>since 1969.</a:t>
            </a:r>
            <a:endParaRPr lang="en-US" dirty="0"/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Rise</a:t>
            </a:r>
            <a:r>
              <a:rPr lang="en-US" dirty="0"/>
              <a:t> in sea levels: + 6.7 inches since 1900.</a:t>
            </a:r>
          </a:p>
        </p:txBody>
      </p:sp>
      <p:pic>
        <p:nvPicPr>
          <p:cNvPr id="6" name="Picture 6" descr="Graph showing that rising CO2 levels correlate with higher global temperatures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0523" y="3869308"/>
            <a:ext cx="3009900" cy="2277492"/>
          </a:xfrm>
          <a:prstGeom prst="rect">
            <a:avLst/>
          </a:prstGeom>
          <a:noFill/>
        </p:spPr>
      </p:pic>
      <p:pic>
        <p:nvPicPr>
          <p:cNvPr id="9" name="Picture 10" descr="http://www.skepticalscience.com/images/Sea-Level-1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3810000"/>
            <a:ext cx="4572000" cy="233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>
            <a:noAutofit/>
          </a:bodyPr>
          <a:lstStyle/>
          <a:p>
            <a:r>
              <a:rPr lang="en-US" sz="3200" b="1" dirty="0"/>
              <a:t>EVIDENCE SUPPORTS CLIMATE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447800"/>
            <a:ext cx="8305800" cy="30480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Acidity</a:t>
            </a:r>
            <a:r>
              <a:rPr lang="en-US" dirty="0"/>
              <a:t> of surface ocean waters: + 30% since 1800.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dirty="0"/>
              <a:t>Ice sheets are </a:t>
            </a:r>
            <a:r>
              <a:rPr lang="en-US" b="1" dirty="0">
                <a:solidFill>
                  <a:srgbClr val="FF0000"/>
                </a:solidFill>
              </a:rPr>
              <a:t>decreasing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Increase</a:t>
            </a:r>
            <a:r>
              <a:rPr lang="en-US" dirty="0"/>
              <a:t> in atmospheric CO</a:t>
            </a:r>
            <a:r>
              <a:rPr lang="en-US" baseline="-25000" dirty="0"/>
              <a:t>2</a:t>
            </a:r>
            <a:r>
              <a:rPr lang="en-US" dirty="0"/>
              <a:t>:  + from 280 ppm to 379 since 1800.</a:t>
            </a:r>
          </a:p>
        </p:txBody>
      </p:sp>
      <p:pic>
        <p:nvPicPr>
          <p:cNvPr id="17416" name="Picture 8" descr="https://encrypted-tbn3.gstatic.com/images?q=tbn:ANd9GcSAPn4PG7ukKyOWJHFOOafVZDG0lXfC-sNaMzu_xadl6bgoc7S25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5501" y="2971800"/>
            <a:ext cx="2449286" cy="1371600"/>
          </a:xfrm>
          <a:prstGeom prst="rect">
            <a:avLst/>
          </a:prstGeom>
          <a:noFill/>
        </p:spPr>
      </p:pic>
      <p:pic>
        <p:nvPicPr>
          <p:cNvPr id="9" name="Picture 6" descr="This graph, based on the comparison of atmospheric samples contained in ice cores and more recent direct  measurements, provides evidence that atmospheric CO2 has increased  since the Industrial Revolution.  (Source: [[LINK||http://www.ncdc.noaa.gov/paleo/icecore/||NOAA]])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3886200"/>
            <a:ext cx="5268648" cy="26192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7251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b="1" dirty="0"/>
              <a:t>BUT RECENT WINTER WAS COLD…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9065" y="1066800"/>
            <a:ext cx="5916706" cy="457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0451" y="5943600"/>
            <a:ext cx="8573933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You have to know the difference between 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WEATHER</a:t>
            </a:r>
            <a:r>
              <a:rPr lang="en-US" sz="2400" dirty="0">
                <a:solidFill>
                  <a:schemeClr val="tx1"/>
                </a:solidFill>
              </a:rPr>
              <a:t> and </a:t>
            </a:r>
            <a:r>
              <a:rPr lang="en-US" sz="2400" b="1" dirty="0">
                <a:solidFill>
                  <a:schemeClr val="tx1"/>
                </a:solidFill>
              </a:rPr>
              <a:t>CLIMATE</a:t>
            </a:r>
            <a:r>
              <a:rPr lang="en-US" sz="24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9242" y="4143270"/>
            <a:ext cx="2570716" cy="2438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58632"/>
            <a:ext cx="8440272" cy="1477962"/>
          </a:xfrm>
        </p:spPr>
        <p:txBody>
          <a:bodyPr>
            <a:normAutofit/>
          </a:bodyPr>
          <a:lstStyle/>
          <a:p>
            <a:r>
              <a:rPr lang="en-US" sz="4000" b="1" dirty="0"/>
              <a:t>NATURAL CAUSES OF CLIMATE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9561" y="2246226"/>
            <a:ext cx="4572000" cy="34290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0000"/>
                </a:solidFill>
              </a:rPr>
              <a:t>1.  Continental Drift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Change impact of ocean and atmosphere currents.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0000"/>
                </a:solidFill>
              </a:rPr>
              <a:t>2.  Volcanoes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Ash reflects sunlight back to space – leads to COOLING (reduced temperatures).</a:t>
            </a:r>
          </a:p>
        </p:txBody>
      </p:sp>
      <p:pic>
        <p:nvPicPr>
          <p:cNvPr id="7" name="Picture 6" descr="http://cimg2.ck12.org/datastreams/f-d%3A38b2f37b1599d9e50ad999049fb0e5a23d6f71e1cb7d921ad0a73869%2BIMAGE_THUMB_POSTCARD%2BIMAGE_THUMB_POSTCARD.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7503" y="1446126"/>
            <a:ext cx="2234194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5257800"/>
            <a:ext cx="2345803" cy="1447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58632"/>
            <a:ext cx="8440272" cy="1477962"/>
          </a:xfrm>
        </p:spPr>
        <p:txBody>
          <a:bodyPr>
            <a:normAutofit/>
          </a:bodyPr>
          <a:lstStyle/>
          <a:p>
            <a:r>
              <a:rPr lang="en-US" sz="4000" b="1" dirty="0"/>
              <a:t>NATURAL CAUSES OF CLIMATE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552470"/>
            <a:ext cx="7391400" cy="3276600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FF0000"/>
                </a:solidFill>
              </a:rPr>
              <a:t>3.  Sunspot Activity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11 Year Sunspot Cycle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Low activity = colder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Example: Maunder Minimum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Maunder Minimum </a:t>
            </a:r>
            <a:r>
              <a:rPr lang="en-US" dirty="0"/>
              <a:t>is the name used for the period starting in about 1645 and continuing to about 1715 when sunspots became exceedingly rare, as noted by solar observers of the time.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0" y="4829070"/>
            <a:ext cx="4661648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26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077200" cy="1417638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NATURAL CAUSES OF CLIMATE CHANGE: </a:t>
            </a:r>
            <a:r>
              <a:rPr lang="en-US" sz="3600" b="1" dirty="0">
                <a:latin typeface="Lucida Grande"/>
                <a:ea typeface="Lucida Grande"/>
                <a:cs typeface="Lucida Grande"/>
              </a:rPr>
              <a:t>MILANKOVITCH CYCLES</a:t>
            </a:r>
            <a:endParaRPr lang="en-US" sz="31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057400"/>
            <a:ext cx="4724400" cy="4416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  <a:ea typeface="Lucida Grande"/>
                <a:cs typeface="Lucida Grande"/>
              </a:rPr>
              <a:t>Milankovitch Cycles</a:t>
            </a:r>
            <a:r>
              <a:rPr lang="en-US" sz="2800" dirty="0">
                <a:solidFill>
                  <a:srgbClr val="000000"/>
                </a:solidFill>
                <a:ea typeface="Lucida Grande"/>
                <a:cs typeface="Lucida Grande"/>
              </a:rPr>
              <a:t> are cycles of Climate Change:</a:t>
            </a:r>
          </a:p>
          <a:p>
            <a:r>
              <a:rPr lang="en-US" sz="2800" dirty="0">
                <a:solidFill>
                  <a:srgbClr val="000000"/>
                </a:solidFill>
                <a:ea typeface="Lucida Grande"/>
                <a:cs typeface="Lucida Grande"/>
              </a:rPr>
              <a:t>100,000 year variations.</a:t>
            </a:r>
          </a:p>
          <a:p>
            <a:r>
              <a:rPr lang="en-US" sz="2800" dirty="0">
                <a:solidFill>
                  <a:srgbClr val="000000"/>
                </a:solidFill>
                <a:ea typeface="Lucida Grande"/>
                <a:cs typeface="Lucida Grande"/>
              </a:rPr>
              <a:t>Smaller variations for 20,000 to 40,000 years.</a:t>
            </a:r>
          </a:p>
          <a:p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2209800"/>
            <a:ext cx="3076575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1557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NATURAL CAUSES OF CLIMATE CHANGE: </a:t>
            </a:r>
            <a:r>
              <a:rPr lang="en-US" sz="3200" b="1" dirty="0">
                <a:latin typeface="Lucida Grande"/>
                <a:ea typeface="Lucida Grande"/>
                <a:cs typeface="Lucida Grande"/>
              </a:rPr>
              <a:t>MILANKOVITCH CYCLES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724400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Orbital changes produce climate shifts</a:t>
            </a:r>
          </a:p>
          <a:p>
            <a:r>
              <a:rPr lang="en-US" b="1" dirty="0">
                <a:solidFill>
                  <a:srgbClr val="FF0000"/>
                </a:solidFill>
              </a:rPr>
              <a:t>Orbital eccentricity </a:t>
            </a:r>
            <a:r>
              <a:rPr lang="en-US" dirty="0"/>
              <a:t>(shape of the orbit)</a:t>
            </a:r>
          </a:p>
          <a:p>
            <a:r>
              <a:rPr lang="en-US" b="1" dirty="0">
                <a:solidFill>
                  <a:srgbClr val="FF0000"/>
                </a:solidFill>
              </a:rPr>
              <a:t>Earth’s tilt </a:t>
            </a:r>
            <a:r>
              <a:rPr lang="en-US" dirty="0"/>
              <a:t>– varies between 22.2° and 24.5° </a:t>
            </a:r>
          </a:p>
          <a:p>
            <a:r>
              <a:rPr lang="en-US" b="1" dirty="0">
                <a:solidFill>
                  <a:srgbClr val="FF0000"/>
                </a:solidFill>
              </a:rPr>
              <a:t>Axis precession </a:t>
            </a:r>
            <a:r>
              <a:rPr lang="en-US" dirty="0">
                <a:solidFill>
                  <a:srgbClr val="FF0000"/>
                </a:solidFill>
              </a:rPr>
              <a:t>– </a:t>
            </a:r>
            <a:r>
              <a:rPr lang="en-US" b="1" dirty="0">
                <a:solidFill>
                  <a:srgbClr val="FF0000"/>
                </a:solidFill>
              </a:rPr>
              <a:t>wobble </a:t>
            </a:r>
            <a:r>
              <a:rPr lang="en-US" dirty="0"/>
              <a:t>variations from spin (like a spinning top wobbles)</a:t>
            </a:r>
          </a:p>
          <a:p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600200"/>
            <a:ext cx="3076575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09027" y="5486400"/>
            <a:ext cx="4472573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NOT ROTATION!</a:t>
            </a:r>
          </a:p>
        </p:txBody>
      </p:sp>
    </p:spTree>
    <p:extLst>
      <p:ext uri="{BB962C8B-B14F-4D97-AF65-F5344CB8AC3E}">
        <p14:creationId xmlns:p14="http://schemas.microsoft.com/office/powerpoint/2010/main" val="417531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467600" cy="1341438"/>
          </a:xfrm>
        </p:spPr>
        <p:txBody>
          <a:bodyPr>
            <a:normAutofit/>
          </a:bodyPr>
          <a:lstStyle/>
          <a:p>
            <a:r>
              <a:rPr lang="en-US" sz="3600" b="1" dirty="0"/>
              <a:t>ANTHROPOGENIC CAUSES OF CLIMATE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962400" cy="4953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Anthropogenic means </a:t>
            </a:r>
            <a:r>
              <a:rPr lang="en-US" b="1" dirty="0">
                <a:solidFill>
                  <a:srgbClr val="FF0000"/>
                </a:solidFill>
              </a:rPr>
              <a:t>human caused</a:t>
            </a:r>
            <a:r>
              <a:rPr lang="en-US" dirty="0"/>
              <a:t>.</a:t>
            </a:r>
          </a:p>
          <a:p>
            <a:r>
              <a:rPr lang="en-US" b="1" dirty="0">
                <a:solidFill>
                  <a:srgbClr val="FF0000"/>
                </a:solidFill>
              </a:rPr>
              <a:t>Burning fossil fuels</a:t>
            </a:r>
            <a:r>
              <a:rPr lang="en-US" dirty="0"/>
              <a:t>:</a:t>
            </a:r>
          </a:p>
          <a:p>
            <a:pPr lvl="1"/>
            <a:r>
              <a:rPr lang="en-US" sz="2400" dirty="0"/>
              <a:t>Transportation and Electricity Power Plants</a:t>
            </a:r>
          </a:p>
          <a:p>
            <a:pPr lvl="1"/>
            <a:r>
              <a:rPr lang="en-US" sz="2400" dirty="0"/>
              <a:t>Releases CO</a:t>
            </a:r>
            <a:r>
              <a:rPr lang="en-US" sz="2400" baseline="-25000" dirty="0"/>
              <a:t>2</a:t>
            </a:r>
            <a:r>
              <a:rPr lang="en-US" sz="2400" dirty="0"/>
              <a:t> and other greenhouse gases into atmosphere</a:t>
            </a:r>
          </a:p>
          <a:p>
            <a:pPr lvl="1"/>
            <a:r>
              <a:rPr lang="en-US" sz="2400" dirty="0"/>
              <a:t>CO</a:t>
            </a:r>
            <a:r>
              <a:rPr lang="en-US" sz="2400" baseline="-25000" dirty="0"/>
              <a:t>2</a:t>
            </a:r>
            <a:r>
              <a:rPr lang="en-US" sz="2400" dirty="0"/>
              <a:t> greenhouse gas – increases temperature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5800" y="1828800"/>
            <a:ext cx="42672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57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467600" cy="1341438"/>
          </a:xfrm>
        </p:spPr>
        <p:txBody>
          <a:bodyPr>
            <a:normAutofit/>
          </a:bodyPr>
          <a:lstStyle/>
          <a:p>
            <a:r>
              <a:rPr lang="en-US" sz="3600" b="1" dirty="0"/>
              <a:t>ANTHROPOGENIC CAUSES OF CLIMATE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962400" cy="495300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rgbClr val="FF0000"/>
                </a:solidFill>
              </a:rPr>
              <a:t>Industry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CFCs</a:t>
            </a:r>
          </a:p>
          <a:p>
            <a:pPr lvl="1"/>
            <a:r>
              <a:rPr lang="en-US" dirty="0"/>
              <a:t>Nitrous Oxides</a:t>
            </a:r>
          </a:p>
          <a:p>
            <a:r>
              <a:rPr lang="en-US" b="1" dirty="0">
                <a:solidFill>
                  <a:srgbClr val="FF0000"/>
                </a:solidFill>
              </a:rPr>
              <a:t>Agriculture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Fossil fuels burned to produce and transport crops.</a:t>
            </a:r>
          </a:p>
          <a:p>
            <a:pPr lvl="1"/>
            <a:r>
              <a:rPr lang="en-US" dirty="0"/>
              <a:t>Land use changes alter natural cycle.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5800" y="1828800"/>
            <a:ext cx="42672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30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0"/>
            <a:ext cx="8049705" cy="1371600"/>
          </a:xfrm>
        </p:spPr>
        <p:txBody>
          <a:bodyPr>
            <a:normAutofit/>
          </a:bodyPr>
          <a:lstStyle/>
          <a:p>
            <a:r>
              <a:rPr lang="en-US" sz="4000" b="1" dirty="0"/>
              <a:t>GREENHOUSE GASES TRAP HEAT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2672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b="1" dirty="0">
                <a:solidFill>
                  <a:srgbClr val="FF0000"/>
                </a:solidFill>
              </a:rPr>
              <a:t>gas</a:t>
            </a:r>
            <a:r>
              <a:rPr lang="en-US" dirty="0"/>
              <a:t> in an atmosphere that </a:t>
            </a:r>
            <a:r>
              <a:rPr lang="en-US" b="1" dirty="0">
                <a:solidFill>
                  <a:srgbClr val="FF0000"/>
                </a:solidFill>
              </a:rPr>
              <a:t>absorbs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emits</a:t>
            </a:r>
            <a:r>
              <a:rPr lang="en-US" dirty="0"/>
              <a:t> infrared radiation.</a:t>
            </a:r>
          </a:p>
          <a:p>
            <a:r>
              <a:rPr lang="en-US" dirty="0"/>
              <a:t>Absorbs </a:t>
            </a:r>
            <a:r>
              <a:rPr lang="en-US" b="1" dirty="0">
                <a:solidFill>
                  <a:srgbClr val="FF0000"/>
                </a:solidFill>
              </a:rPr>
              <a:t>energy</a:t>
            </a:r>
            <a:r>
              <a:rPr lang="en-US" dirty="0"/>
              <a:t>.</a:t>
            </a:r>
          </a:p>
          <a:p>
            <a:r>
              <a:rPr lang="en-US" dirty="0"/>
              <a:t>Allows </a:t>
            </a:r>
            <a:r>
              <a:rPr lang="en-US" b="1" dirty="0">
                <a:solidFill>
                  <a:srgbClr val="FF0000"/>
                </a:solidFill>
              </a:rPr>
              <a:t>less</a:t>
            </a:r>
            <a:r>
              <a:rPr lang="en-US" dirty="0"/>
              <a:t> heat to escape back to space.</a:t>
            </a:r>
          </a:p>
          <a:p>
            <a:r>
              <a:rPr lang="en-US" b="1" dirty="0">
                <a:solidFill>
                  <a:srgbClr val="FF0000"/>
                </a:solidFill>
              </a:rPr>
              <a:t>Traps</a:t>
            </a:r>
            <a:r>
              <a:rPr lang="en-US" dirty="0"/>
              <a:t> energy in the </a:t>
            </a:r>
            <a:r>
              <a:rPr lang="en-US" b="1" dirty="0">
                <a:solidFill>
                  <a:srgbClr val="FF0000"/>
                </a:solidFill>
              </a:rPr>
              <a:t>lower</a:t>
            </a:r>
            <a:r>
              <a:rPr lang="en-US" dirty="0"/>
              <a:t> atmosphere.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0" y="1600200"/>
            <a:ext cx="3553905" cy="3352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0100" y="5486400"/>
            <a:ext cx="78486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Increases in CO</a:t>
            </a:r>
            <a:r>
              <a:rPr lang="en-US" sz="2400" baseline="-25000" dirty="0"/>
              <a:t>2</a:t>
            </a:r>
            <a:r>
              <a:rPr lang="en-US" sz="2400" dirty="0"/>
              <a:t> and CH</a:t>
            </a:r>
            <a:r>
              <a:rPr lang="en-US" sz="2400" baseline="-25000" dirty="0"/>
              <a:t>4</a:t>
            </a:r>
            <a:r>
              <a:rPr lang="en-US" sz="2400" dirty="0"/>
              <a:t> are linked most closely to Global Warming and Effects.</a:t>
            </a:r>
          </a:p>
        </p:txBody>
      </p:sp>
    </p:spTree>
    <p:extLst>
      <p:ext uri="{BB962C8B-B14F-4D97-AF65-F5344CB8AC3E}">
        <p14:creationId xmlns:p14="http://schemas.microsoft.com/office/powerpoint/2010/main" val="404265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0"/>
            <a:ext cx="8049705" cy="1371600"/>
          </a:xfrm>
        </p:spPr>
        <p:txBody>
          <a:bodyPr>
            <a:normAutofit/>
          </a:bodyPr>
          <a:lstStyle/>
          <a:p>
            <a:r>
              <a:rPr lang="en-US" sz="4000" b="1" dirty="0"/>
              <a:t>GREENHOUSE GASES TRAP HEAT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2672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Greenhouse Gases: Some </a:t>
            </a:r>
            <a:r>
              <a:rPr lang="en-US" b="1" dirty="0">
                <a:solidFill>
                  <a:srgbClr val="FF0000"/>
                </a:solidFill>
              </a:rPr>
              <a:t>natural</a:t>
            </a:r>
            <a:r>
              <a:rPr lang="en-US" dirty="0"/>
              <a:t>, some </a:t>
            </a:r>
            <a:r>
              <a:rPr lang="en-US" b="1" dirty="0">
                <a:solidFill>
                  <a:srgbClr val="FF0000"/>
                </a:solidFill>
              </a:rPr>
              <a:t>pollutants</a:t>
            </a:r>
          </a:p>
          <a:p>
            <a:r>
              <a:rPr lang="en-US" b="1" dirty="0">
                <a:solidFill>
                  <a:srgbClr val="FF0000"/>
                </a:solidFill>
              </a:rPr>
              <a:t>Carbon Dioxide </a:t>
            </a:r>
            <a:r>
              <a:rPr lang="en-US" dirty="0"/>
              <a:t>– CO</a:t>
            </a:r>
            <a:r>
              <a:rPr lang="en-US" baseline="-25000" dirty="0"/>
              <a:t>2</a:t>
            </a:r>
          </a:p>
          <a:p>
            <a:r>
              <a:rPr lang="en-US" b="1" dirty="0">
                <a:solidFill>
                  <a:srgbClr val="FF0000"/>
                </a:solidFill>
              </a:rPr>
              <a:t>Methane</a:t>
            </a:r>
            <a:r>
              <a:rPr lang="en-US" dirty="0"/>
              <a:t> – CH</a:t>
            </a:r>
            <a:r>
              <a:rPr lang="en-US" baseline="-25000" dirty="0"/>
              <a:t>4</a:t>
            </a:r>
          </a:p>
          <a:p>
            <a:r>
              <a:rPr lang="en-US" b="1" dirty="0">
                <a:solidFill>
                  <a:srgbClr val="FF0000"/>
                </a:solidFill>
              </a:rPr>
              <a:t>Water vapor </a:t>
            </a:r>
            <a:r>
              <a:rPr lang="en-US" dirty="0"/>
              <a:t>– H</a:t>
            </a:r>
            <a:r>
              <a:rPr lang="en-US" baseline="-25000" dirty="0"/>
              <a:t>2</a:t>
            </a:r>
            <a:r>
              <a:rPr lang="en-US" dirty="0"/>
              <a:t>O</a:t>
            </a:r>
            <a:endParaRPr lang="en-US" baseline="-25000" dirty="0"/>
          </a:p>
          <a:p>
            <a:r>
              <a:rPr lang="en-US" b="1" dirty="0">
                <a:solidFill>
                  <a:srgbClr val="FF0000"/>
                </a:solidFill>
              </a:rPr>
              <a:t>Nitrous Oxide </a:t>
            </a:r>
            <a:r>
              <a:rPr lang="en-US" dirty="0"/>
              <a:t>- </a:t>
            </a:r>
            <a:r>
              <a:rPr lang="en-US" dirty="0" err="1"/>
              <a:t>NO</a:t>
            </a:r>
            <a:r>
              <a:rPr lang="en-US" baseline="-25000" dirty="0" err="1"/>
              <a:t>x</a:t>
            </a:r>
            <a:endParaRPr lang="en-US" baseline="-25000" dirty="0"/>
          </a:p>
          <a:p>
            <a:r>
              <a:rPr lang="en-US" b="1" dirty="0">
                <a:solidFill>
                  <a:srgbClr val="FF0000"/>
                </a:solidFill>
              </a:rPr>
              <a:t>Ozone</a:t>
            </a:r>
            <a:r>
              <a:rPr lang="en-US" dirty="0"/>
              <a:t> (Tropospheric) – O</a:t>
            </a:r>
            <a:r>
              <a:rPr lang="en-US" baseline="-25000" dirty="0"/>
              <a:t>3</a:t>
            </a:r>
          </a:p>
          <a:p>
            <a:r>
              <a:rPr lang="en-US" b="1" dirty="0">
                <a:solidFill>
                  <a:srgbClr val="FF0000"/>
                </a:solidFill>
              </a:rPr>
              <a:t>CFCs</a:t>
            </a:r>
            <a:r>
              <a:rPr lang="en-US" dirty="0"/>
              <a:t> (Chlorofluorocarbon)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0" y="1600200"/>
            <a:ext cx="355390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4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1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7038"/>
            <a:ext cx="7467600" cy="792162"/>
          </a:xfrm>
        </p:spPr>
        <p:txBody>
          <a:bodyPr>
            <a:noAutofit/>
          </a:bodyPr>
          <a:lstStyle/>
          <a:p>
            <a:r>
              <a:rPr lang="en-US" sz="3600" b="1" dirty="0"/>
              <a:t>CLIMATE AND CARBON DIOXIDE (CO</a:t>
            </a:r>
            <a:r>
              <a:rPr lang="en-US" sz="3600" b="1" baseline="-25000" dirty="0"/>
              <a:t>2</a:t>
            </a:r>
            <a:r>
              <a:rPr lang="en-US" sz="3600" b="1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219200"/>
            <a:ext cx="7391400" cy="5254752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Increased</a:t>
            </a:r>
            <a:r>
              <a:rPr lang="en-US" dirty="0"/>
              <a:t> CO</a:t>
            </a:r>
            <a:r>
              <a:rPr lang="en-US" sz="1600" dirty="0"/>
              <a:t>2</a:t>
            </a:r>
            <a:r>
              <a:rPr lang="en-US" dirty="0"/>
              <a:t> in atmosphere. </a:t>
            </a:r>
          </a:p>
          <a:p>
            <a:r>
              <a:rPr lang="en-US" b="1" dirty="0">
                <a:solidFill>
                  <a:srgbClr val="FF0000"/>
                </a:solidFill>
              </a:rPr>
              <a:t>Increased</a:t>
            </a:r>
            <a:r>
              <a:rPr lang="en-US" dirty="0"/>
              <a:t> average temperatures.</a:t>
            </a:r>
          </a:p>
          <a:p>
            <a:r>
              <a:rPr lang="en-US" b="1" dirty="0">
                <a:solidFill>
                  <a:srgbClr val="FF0000"/>
                </a:solidFill>
              </a:rPr>
              <a:t>BOTH</a:t>
            </a:r>
            <a:r>
              <a:rPr lang="en-US" dirty="0"/>
              <a:t> rising to historic highs.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599" y="2743200"/>
            <a:ext cx="7545659" cy="3429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03734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/>
              <a:t>EFFECTS OF CLIMATE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7467600" cy="4492752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sz="2800" dirty="0"/>
              <a:t>Sea ice </a:t>
            </a:r>
            <a:r>
              <a:rPr lang="en-US" sz="2800" b="1" dirty="0">
                <a:solidFill>
                  <a:srgbClr val="FF0000"/>
                </a:solidFill>
              </a:rPr>
              <a:t>melting</a:t>
            </a:r>
          </a:p>
          <a:p>
            <a:pPr marL="457200" indent="-457200">
              <a:buAutoNum type="arabicPeriod"/>
            </a:pPr>
            <a:r>
              <a:rPr lang="en-US" sz="2800" dirty="0"/>
              <a:t>Sea level </a:t>
            </a:r>
            <a:r>
              <a:rPr lang="en-US" sz="2800" b="1" dirty="0">
                <a:solidFill>
                  <a:srgbClr val="FF0000"/>
                </a:solidFill>
              </a:rPr>
              <a:t>rising</a:t>
            </a:r>
          </a:p>
          <a:p>
            <a:pPr marL="457200" indent="-457200">
              <a:buAutoNum type="arabicPeriod"/>
            </a:pPr>
            <a:r>
              <a:rPr lang="en-US" sz="2800" dirty="0"/>
              <a:t>Changes in ocean </a:t>
            </a:r>
            <a:r>
              <a:rPr lang="en-US" sz="2800" b="1" dirty="0">
                <a:solidFill>
                  <a:srgbClr val="FF0000"/>
                </a:solidFill>
              </a:rPr>
              <a:t>currents</a:t>
            </a:r>
          </a:p>
          <a:p>
            <a:pPr marL="457200" indent="-457200">
              <a:buAutoNum type="arabicPeriod"/>
            </a:pPr>
            <a:r>
              <a:rPr lang="en-US" sz="2800" b="1" dirty="0">
                <a:solidFill>
                  <a:srgbClr val="FF0000"/>
                </a:solidFill>
              </a:rPr>
              <a:t>Biodiversity</a:t>
            </a:r>
            <a:r>
              <a:rPr lang="en-US" sz="2800" dirty="0"/>
              <a:t> changes</a:t>
            </a:r>
          </a:p>
          <a:p>
            <a:pPr marL="457200" indent="-457200">
              <a:buAutoNum type="arabicPeriod"/>
            </a:pPr>
            <a:r>
              <a:rPr lang="en-US" sz="2800" dirty="0"/>
              <a:t>Changes in </a:t>
            </a:r>
            <a:r>
              <a:rPr lang="en-US" sz="2800" b="1" dirty="0">
                <a:solidFill>
                  <a:srgbClr val="FF0000"/>
                </a:solidFill>
              </a:rPr>
              <a:t>weather</a:t>
            </a:r>
            <a:r>
              <a:rPr lang="en-US" sz="2800" dirty="0"/>
              <a:t> patterns</a:t>
            </a:r>
          </a:p>
          <a:p>
            <a:pPr marL="457200" indent="-457200">
              <a:buAutoNum type="arabicPeriod"/>
            </a:pPr>
            <a:r>
              <a:rPr lang="en-US" sz="2800" dirty="0"/>
              <a:t>Ocean </a:t>
            </a:r>
            <a:r>
              <a:rPr lang="en-US" sz="2800" b="1" dirty="0">
                <a:solidFill>
                  <a:srgbClr val="FF0000"/>
                </a:solidFill>
              </a:rPr>
              <a:t>acidification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2976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>
            <a:normAutofit/>
          </a:bodyPr>
          <a:lstStyle/>
          <a:p>
            <a:br>
              <a:rPr lang="en-US" sz="3600" b="1" dirty="0"/>
            </a:br>
            <a:r>
              <a:rPr lang="en-US" sz="3600" b="1" dirty="0"/>
              <a:t>SEA ICE MELTING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523999"/>
            <a:ext cx="7239000" cy="483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3287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924800" cy="1417638"/>
          </a:xfrm>
        </p:spPr>
        <p:txBody>
          <a:bodyPr>
            <a:normAutofit/>
          </a:bodyPr>
          <a:lstStyle/>
          <a:p>
            <a:br>
              <a:rPr lang="en-US" sz="3600" b="1" dirty="0"/>
            </a:br>
            <a:r>
              <a:rPr lang="en-US" sz="4400" b="1" dirty="0"/>
              <a:t>SEA LEVEL RISING</a:t>
            </a:r>
            <a:endParaRPr lang="en-US" sz="36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1600200"/>
            <a:ext cx="6819900" cy="473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7671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90" y="33495"/>
            <a:ext cx="7467600" cy="880905"/>
          </a:xfrm>
        </p:spPr>
        <p:txBody>
          <a:bodyPr>
            <a:normAutofit fontScale="90000"/>
          </a:bodyPr>
          <a:lstStyle/>
          <a:p>
            <a:br>
              <a:rPr lang="en-US" sz="3200" b="1" dirty="0"/>
            </a:br>
            <a:r>
              <a:rPr lang="en-US" sz="3200" b="1" dirty="0"/>
              <a:t>CHANGES IN OCEAN CURRENTS</a:t>
            </a:r>
          </a:p>
        </p:txBody>
      </p:sp>
      <p:pic>
        <p:nvPicPr>
          <p:cNvPr id="3" name="Picture1" descr="2012"/>
          <p:cNvPicPr preferRelativeResize="0"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6590" y="1181519"/>
            <a:ext cx="6553200" cy="4959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5657671"/>
            <a:ext cx="81534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Areas heated by warm ocean currents could become colder if ice cuts off currents – heat will be transferred elsewhere.</a:t>
            </a:r>
          </a:p>
        </p:txBody>
      </p:sp>
    </p:spTree>
    <p:extLst>
      <p:ext uri="{BB962C8B-B14F-4D97-AF65-F5344CB8AC3E}">
        <p14:creationId xmlns:p14="http://schemas.microsoft.com/office/powerpoint/2010/main" val="356686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05800" cy="1066800"/>
          </a:xfrm>
        </p:spPr>
        <p:txBody>
          <a:bodyPr>
            <a:normAutofit fontScale="90000"/>
          </a:bodyPr>
          <a:lstStyle/>
          <a:p>
            <a:br>
              <a:rPr lang="en-US" sz="3600" b="1" dirty="0"/>
            </a:br>
            <a:r>
              <a:rPr lang="en-US" sz="3600" b="1" dirty="0"/>
              <a:t>BIODIVERSITY CHANGES</a:t>
            </a:r>
          </a:p>
        </p:txBody>
      </p:sp>
      <p:pic>
        <p:nvPicPr>
          <p:cNvPr id="3" name="Picture1" descr="2013"/>
          <p:cNvPicPr preferRelativeResize="0"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2929" y="533400"/>
            <a:ext cx="2217738" cy="225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1600200"/>
            <a:ext cx="5080456" cy="50906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375400" y="4876800"/>
            <a:ext cx="2743200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If the Earth warms, the climate zones and thus the biomes will change.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66284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035798" cy="1219200"/>
          </a:xfrm>
        </p:spPr>
        <p:txBody>
          <a:bodyPr>
            <a:normAutofit fontScale="90000"/>
          </a:bodyPr>
          <a:lstStyle/>
          <a:p>
            <a:br>
              <a:rPr lang="en-US" sz="3200" b="1" dirty="0"/>
            </a:br>
            <a:r>
              <a:rPr lang="en-US" sz="3200" b="1" dirty="0"/>
              <a:t>CHANGES IN WEATHER PATTERNS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3733800" cy="4191000"/>
          </a:xfrm>
        </p:spPr>
        <p:txBody>
          <a:bodyPr/>
          <a:lstStyle/>
          <a:p>
            <a:r>
              <a:rPr lang="en-US" dirty="0"/>
              <a:t>Changes in evapotranspiration patterns result in more </a:t>
            </a:r>
            <a:r>
              <a:rPr lang="en-US" b="1" dirty="0">
                <a:solidFill>
                  <a:srgbClr val="FF0000"/>
                </a:solidFill>
              </a:rPr>
              <a:t>droughts</a:t>
            </a:r>
            <a:r>
              <a:rPr lang="en-US" dirty="0"/>
              <a:t>.</a:t>
            </a:r>
          </a:p>
          <a:p>
            <a:r>
              <a:rPr lang="en-US" dirty="0"/>
              <a:t>Environments becoming more </a:t>
            </a:r>
            <a:r>
              <a:rPr lang="en-US" b="1" dirty="0">
                <a:solidFill>
                  <a:srgbClr val="FF0000"/>
                </a:solidFill>
              </a:rPr>
              <a:t>arid</a:t>
            </a:r>
            <a:r>
              <a:rPr lang="en-US" dirty="0"/>
              <a:t> subject to greater </a:t>
            </a:r>
            <a:r>
              <a:rPr lang="en-US" b="1" dirty="0">
                <a:solidFill>
                  <a:srgbClr val="FF0000"/>
                </a:solidFill>
              </a:rPr>
              <a:t>wind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erosion</a:t>
            </a:r>
            <a:r>
              <a:rPr lang="en-US" dirty="0"/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7200" y="2209800"/>
            <a:ext cx="4225798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628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2162"/>
          </a:xfrm>
        </p:spPr>
        <p:txBody>
          <a:bodyPr>
            <a:normAutofit fontScale="90000"/>
          </a:bodyPr>
          <a:lstStyle/>
          <a:p>
            <a:br>
              <a:rPr lang="en-US" sz="3600" b="1" dirty="0"/>
            </a:br>
            <a:r>
              <a:rPr lang="en-US" sz="4000" b="1" dirty="0"/>
              <a:t>OCEAN ACIDIFICATION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2971800" cy="5181600"/>
          </a:xfrm>
        </p:spPr>
        <p:txBody>
          <a:bodyPr>
            <a:normAutofit/>
          </a:bodyPr>
          <a:lstStyle/>
          <a:p>
            <a:r>
              <a:rPr lang="en-US" dirty="0"/>
              <a:t>Carbon Dioxide in atmosphere is </a:t>
            </a:r>
            <a:r>
              <a:rPr lang="en-US" b="1" dirty="0">
                <a:solidFill>
                  <a:srgbClr val="FF0000"/>
                </a:solidFill>
              </a:rPr>
              <a:t>absorbed</a:t>
            </a:r>
            <a:r>
              <a:rPr lang="en-US" dirty="0"/>
              <a:t> by ocean water.</a:t>
            </a:r>
          </a:p>
          <a:p>
            <a:r>
              <a:rPr lang="en-US" dirty="0"/>
              <a:t>Chemical reactions take place producing </a:t>
            </a:r>
            <a:r>
              <a:rPr lang="en-US" b="1" dirty="0">
                <a:solidFill>
                  <a:srgbClr val="FF0000"/>
                </a:solidFill>
              </a:rPr>
              <a:t>carbonic acid</a:t>
            </a:r>
            <a:r>
              <a:rPr lang="en-US" dirty="0"/>
              <a:t>.</a:t>
            </a:r>
          </a:p>
          <a:p>
            <a:r>
              <a:rPr lang="en-US" dirty="0"/>
              <a:t>Ocean acidity up </a:t>
            </a:r>
            <a:r>
              <a:rPr lang="en-US" b="1" dirty="0">
                <a:solidFill>
                  <a:srgbClr val="FF0000"/>
                </a:solidFill>
              </a:rPr>
              <a:t>30% </a:t>
            </a:r>
            <a:r>
              <a:rPr lang="en-US" dirty="0"/>
              <a:t>since 1850.</a:t>
            </a:r>
          </a:p>
          <a:p>
            <a:r>
              <a:rPr lang="en-US" b="1" dirty="0">
                <a:solidFill>
                  <a:srgbClr val="FF0000"/>
                </a:solidFill>
              </a:rPr>
              <a:t>Damages</a:t>
            </a:r>
            <a:r>
              <a:rPr lang="en-US" dirty="0"/>
              <a:t> corals and other life forms.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800" y="1447800"/>
            <a:ext cx="4988688" cy="519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35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73" y="198438"/>
            <a:ext cx="8001000" cy="1020762"/>
          </a:xfrm>
        </p:spPr>
        <p:txBody>
          <a:bodyPr>
            <a:noAutofit/>
          </a:bodyPr>
          <a:lstStyle/>
          <a:p>
            <a:r>
              <a:rPr lang="en-US" sz="3200" b="1" dirty="0"/>
              <a:t>CARBON CYCLE:  </a:t>
            </a:r>
            <a:br>
              <a:rPr lang="en-US" sz="3200" b="1" dirty="0"/>
            </a:br>
            <a:r>
              <a:rPr lang="en-US" sz="3200" b="1" dirty="0"/>
              <a:t>OCEANS STORE CARBON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4724400"/>
            <a:ext cx="8153400" cy="1905000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carbon cycle has carbon </a:t>
            </a:r>
            <a:r>
              <a:rPr lang="en-US" sz="2400" b="1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sources</a:t>
            </a:r>
            <a:r>
              <a:rPr lang="en-US" sz="2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carbon </a:t>
            </a:r>
            <a:r>
              <a:rPr lang="en-US" sz="2400" b="1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sinks</a:t>
            </a:r>
            <a:r>
              <a:rPr lang="en-US" sz="2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</a:t>
            </a:r>
          </a:p>
          <a:p>
            <a:r>
              <a:rPr lang="en-US" sz="2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Water that </a:t>
            </a:r>
            <a:r>
              <a:rPr lang="en-US" sz="2400" b="1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absorbs</a:t>
            </a:r>
            <a:r>
              <a:rPr lang="en-US" sz="2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</a:t>
            </a:r>
            <a:r>
              <a:rPr lang="en-US" sz="24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US" sz="2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forms carbonic acid through a </a:t>
            </a:r>
            <a:r>
              <a:rPr lang="en-US" sz="2400" b="1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chemical</a:t>
            </a:r>
            <a:r>
              <a:rPr lang="en-US" sz="2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reaction</a:t>
            </a:r>
            <a:r>
              <a:rPr lang="en-US" sz="2400" dirty="0">
                <a:effectLst/>
              </a:rPr>
              <a:t>.</a:t>
            </a:r>
          </a:p>
          <a:p>
            <a:r>
              <a:rPr lang="en-US" sz="2400" b="1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pH decreases </a:t>
            </a:r>
            <a:r>
              <a:rPr lang="en-US" sz="2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(more acidic) as CO</a:t>
            </a:r>
            <a:r>
              <a:rPr lang="en-US" sz="24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US" sz="2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absorbed.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1219200"/>
            <a:ext cx="5257800" cy="341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8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percentage of climate scientists agree that </a:t>
            </a:r>
            <a:r>
              <a:rPr lang="en-US" i="1" dirty="0"/>
              <a:t>climate</a:t>
            </a:r>
            <a:r>
              <a:rPr lang="en-US" dirty="0"/>
              <a:t>-warming trends over the past century are very likely due to human activities:</a:t>
            </a:r>
          </a:p>
          <a:p>
            <a:r>
              <a:rPr lang="en-US" dirty="0"/>
              <a:t>A.  33%</a:t>
            </a:r>
          </a:p>
          <a:p>
            <a:r>
              <a:rPr lang="en-US" dirty="0"/>
              <a:t>B.  50%</a:t>
            </a:r>
          </a:p>
          <a:p>
            <a:r>
              <a:rPr lang="en-US" dirty="0"/>
              <a:t>C.  72%</a:t>
            </a:r>
          </a:p>
          <a:p>
            <a:r>
              <a:rPr lang="en-US" dirty="0"/>
              <a:t>D.  97%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1295400"/>
            <a:ext cx="3593783" cy="4191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1000" y="5181600"/>
            <a:ext cx="1752600" cy="5334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02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953000" cy="4343400"/>
          </a:xfrm>
        </p:spPr>
        <p:txBody>
          <a:bodyPr/>
          <a:lstStyle/>
          <a:p>
            <a:r>
              <a:rPr lang="en-US" sz="2800" dirty="0"/>
              <a:t>Work on Review #25</a:t>
            </a:r>
          </a:p>
          <a:p>
            <a:r>
              <a:rPr lang="en-US" sz="2800" dirty="0"/>
              <a:t>Work on missing labs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51846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591</TotalTime>
  <Words>909</Words>
  <Application>Microsoft Office PowerPoint</Application>
  <PresentationFormat>On-screen Show (4:3)</PresentationFormat>
  <Paragraphs>148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Century Schoolbook</vt:lpstr>
      <vt:lpstr>Courier New</vt:lpstr>
      <vt:lpstr>Lucida Grande</vt:lpstr>
      <vt:lpstr>Times New Roman</vt:lpstr>
      <vt:lpstr>Wingdings</vt:lpstr>
      <vt:lpstr>Wingdings 2</vt:lpstr>
      <vt:lpstr>Oriel</vt:lpstr>
      <vt:lpstr>DO NOW</vt:lpstr>
      <vt:lpstr>REVIEW</vt:lpstr>
      <vt:lpstr>REVIEW</vt:lpstr>
      <vt:lpstr>CLIMATE CHANGE</vt:lpstr>
      <vt:lpstr>CLIMATE BASICS: EARTH’S SURFACE HEATS THE ATMOSPHERE</vt:lpstr>
      <vt:lpstr>STUDYING PAST CLIMATES</vt:lpstr>
      <vt:lpstr>STUDYING PAST CLIMATES</vt:lpstr>
      <vt:lpstr>CLIMATE MODELING</vt:lpstr>
      <vt:lpstr>EVIDENCE SUPPORTS CLIMATE CHANGE</vt:lpstr>
      <vt:lpstr>EVIDENCE SUPPORTS CLIMATE CHANGE</vt:lpstr>
      <vt:lpstr>BUT RECENT WINTER WAS COLD…</vt:lpstr>
      <vt:lpstr>NATURAL CAUSES OF CLIMATE CHANGE</vt:lpstr>
      <vt:lpstr>NATURAL CAUSES OF CLIMATE CHANGE</vt:lpstr>
      <vt:lpstr>NATURAL CAUSES OF CLIMATE CHANGE: MILANKOVITCH CYCLES</vt:lpstr>
      <vt:lpstr>NATURAL CAUSES OF CLIMATE CHANGE: MILANKOVITCH CYCLES</vt:lpstr>
      <vt:lpstr>ANTHROPOGENIC CAUSES OF CLIMATE CHANGE</vt:lpstr>
      <vt:lpstr>ANTHROPOGENIC CAUSES OF CLIMATE CHANGE</vt:lpstr>
      <vt:lpstr>GREENHOUSE GASES TRAP HEAT</vt:lpstr>
      <vt:lpstr>GREENHOUSE GASES TRAP HEAT</vt:lpstr>
      <vt:lpstr>PowerPoint Presentation</vt:lpstr>
      <vt:lpstr>CLIMATE AND CARBON DIOXIDE (CO2)</vt:lpstr>
      <vt:lpstr>EFFECTS OF CLIMATE CHANGE</vt:lpstr>
      <vt:lpstr> SEA ICE MELTING</vt:lpstr>
      <vt:lpstr> SEA LEVEL RISING</vt:lpstr>
      <vt:lpstr> CHANGES IN OCEAN CURRENTS</vt:lpstr>
      <vt:lpstr> BIODIVERSITY CHANGES</vt:lpstr>
      <vt:lpstr> CHANGES IN WEATHER PATTERNS</vt:lpstr>
      <vt:lpstr> OCEAN ACIDIFICATION</vt:lpstr>
      <vt:lpstr>CARBON CYCLE:   OCEANS STORE CARBON</vt:lpstr>
      <vt:lpstr>REVIEW</vt:lpstr>
      <vt:lpstr>TO DO</vt:lpstr>
    </vt:vector>
  </TitlesOfParts>
  <Company>Forsyth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Looking Back….</dc:title>
  <dc:creator>dgovernor</dc:creator>
  <cp:lastModifiedBy>Nancy Brim</cp:lastModifiedBy>
  <cp:revision>63</cp:revision>
  <dcterms:created xsi:type="dcterms:W3CDTF">2014-03-27T17:01:19Z</dcterms:created>
  <dcterms:modified xsi:type="dcterms:W3CDTF">2017-03-28T01:41:37Z</dcterms:modified>
</cp:coreProperties>
</file>