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8" r:id="rId3"/>
    <p:sldId id="276" r:id="rId4"/>
    <p:sldId id="256" r:id="rId5"/>
    <p:sldId id="282" r:id="rId6"/>
    <p:sldId id="271" r:id="rId7"/>
    <p:sldId id="278" r:id="rId8"/>
    <p:sldId id="259" r:id="rId9"/>
    <p:sldId id="263" r:id="rId10"/>
    <p:sldId id="262" r:id="rId11"/>
    <p:sldId id="279" r:id="rId12"/>
    <p:sldId id="265" r:id="rId13"/>
    <p:sldId id="269" r:id="rId14"/>
    <p:sldId id="270" r:id="rId15"/>
    <p:sldId id="280" r:id="rId16"/>
    <p:sldId id="272" r:id="rId17"/>
    <p:sldId id="260" r:id="rId18"/>
    <p:sldId id="281" r:id="rId19"/>
    <p:sldId id="283" r:id="rId20"/>
    <p:sldId id="273" r:id="rId21"/>
    <p:sldId id="274" r:id="rId22"/>
    <p:sldId id="275" r:id="rId23"/>
    <p:sldId id="268" r:id="rId24"/>
    <p:sldId id="26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539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5BC2-B287-4F1B-B4DC-D0C58F4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7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849E3A-A6CB-4B33-8BAB-3EC3DA74D36E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E16730-9FDE-4153-AA26-F5B96A4316A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esminfo.prenhall.com/science/geoanimations/animations/35_VolcanicAct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DqskltCixA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nationalgeographic.com.au/videos/geologic-journey/violent-pacific-san-andreas-fault-1312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Plate Tectonics Boundaries handout</a:t>
            </a:r>
          </a:p>
          <a:p>
            <a:r>
              <a:rPr lang="en-US" dirty="0"/>
              <a:t>Pick up notes </a:t>
            </a:r>
            <a:r>
              <a:rPr lang="en-US" dirty="0" smtClean="0"/>
              <a:t>sheet </a:t>
            </a:r>
            <a:r>
              <a:rPr lang="en-US" smtClean="0"/>
              <a:t>and Review #10.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5105400" cy="1009648"/>
          </a:xfrm>
        </p:spPr>
        <p:txBody>
          <a:bodyPr/>
          <a:lstStyle/>
          <a:p>
            <a:r>
              <a:rPr lang="en-US" sz="5400" b="1" dirty="0"/>
              <a:t>LOOKING BACK…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3276600" cy="4038600"/>
          </a:xfrm>
        </p:spPr>
        <p:txBody>
          <a:bodyPr>
            <a:normAutofit/>
          </a:bodyPr>
          <a:lstStyle/>
          <a:p>
            <a:r>
              <a:rPr lang="en-US" sz="3600" b="1" dirty="0"/>
              <a:t>Which is: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/>
              <a:t>Convergent?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/>
              <a:t>Transform?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/>
              <a:t>Divergent?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209800"/>
            <a:ext cx="52863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990600"/>
            <a:ext cx="5729287" cy="521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0"/>
            <a:ext cx="8610600" cy="3581400"/>
          </a:xfrm>
        </p:spPr>
        <p:txBody>
          <a:bodyPr>
            <a:normAutofit fontScale="90000"/>
          </a:bodyPr>
          <a:lstStyle/>
          <a:p>
            <a:r>
              <a:rPr lang="en-US" dirty="0"/>
              <a:t>Divergent Plates:  </a:t>
            </a:r>
            <a:br>
              <a:rPr lang="en-US" dirty="0"/>
            </a:br>
            <a:r>
              <a:rPr lang="en-US" dirty="0"/>
              <a:t>Rift Valleys and Mid Ocean Ridge </a:t>
            </a:r>
            <a:br>
              <a:rPr lang="en-US" dirty="0"/>
            </a:br>
            <a:r>
              <a:rPr lang="en-US" dirty="0"/>
              <a:t>Transform Boundaries:</a:t>
            </a:r>
            <a:br>
              <a:rPr lang="en-US" dirty="0"/>
            </a:br>
            <a:r>
              <a:rPr lang="en-US" dirty="0"/>
              <a:t>Offset Geology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704" y="5105400"/>
            <a:ext cx="7854696" cy="17526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b="1" dirty="0"/>
              <a:t>SES2. Students will understand how plate tectonics creates certain geologic features, materials, and hazards. </a:t>
            </a:r>
            <a:endParaRPr lang="en-US" dirty="0"/>
          </a:p>
          <a:p>
            <a:pPr marL="457200" indent="-457200">
              <a:buAutoNum type="alphaLcPeriod"/>
            </a:pPr>
            <a:r>
              <a:rPr lang="en-US" dirty="0"/>
              <a:t>Distinguish among types of plate tectonic settings produced by plates diverging, converging, and sliding past each other. </a:t>
            </a:r>
          </a:p>
          <a:p>
            <a:r>
              <a:rPr lang="en-US" dirty="0"/>
              <a:t>b. Relate modern and ancient geologic features to each kind of plate tectonic setting. </a:t>
            </a:r>
          </a:p>
          <a:p>
            <a:endParaRPr lang="en-US" dirty="0"/>
          </a:p>
        </p:txBody>
      </p:sp>
      <p:pic>
        <p:nvPicPr>
          <p:cNvPr id="15362" name="Picture 2" descr="http://cmspugliano.wikispaces.com/file/view/convergent2.jpg/100083283/529x232/convergen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3429000" cy="1928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228600"/>
            <a:ext cx="462915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</a:rPr>
              <a:t>PLATES, FAULTS,  STRESSES AND LANDFORMS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1113"/>
              </p:ext>
            </p:extLst>
          </p:nvPr>
        </p:nvGraphicFramePr>
        <p:xfrm>
          <a:off x="304800" y="3276599"/>
          <a:ext cx="8458200" cy="2602231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84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Boundaries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Force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Landforms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41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Convergent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Destructive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Compression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Reverse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Ocean Trenches and Mountains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Transform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Neutral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Shear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Slip-strike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Offset Geology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12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Constructive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Tension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Rift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Valleys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and Mid-Ocean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Ridges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7" descr="Earth's Cru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81000"/>
            <a:ext cx="3684235" cy="258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52400" y="4876800"/>
            <a:ext cx="8763000" cy="1066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4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en-US" sz="4800" b="1" dirty="0"/>
              <a:t>DIVERGENT 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572000" cy="4389120"/>
          </a:xfrm>
        </p:spPr>
        <p:txBody>
          <a:bodyPr/>
          <a:lstStyle/>
          <a:p>
            <a:r>
              <a:rPr lang="en-US" dirty="0"/>
              <a:t>Plate </a:t>
            </a:r>
            <a:r>
              <a:rPr lang="en-US" b="1" dirty="0">
                <a:solidFill>
                  <a:srgbClr val="FF0000"/>
                </a:solidFill>
              </a:rPr>
              <a:t>separates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Tension</a:t>
            </a:r>
            <a:r>
              <a:rPr lang="en-US" dirty="0"/>
              <a:t> stress</a:t>
            </a:r>
          </a:p>
          <a:p>
            <a:r>
              <a:rPr lang="en-US" b="1" dirty="0">
                <a:solidFill>
                  <a:srgbClr val="FF0000"/>
                </a:solidFill>
              </a:rPr>
              <a:t>Normal</a:t>
            </a:r>
            <a:r>
              <a:rPr lang="en-US" dirty="0"/>
              <a:t> fault</a:t>
            </a:r>
          </a:p>
          <a:p>
            <a:r>
              <a:rPr lang="en-US" dirty="0"/>
              <a:t>Landforms Created:</a:t>
            </a:r>
          </a:p>
          <a:p>
            <a:pPr lvl="1"/>
            <a:r>
              <a:rPr lang="en-US" dirty="0"/>
              <a:t>Rift Valleys</a:t>
            </a:r>
          </a:p>
          <a:p>
            <a:pPr lvl="1"/>
            <a:r>
              <a:rPr lang="en-US" dirty="0"/>
              <a:t>Fault-block Mountains</a:t>
            </a:r>
          </a:p>
          <a:p>
            <a:pPr lvl="1"/>
            <a:r>
              <a:rPr lang="en-US" dirty="0"/>
              <a:t>Mid-Ocean Ridges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Constructive</a:t>
            </a:r>
            <a:r>
              <a:rPr lang="en-US" dirty="0"/>
              <a:t> Force – creates new plates where magma rises.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1905000"/>
            <a:ext cx="4953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6868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DIVERGENT BOUNDARIES:</a:t>
            </a:r>
            <a:br>
              <a:rPr lang="en-US" b="1" dirty="0"/>
            </a:br>
            <a:r>
              <a:rPr lang="en-US" b="1" dirty="0"/>
              <a:t>PLATES BREAK APART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364105"/>
            <a:ext cx="3505200" cy="4465320"/>
          </a:xfrm>
        </p:spPr>
        <p:txBody>
          <a:bodyPr>
            <a:normAutofit/>
          </a:bodyPr>
          <a:lstStyle/>
          <a:p>
            <a:r>
              <a:rPr lang="en-US" dirty="0"/>
              <a:t>Magma pools up under </a:t>
            </a:r>
            <a:r>
              <a:rPr lang="en-US" b="1" dirty="0">
                <a:solidFill>
                  <a:srgbClr val="FF0000"/>
                </a:solidFill>
              </a:rPr>
              <a:t>crust</a:t>
            </a:r>
            <a:r>
              <a:rPr lang="en-US" dirty="0"/>
              <a:t>.</a:t>
            </a:r>
          </a:p>
          <a:p>
            <a:r>
              <a:rPr lang="en-US" dirty="0"/>
              <a:t>Heat trapped.</a:t>
            </a:r>
          </a:p>
          <a:p>
            <a:r>
              <a:rPr lang="en-US" dirty="0"/>
              <a:t>Crust is </a:t>
            </a:r>
            <a:r>
              <a:rPr lang="en-US" b="1" dirty="0">
                <a:solidFill>
                  <a:srgbClr val="FF0000"/>
                </a:solidFill>
              </a:rPr>
              <a:t>thin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weak</a:t>
            </a:r>
            <a:r>
              <a:rPr lang="en-US" dirty="0"/>
              <a:t>.</a:t>
            </a:r>
          </a:p>
          <a:p>
            <a:r>
              <a:rPr lang="en-US" dirty="0"/>
              <a:t>Begins to pull apart.</a:t>
            </a:r>
          </a:p>
          <a:p>
            <a:r>
              <a:rPr lang="en-US" dirty="0"/>
              <a:t>Fault develops as crust </a:t>
            </a:r>
            <a:r>
              <a:rPr lang="en-US" b="1" dirty="0">
                <a:solidFill>
                  <a:srgbClr val="FF0000"/>
                </a:solidFill>
              </a:rPr>
              <a:t>breaks</a:t>
            </a:r>
            <a:r>
              <a:rPr lang="en-US" dirty="0"/>
              <a:t>.</a:t>
            </a:r>
          </a:p>
        </p:txBody>
      </p:sp>
      <p:pic>
        <p:nvPicPr>
          <p:cNvPr id="16388" name="Picture 4" descr="http://www.radford.edu/jtso/GeologyofVirginia/Photos/Tectonics/rif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4600" y="2400300"/>
            <a:ext cx="52832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384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42950"/>
            <a:ext cx="86868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DIVERGENT BOUNDARIES:</a:t>
            </a:r>
            <a:br>
              <a:rPr lang="en-US" b="1" dirty="0"/>
            </a:br>
            <a:r>
              <a:rPr lang="en-US" b="1" dirty="0"/>
              <a:t>PLATES BREAK APART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19400"/>
            <a:ext cx="4191000" cy="3160395"/>
          </a:xfrm>
        </p:spPr>
        <p:txBody>
          <a:bodyPr>
            <a:normAutofit/>
          </a:bodyPr>
          <a:lstStyle/>
          <a:p>
            <a:r>
              <a:rPr lang="en-US" dirty="0"/>
              <a:t>Forms a </a:t>
            </a:r>
            <a:r>
              <a:rPr lang="en-US" b="1" dirty="0">
                <a:solidFill>
                  <a:srgbClr val="FF0000"/>
                </a:solidFill>
              </a:rPr>
              <a:t>rift</a:t>
            </a:r>
            <a:r>
              <a:rPr lang="en-US" dirty="0"/>
              <a:t>.</a:t>
            </a:r>
          </a:p>
          <a:p>
            <a:r>
              <a:rPr lang="en-US" dirty="0"/>
              <a:t>Rifts make new </a:t>
            </a:r>
            <a:r>
              <a:rPr lang="en-US" b="1" dirty="0">
                <a:solidFill>
                  <a:srgbClr val="FF0000"/>
                </a:solidFill>
              </a:rPr>
              <a:t>divergent</a:t>
            </a:r>
            <a:r>
              <a:rPr lang="en-US" b="1" i="1" dirty="0"/>
              <a:t> </a:t>
            </a:r>
            <a:r>
              <a:rPr lang="en-US" dirty="0"/>
              <a:t>plate boundary.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hlinkClick r:id="rId2"/>
              </a:rPr>
              <a:t>Link to rift animation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133600"/>
            <a:ext cx="48768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386" y="381000"/>
            <a:ext cx="8229600" cy="1143000"/>
          </a:xfrm>
        </p:spPr>
        <p:txBody>
          <a:bodyPr/>
          <a:lstStyle/>
          <a:p>
            <a:r>
              <a:rPr lang="en-US" b="1" dirty="0"/>
              <a:t>BREAK UP OF PANGAEA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4343400" cy="4389120"/>
          </a:xfrm>
        </p:spPr>
        <p:txBody>
          <a:bodyPr/>
          <a:lstStyle/>
          <a:p>
            <a:pPr marL="457200" indent="-457200"/>
            <a:r>
              <a:rPr lang="en-US" dirty="0"/>
              <a:t>Formed at end of Permian 225 million years ago.</a:t>
            </a:r>
          </a:p>
          <a:p>
            <a:pPr marL="457200" indent="-457200"/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rift</a:t>
            </a:r>
            <a:r>
              <a:rPr lang="en-US" dirty="0"/>
              <a:t> split Pangaea from east to west during the Triassic era (200 million years ago).</a:t>
            </a:r>
          </a:p>
          <a:p>
            <a:pPr marL="457200" indent="-457200"/>
            <a:r>
              <a:rPr lang="en-US" dirty="0"/>
              <a:t>Created smaller continents Laurasia and Gondwanaland.</a:t>
            </a:r>
          </a:p>
          <a:p>
            <a:endParaRPr lang="en-US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752600"/>
            <a:ext cx="2816761" cy="402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4825"/>
            <a:ext cx="8229600" cy="1143000"/>
          </a:xfrm>
        </p:spPr>
        <p:txBody>
          <a:bodyPr/>
          <a:lstStyle/>
          <a:p>
            <a:r>
              <a:rPr lang="en-US" b="1" dirty="0"/>
              <a:t>SUPERCONTINENT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5105400" cy="4419600"/>
          </a:xfrm>
        </p:spPr>
        <p:txBody>
          <a:bodyPr>
            <a:normAutofit/>
          </a:bodyPr>
          <a:lstStyle/>
          <a:p>
            <a:r>
              <a:rPr lang="en-US" sz="2800" dirty="0"/>
              <a:t>Geologic cycle.</a:t>
            </a:r>
          </a:p>
          <a:p>
            <a:r>
              <a:rPr lang="en-US" sz="2800" dirty="0"/>
              <a:t>Continents merge and split </a:t>
            </a:r>
            <a:r>
              <a:rPr lang="en-US" sz="2800" b="1" dirty="0">
                <a:solidFill>
                  <a:srgbClr val="FF0000"/>
                </a:solidFill>
              </a:rPr>
              <a:t>repeatedly</a:t>
            </a:r>
            <a:r>
              <a:rPr lang="en-US" sz="2800" dirty="0"/>
              <a:t>.</a:t>
            </a:r>
          </a:p>
          <a:p>
            <a:r>
              <a:rPr lang="en-US" sz="2800" dirty="0"/>
              <a:t>Continental collisions and break ups have occurred several times in Earth’s history.</a:t>
            </a:r>
          </a:p>
        </p:txBody>
      </p:sp>
      <p:pic>
        <p:nvPicPr>
          <p:cNvPr id="19458" name="Picture 2" descr="http://nascentarray.com/wp-content/uploads/2013/02/pangaea-rodinia-supercon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438400"/>
            <a:ext cx="3195361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4825"/>
            <a:ext cx="8229600" cy="1143000"/>
          </a:xfrm>
        </p:spPr>
        <p:txBody>
          <a:bodyPr/>
          <a:lstStyle/>
          <a:p>
            <a:r>
              <a:rPr lang="en-US" b="1" dirty="0"/>
              <a:t>SUPERCONTINENT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96534"/>
            <a:ext cx="5334000" cy="44196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Pangaea - 225 million years ago</a:t>
            </a:r>
          </a:p>
          <a:p>
            <a:pPr lvl="1"/>
            <a:r>
              <a:rPr lang="en-US" dirty="0"/>
              <a:t>Gondwanaland ~ 600 million years ago</a:t>
            </a:r>
          </a:p>
          <a:p>
            <a:pPr lvl="1"/>
            <a:r>
              <a:rPr lang="en-US" dirty="0"/>
              <a:t>Rodinia ~ 750 million to 1 billion years ago</a:t>
            </a:r>
          </a:p>
          <a:p>
            <a:pPr lvl="1"/>
            <a:r>
              <a:rPr lang="en-US" dirty="0"/>
              <a:t>Columbia (?) ~1.8 to 1.5 billion years ago</a:t>
            </a:r>
          </a:p>
          <a:p>
            <a:pPr lvl="1"/>
            <a:r>
              <a:rPr lang="en-US" dirty="0"/>
              <a:t>Kenorland (?) ~2.7 to ~2.1 billion years ago</a:t>
            </a:r>
          </a:p>
          <a:p>
            <a:pPr lvl="1"/>
            <a:r>
              <a:rPr lang="en-US" dirty="0"/>
              <a:t>Ur ~3 billion years ago</a:t>
            </a:r>
          </a:p>
        </p:txBody>
      </p:sp>
      <p:pic>
        <p:nvPicPr>
          <p:cNvPr id="19458" name="Picture 2" descr="http://nascentarray.com/wp-content/uploads/2013/02/pangaea-rodinia-supercon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438400"/>
            <a:ext cx="3195361" cy="327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6216134"/>
            <a:ext cx="761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National Geographic Video Link:  </a:t>
            </a:r>
            <a:r>
              <a:rPr lang="en-US" b="1" i="1" dirty="0">
                <a:hlinkClick r:id="rId3"/>
              </a:rPr>
              <a:t>The Early Earth and Plate Tectonics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78678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en-US" b="1" dirty="0"/>
              <a:t>FUTURE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5334000"/>
            <a:ext cx="6553200" cy="1371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Continents  will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change.</a:t>
            </a:r>
          </a:p>
          <a:p>
            <a:pPr>
              <a:lnSpc>
                <a:spcPct val="120000"/>
              </a:lnSpc>
            </a:pPr>
            <a:r>
              <a:rPr lang="en-US" dirty="0"/>
              <a:t>New supercontinents will form.</a:t>
            </a:r>
          </a:p>
          <a:p>
            <a:pPr>
              <a:lnSpc>
                <a:spcPct val="120000"/>
              </a:lnSpc>
            </a:pPr>
            <a:r>
              <a:rPr lang="en-US" dirty="0"/>
              <a:t>Notice Great Rift Valley in Africa….</a:t>
            </a:r>
          </a:p>
        </p:txBody>
      </p:sp>
      <p:pic>
        <p:nvPicPr>
          <p:cNvPr id="21506" name="Picture 2" descr="http://www.earthgrind.com/wp-content/uploads/2011/10/earthimg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76400"/>
            <a:ext cx="6571374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8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DIVERGENT PLATES CREATE NEW CRUST: MID OCEAN 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4419600" cy="43891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Oceanic</a:t>
            </a:r>
            <a:r>
              <a:rPr lang="en-US" b="1" dirty="0"/>
              <a:t> </a:t>
            </a:r>
            <a:r>
              <a:rPr lang="en-US" dirty="0"/>
              <a:t>plates separate.</a:t>
            </a:r>
          </a:p>
          <a:p>
            <a:r>
              <a:rPr lang="en-US" b="1" dirty="0">
                <a:solidFill>
                  <a:srgbClr val="FF0000"/>
                </a:solidFill>
              </a:rPr>
              <a:t>New</a:t>
            </a:r>
            <a:r>
              <a:rPr lang="en-US" dirty="0"/>
              <a:t> crust in center.</a:t>
            </a:r>
          </a:p>
          <a:p>
            <a:r>
              <a:rPr lang="en-US" dirty="0"/>
              <a:t>Crust </a:t>
            </a:r>
            <a:r>
              <a:rPr lang="en-US" b="1" dirty="0">
                <a:solidFill>
                  <a:srgbClr val="FF0000"/>
                </a:solidFill>
              </a:rPr>
              <a:t>older</a:t>
            </a:r>
            <a:r>
              <a:rPr lang="en-US" dirty="0"/>
              <a:t> farther from center.</a:t>
            </a:r>
          </a:p>
          <a:p>
            <a:r>
              <a:rPr lang="en-US" dirty="0"/>
              <a:t>Sediment builds up farther away from center.</a:t>
            </a:r>
          </a:p>
          <a:p>
            <a:r>
              <a:rPr lang="en-US" b="1" dirty="0">
                <a:solidFill>
                  <a:srgbClr val="FF0000"/>
                </a:solidFill>
              </a:rPr>
              <a:t>Ridge</a:t>
            </a:r>
            <a:r>
              <a:rPr lang="en-US" dirty="0"/>
              <a:t> builds up around fissure.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2255520"/>
            <a:ext cx="3358380" cy="2816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151120"/>
            <a:ext cx="4318000" cy="154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DIVERGENT OCEAN 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5029200"/>
            <a:ext cx="6172200" cy="1600200"/>
          </a:xfrm>
        </p:spPr>
        <p:txBody>
          <a:bodyPr numCol="1">
            <a:normAutofit/>
          </a:bodyPr>
          <a:lstStyle/>
          <a:p>
            <a:r>
              <a:rPr lang="en-US" dirty="0"/>
              <a:t>Magma rises.</a:t>
            </a:r>
          </a:p>
          <a:p>
            <a:r>
              <a:rPr lang="en-US" dirty="0"/>
              <a:t>Pushes </a:t>
            </a:r>
            <a:r>
              <a:rPr lang="en-US" b="1" dirty="0">
                <a:solidFill>
                  <a:srgbClr val="FF0000"/>
                </a:solidFill>
              </a:rPr>
              <a:t>out</a:t>
            </a:r>
            <a:r>
              <a:rPr lang="en-US" dirty="0"/>
              <a:t> as it rises.</a:t>
            </a:r>
          </a:p>
          <a:p>
            <a:r>
              <a:rPr lang="en-US" dirty="0"/>
              <a:t>Creates </a:t>
            </a:r>
            <a:r>
              <a:rPr lang="en-US" b="1" dirty="0">
                <a:solidFill>
                  <a:srgbClr val="FF0000"/>
                </a:solidFill>
              </a:rPr>
              <a:t>new</a:t>
            </a:r>
            <a:r>
              <a:rPr lang="en-US" dirty="0"/>
              <a:t> sea floor.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981200"/>
            <a:ext cx="7401598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DIVERGENT OCEAN 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2438400"/>
            <a:ext cx="3219450" cy="2971800"/>
          </a:xfrm>
        </p:spPr>
        <p:txBody>
          <a:bodyPr numCol="1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Cools</a:t>
            </a:r>
            <a:r>
              <a:rPr lang="en-US" dirty="0"/>
              <a:t> and moves outward from central ridge.</a:t>
            </a:r>
          </a:p>
          <a:p>
            <a:r>
              <a:rPr lang="en-US" dirty="0"/>
              <a:t>Old crust collides with other plates and </a:t>
            </a:r>
            <a:r>
              <a:rPr lang="en-US" b="1" dirty="0">
                <a:solidFill>
                  <a:srgbClr val="FF0000"/>
                </a:solidFill>
              </a:rPr>
              <a:t>subducts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286000"/>
            <a:ext cx="52197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9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7558"/>
            <a:ext cx="8229600" cy="1143000"/>
          </a:xfrm>
        </p:spPr>
        <p:txBody>
          <a:bodyPr/>
          <a:lstStyle/>
          <a:p>
            <a:r>
              <a:rPr lang="en-US" b="1" dirty="0"/>
              <a:t>MINERALS AT 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4876800" cy="3962400"/>
          </a:xfrm>
        </p:spPr>
        <p:txBody>
          <a:bodyPr/>
          <a:lstStyle/>
          <a:p>
            <a:r>
              <a:rPr lang="en-US" dirty="0"/>
              <a:t>Ocean crust is generally </a:t>
            </a:r>
            <a:r>
              <a:rPr lang="en-US" b="1" dirty="0">
                <a:solidFill>
                  <a:srgbClr val="FF0000"/>
                </a:solidFill>
              </a:rPr>
              <a:t>MAFIC</a:t>
            </a:r>
            <a:r>
              <a:rPr lang="en-US" dirty="0"/>
              <a:t> rock.</a:t>
            </a:r>
          </a:p>
          <a:p>
            <a:pPr lvl="1"/>
            <a:r>
              <a:rPr lang="en-US" dirty="0"/>
              <a:t>Heavy metals such as Iron and Manganese.</a:t>
            </a:r>
          </a:p>
          <a:p>
            <a:pPr lvl="1"/>
            <a:r>
              <a:rPr lang="en-US" dirty="0"/>
              <a:t>Manganese nodules found on the ocean floor.</a:t>
            </a:r>
          </a:p>
          <a:p>
            <a:r>
              <a:rPr lang="en-US" b="1" dirty="0"/>
              <a:t>Sulfur</a:t>
            </a:r>
            <a:r>
              <a:rPr lang="en-US" dirty="0"/>
              <a:t> and other minerals </a:t>
            </a:r>
          </a:p>
          <a:p>
            <a:pPr marL="0" indent="0">
              <a:buNone/>
            </a:pPr>
            <a:r>
              <a:rPr lang="en-US" dirty="0"/>
              <a:t>	build up at the ridge.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6550" y="2359233"/>
            <a:ext cx="3263900" cy="1765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4495800"/>
            <a:ext cx="4038600" cy="222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1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exploringafrica.matrix.msu.edu/images/mappingworld_rift_vall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9409" y="2171700"/>
            <a:ext cx="3519834" cy="236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7488"/>
            <a:ext cx="8472834" cy="8199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LANDFORMS CREATED:  </a:t>
            </a:r>
            <a:br>
              <a:rPr lang="en-US" b="1" dirty="0"/>
            </a:br>
            <a:r>
              <a:rPr lang="en-US" b="1" dirty="0"/>
              <a:t>RIFT VALLEYS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209" y="2190750"/>
            <a:ext cx="5029200" cy="4953000"/>
          </a:xfrm>
        </p:spPr>
        <p:txBody>
          <a:bodyPr>
            <a:normAutofit/>
          </a:bodyPr>
          <a:lstStyle/>
          <a:p>
            <a:pPr marL="457200" indent="-457200"/>
            <a:r>
              <a:rPr lang="en-US" b="1" dirty="0">
                <a:solidFill>
                  <a:srgbClr val="FF0000"/>
                </a:solidFill>
              </a:rPr>
              <a:t>Continental</a:t>
            </a:r>
            <a:r>
              <a:rPr lang="en-US" dirty="0"/>
              <a:t> plates separate.</a:t>
            </a:r>
          </a:p>
          <a:p>
            <a:pPr marL="457200" indent="-457200"/>
            <a:r>
              <a:rPr lang="en-US" dirty="0"/>
              <a:t>Forms </a:t>
            </a:r>
            <a:r>
              <a:rPr lang="en-US" b="1" dirty="0">
                <a:solidFill>
                  <a:srgbClr val="FF0000"/>
                </a:solidFill>
              </a:rPr>
              <a:t>depression</a:t>
            </a:r>
            <a:r>
              <a:rPr lang="en-US" dirty="0"/>
              <a:t> on crust – valley.</a:t>
            </a:r>
          </a:p>
          <a:p>
            <a:pPr marL="457200" indent="-457200"/>
            <a:r>
              <a:rPr lang="en-US" dirty="0"/>
              <a:t>Valleys created by </a:t>
            </a:r>
            <a:r>
              <a:rPr lang="en-US" b="1" dirty="0">
                <a:solidFill>
                  <a:srgbClr val="FF0000"/>
                </a:solidFill>
              </a:rPr>
              <a:t>tectonics</a:t>
            </a:r>
            <a:r>
              <a:rPr lang="en-US" dirty="0"/>
              <a:t> rather than erosion.</a:t>
            </a:r>
          </a:p>
          <a:p>
            <a:pPr marL="457200" indent="-457200"/>
            <a:r>
              <a:rPr lang="en-US" dirty="0"/>
              <a:t>Can create lakes, seas, hotspots and volcanoes.</a:t>
            </a:r>
          </a:p>
          <a:p>
            <a:pPr marL="457200" indent="-457200"/>
            <a:r>
              <a:rPr lang="en-US" dirty="0"/>
              <a:t>Valleys also called grabens.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0834" y="4800600"/>
            <a:ext cx="3759200" cy="1553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66" y="1276156"/>
            <a:ext cx="8472834" cy="8199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LANDFORMS CREATED:  </a:t>
            </a:r>
            <a:br>
              <a:rPr lang="en-US" b="1" dirty="0"/>
            </a:br>
            <a:r>
              <a:rPr lang="en-US" b="1" dirty="0"/>
              <a:t>RIFT VALLEYS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14600"/>
            <a:ext cx="4495800" cy="4724400"/>
          </a:xfrm>
        </p:spPr>
        <p:txBody>
          <a:bodyPr>
            <a:normAutofit/>
          </a:bodyPr>
          <a:lstStyle/>
          <a:p>
            <a:r>
              <a:rPr lang="en-US" dirty="0"/>
              <a:t>Mountains:  </a:t>
            </a:r>
            <a:r>
              <a:rPr lang="en-US" b="1" dirty="0">
                <a:solidFill>
                  <a:srgbClr val="FF0000"/>
                </a:solidFill>
              </a:rPr>
              <a:t>Fault-Block</a:t>
            </a:r>
          </a:p>
          <a:p>
            <a:r>
              <a:rPr lang="en-US" dirty="0"/>
              <a:t>Few continental Rift Valleys:</a:t>
            </a:r>
          </a:p>
          <a:p>
            <a:pPr lvl="1"/>
            <a:r>
              <a:rPr lang="en-US" dirty="0"/>
              <a:t>Great Rift Valley in Africa</a:t>
            </a:r>
          </a:p>
          <a:p>
            <a:pPr lvl="1"/>
            <a:r>
              <a:rPr lang="en-US" dirty="0"/>
              <a:t>Rhine Rift Valley in Germany</a:t>
            </a:r>
          </a:p>
          <a:p>
            <a:r>
              <a:rPr lang="en-US" b="1" dirty="0"/>
              <a:t>Non-Example:  </a:t>
            </a:r>
            <a:r>
              <a:rPr lang="en-US" dirty="0"/>
              <a:t>Grand Canyon caused by river erosion  - NOT a rift valley.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195" y="1714687"/>
            <a:ext cx="4069805" cy="2166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195" y="4301106"/>
            <a:ext cx="3903240" cy="20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7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228600"/>
            <a:ext cx="462915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</a:rPr>
              <a:t>PLATES, FAULTS,  STRESSES AND LANDFORMS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04800" y="3276599"/>
          <a:ext cx="8458200" cy="2602231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84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Boundaries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Force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Landforms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41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Convergent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Destructive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Compression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Reverse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Ocean Trenches and Mountains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Transform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Neutral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Shear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Slip-strike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Offset Geology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12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Constructive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Tension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Rift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Valleys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and Mid-Ocean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Ridges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7" descr="Earth's Cru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81000"/>
            <a:ext cx="3684235" cy="258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52400" y="4267200"/>
            <a:ext cx="8763000" cy="60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17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TRANSFORM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511" y="2362199"/>
            <a:ext cx="3902398" cy="3810317"/>
          </a:xfrm>
        </p:spPr>
        <p:txBody>
          <a:bodyPr/>
          <a:lstStyle/>
          <a:p>
            <a:r>
              <a:rPr lang="en-US" sz="2800" dirty="0"/>
              <a:t>Plates move </a:t>
            </a:r>
            <a:r>
              <a:rPr lang="en-US" sz="2800" b="1" dirty="0">
                <a:solidFill>
                  <a:srgbClr val="FF0000"/>
                </a:solidFill>
              </a:rPr>
              <a:t>opposite</a:t>
            </a:r>
            <a:r>
              <a:rPr lang="en-US" sz="2800" dirty="0"/>
              <a:t> relative to each other.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Shear</a:t>
            </a:r>
            <a:r>
              <a:rPr lang="en-US" sz="2800" dirty="0"/>
              <a:t> force.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Slip-strike</a:t>
            </a:r>
            <a:r>
              <a:rPr lang="en-US" sz="2800" dirty="0"/>
              <a:t> fault.</a:t>
            </a:r>
          </a:p>
          <a:p>
            <a:r>
              <a:rPr lang="en-US" sz="2800" dirty="0"/>
              <a:t>Neither creates or destroys crust – </a:t>
            </a:r>
            <a:r>
              <a:rPr lang="en-US" sz="2800" b="1" dirty="0">
                <a:solidFill>
                  <a:srgbClr val="FF0000"/>
                </a:solidFill>
              </a:rPr>
              <a:t>neutral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2362200"/>
            <a:ext cx="3395472" cy="332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5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22579"/>
            <a:ext cx="8229600" cy="896112"/>
          </a:xfrm>
        </p:spPr>
        <p:txBody>
          <a:bodyPr/>
          <a:lstStyle/>
          <a:p>
            <a:r>
              <a:rPr lang="en-US" b="1" dirty="0"/>
              <a:t>LANDFORM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399"/>
            <a:ext cx="4572000" cy="411511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Offset</a:t>
            </a:r>
            <a:r>
              <a:rPr lang="en-US" dirty="0"/>
              <a:t> Geology</a:t>
            </a:r>
          </a:p>
          <a:p>
            <a:r>
              <a:rPr lang="en-US" dirty="0"/>
              <a:t>Landforms displaced laterally (</a:t>
            </a:r>
            <a:r>
              <a:rPr lang="en-US" b="1" dirty="0">
                <a:solidFill>
                  <a:srgbClr val="FF0000"/>
                </a:solidFill>
              </a:rPr>
              <a:t>side to side</a:t>
            </a:r>
            <a:r>
              <a:rPr lang="en-US" dirty="0"/>
              <a:t>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4475" y="1818691"/>
            <a:ext cx="3657600" cy="4610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25" y="3650065"/>
            <a:ext cx="2546436" cy="2750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96438" y="3650065"/>
            <a:ext cx="2401860" cy="248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7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20100" cy="8961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EXAMPLE:  SAN ANDREAS FAULT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4709096" cy="4189483"/>
          </a:xfrm>
        </p:spPr>
        <p:txBody>
          <a:bodyPr/>
          <a:lstStyle/>
          <a:p>
            <a:r>
              <a:rPr lang="en-US" dirty="0"/>
              <a:t>Video Link: </a:t>
            </a:r>
            <a:r>
              <a:rPr lang="en-US" dirty="0">
                <a:hlinkClick r:id="rId2"/>
              </a:rPr>
              <a:t>Violent Pacific: San Andreas Fault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2971800"/>
            <a:ext cx="3695700" cy="308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2604" y="3867781"/>
            <a:ext cx="3791615" cy="260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30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SOMETHING TO THINK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243388"/>
            <a:ext cx="4610100" cy="205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At what location is:</a:t>
            </a:r>
          </a:p>
          <a:p>
            <a:pPr marL="514350" indent="-514350">
              <a:buAutoNum type="arabicPeriod"/>
            </a:pPr>
            <a:r>
              <a:rPr lang="en-US" dirty="0"/>
              <a:t>Old ocean crust subducting?</a:t>
            </a:r>
          </a:p>
          <a:p>
            <a:pPr marL="514350" indent="-514350">
              <a:buAutoNum type="arabicPeriod"/>
            </a:pPr>
            <a:r>
              <a:rPr lang="en-US" dirty="0"/>
              <a:t>Magma spreading outward?</a:t>
            </a:r>
          </a:p>
          <a:p>
            <a:pPr marL="514350" indent="-514350">
              <a:buAutoNum type="arabicPeriod"/>
            </a:pPr>
            <a:r>
              <a:rPr lang="en-US" dirty="0"/>
              <a:t>New ocean crust forming?</a:t>
            </a:r>
          </a:p>
          <a:p>
            <a:pPr marL="514350" indent="-514350">
              <a:buAutoNum type="arabicPeriod"/>
            </a:pPr>
            <a:r>
              <a:rPr lang="en-US" dirty="0"/>
              <a:t>Magma rising?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981200"/>
            <a:ext cx="6410325" cy="22621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29200" y="4572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5777568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6300" y="5423832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4997916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r>
              <a:rPr lang="en-US" b="1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4038600" cy="3276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Cut and Paste</a:t>
            </a:r>
          </a:p>
          <a:p>
            <a:pPr marL="514350" indent="-514350">
              <a:buAutoNum type="arabicPeriod"/>
            </a:pPr>
            <a:r>
              <a:rPr lang="en-US" dirty="0"/>
              <a:t>Review #10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22530" name="Picture 2" descr="http://www.imagesoftheworld.com/volcanoes/volcanoespics/mapafricaphysicalrif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90600"/>
            <a:ext cx="4038600" cy="5657378"/>
          </a:xfrm>
          <a:prstGeom prst="rect">
            <a:avLst/>
          </a:prstGeom>
          <a:noFill/>
        </p:spPr>
      </p:pic>
      <p:pic>
        <p:nvPicPr>
          <p:cNvPr id="5" name="Picture 4" descr="http://upload.wikimedia.org/wikipedia/commons/f/f2/Rift_Vall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86200"/>
            <a:ext cx="2514600" cy="2761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2">
      <a:dk1>
        <a:sysClr val="windowText" lastClr="000000"/>
      </a:dk1>
      <a:lt1>
        <a:sysClr val="window" lastClr="FFFFFF"/>
      </a:lt1>
      <a:dk2>
        <a:srgbClr val="691C4B"/>
      </a:dk2>
      <a:lt2>
        <a:srgbClr val="491434"/>
      </a:lt2>
      <a:accent1>
        <a:srgbClr val="6E1E4E"/>
      </a:accent1>
      <a:accent2>
        <a:srgbClr val="243C75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1091</TotalTime>
  <Words>638</Words>
  <Application>Microsoft Office PowerPoint</Application>
  <PresentationFormat>On-screen Show (4:3)</PresentationFormat>
  <Paragraphs>150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DO NOW</vt:lpstr>
      <vt:lpstr>LOOKING BACK…</vt:lpstr>
      <vt:lpstr>PowerPoint Presentation</vt:lpstr>
      <vt:lpstr>Divergent Plates:   Rift Valleys and Mid Ocean Ridge  Transform Boundaries: Offset Geology</vt:lpstr>
      <vt:lpstr>PLATES, FAULTS,  STRESSES AND LANDFORMS</vt:lpstr>
      <vt:lpstr>DIVERGENT PLATE BOUNDARIES</vt:lpstr>
      <vt:lpstr>DIVERGENT BOUNDARIES: PLATES BREAK APART</vt:lpstr>
      <vt:lpstr>DIVERGENT BOUNDARIES: PLATES BREAK APART</vt:lpstr>
      <vt:lpstr>BREAK UP OF PANGAEA</vt:lpstr>
      <vt:lpstr>SUPERCONTINENT CYCLE</vt:lpstr>
      <vt:lpstr>SUPERCONTINENT CYCLE</vt:lpstr>
      <vt:lpstr>FUTURE EARTH</vt:lpstr>
      <vt:lpstr>DIVERGENT PLATES CREATE NEW CRUST: MID OCEAN RIDGES</vt:lpstr>
      <vt:lpstr>DIVERGENT OCEAN PLATES</vt:lpstr>
      <vt:lpstr>DIVERGENT OCEAN PLATES</vt:lpstr>
      <vt:lpstr>MINERALS AT RIDGES</vt:lpstr>
      <vt:lpstr>LANDFORMS CREATED:   RIFT VALLEYS</vt:lpstr>
      <vt:lpstr>LANDFORMS CREATED:   RIFT VALLEYS</vt:lpstr>
      <vt:lpstr>PLATES, FAULTS,  STRESSES AND LANDFORMS</vt:lpstr>
      <vt:lpstr>TRANSFORM BOUNDARIES</vt:lpstr>
      <vt:lpstr>LANDFORM FEATURES</vt:lpstr>
      <vt:lpstr>EXAMPLE:  SAN ANDREAS FAULT</vt:lpstr>
      <vt:lpstr>SOMETHING TO THINK ABOUT</vt:lpstr>
      <vt:lpstr>ACTIVITY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JCBOE</cp:lastModifiedBy>
  <cp:revision>80</cp:revision>
  <dcterms:created xsi:type="dcterms:W3CDTF">2013-10-31T19:50:56Z</dcterms:created>
  <dcterms:modified xsi:type="dcterms:W3CDTF">2016-09-19T13:02:59Z</dcterms:modified>
</cp:coreProperties>
</file>