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56" r:id="rId3"/>
    <p:sldId id="257" r:id="rId4"/>
    <p:sldId id="258" r:id="rId5"/>
    <p:sldId id="260" r:id="rId6"/>
    <p:sldId id="259" r:id="rId7"/>
    <p:sldId id="268" r:id="rId8"/>
    <p:sldId id="272" r:id="rId9"/>
    <p:sldId id="293" r:id="rId10"/>
    <p:sldId id="294" r:id="rId11"/>
    <p:sldId id="295" r:id="rId12"/>
    <p:sldId id="296" r:id="rId13"/>
    <p:sldId id="304" r:id="rId14"/>
    <p:sldId id="297" r:id="rId15"/>
    <p:sldId id="298" r:id="rId16"/>
    <p:sldId id="299" r:id="rId17"/>
    <p:sldId id="305" r:id="rId18"/>
    <p:sldId id="303" r:id="rId19"/>
    <p:sldId id="306" r:id="rId20"/>
    <p:sldId id="309" r:id="rId21"/>
    <p:sldId id="308" r:id="rId22"/>
    <p:sldId id="310" r:id="rId23"/>
    <p:sldId id="311" r:id="rId24"/>
    <p:sldId id="313" r:id="rId25"/>
    <p:sldId id="314" r:id="rId26"/>
    <p:sldId id="315" r:id="rId27"/>
    <p:sldId id="316" r:id="rId28"/>
    <p:sldId id="317" r:id="rId29"/>
    <p:sldId id="318" r:id="rId30"/>
    <p:sldId id="307" r:id="rId31"/>
    <p:sldId id="319" r:id="rId32"/>
    <p:sldId id="320"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7" autoAdjust="0"/>
    <p:restoredTop sz="94660"/>
  </p:normalViewPr>
  <p:slideViewPr>
    <p:cSldViewPr>
      <p:cViewPr varScale="1">
        <p:scale>
          <a:sx n="107" d="100"/>
          <a:sy n="107" d="100"/>
        </p:scale>
        <p:origin x="1230"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94A8F46-4819-4922-9ED0-1290DF03F55C}" type="datetimeFigureOut">
              <a:rPr lang="en-US"/>
              <a:pPr>
                <a:defRPr/>
              </a:pPr>
              <a:t>9/11/2016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E2D42C-C0EA-4897-B537-92DFBF5AEBC4}" type="slidenum">
              <a:rPr lang="en-US" altLang="en-US"/>
              <a:pPr>
                <a:defRPr/>
              </a:pPr>
              <a:t>‹#›</a:t>
            </a:fld>
            <a:endParaRPr lang="en-US" altLang="en-US"/>
          </a:p>
        </p:txBody>
      </p:sp>
    </p:spTree>
    <p:extLst>
      <p:ext uri="{BB962C8B-B14F-4D97-AF65-F5344CB8AC3E}">
        <p14:creationId xmlns:p14="http://schemas.microsoft.com/office/powerpoint/2010/main" val="3244693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0B5924-24A0-494C-B851-09D9620E1F39}" type="datetimeFigureOut">
              <a:rPr lang="en-US"/>
              <a:pPr>
                <a:defRPr/>
              </a:pPr>
              <a:t>9/11/2016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17DA07-8BD0-4DDB-A789-139A55EF8498}" type="slidenum">
              <a:rPr lang="en-US" altLang="en-US"/>
              <a:pPr>
                <a:defRPr/>
              </a:pPr>
              <a:t>‹#›</a:t>
            </a:fld>
            <a:endParaRPr lang="en-US" altLang="en-US"/>
          </a:p>
        </p:txBody>
      </p:sp>
    </p:spTree>
    <p:extLst>
      <p:ext uri="{BB962C8B-B14F-4D97-AF65-F5344CB8AC3E}">
        <p14:creationId xmlns:p14="http://schemas.microsoft.com/office/powerpoint/2010/main" val="274536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8528C7C-74D6-4625-BEEF-3C3B1AC918B5}" type="datetimeFigureOut">
              <a:rPr lang="en-US"/>
              <a:pPr>
                <a:defRPr/>
              </a:pPr>
              <a:t>9/11/2016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4446CE-0621-4E11-8229-3008F89049C2}" type="slidenum">
              <a:rPr lang="en-US" altLang="en-US"/>
              <a:pPr>
                <a:defRPr/>
              </a:pPr>
              <a:t>‹#›</a:t>
            </a:fld>
            <a:endParaRPr lang="en-US" altLang="en-US"/>
          </a:p>
        </p:txBody>
      </p:sp>
    </p:spTree>
    <p:extLst>
      <p:ext uri="{BB962C8B-B14F-4D97-AF65-F5344CB8AC3E}">
        <p14:creationId xmlns:p14="http://schemas.microsoft.com/office/powerpoint/2010/main" val="2503867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99DD62F-991E-4B4A-93A8-D761575631C0}" type="datetimeFigureOut">
              <a:rPr lang="en-US"/>
              <a:pPr>
                <a:defRPr/>
              </a:pPr>
              <a:t>9/11/2016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6A90B32-66D8-48B6-BF6B-16503C39CAE9}" type="slidenum">
              <a:rPr lang="en-US" altLang="en-US"/>
              <a:pPr>
                <a:defRPr/>
              </a:pPr>
              <a:t>‹#›</a:t>
            </a:fld>
            <a:endParaRPr lang="en-US" altLang="en-US"/>
          </a:p>
        </p:txBody>
      </p:sp>
    </p:spTree>
    <p:extLst>
      <p:ext uri="{BB962C8B-B14F-4D97-AF65-F5344CB8AC3E}">
        <p14:creationId xmlns:p14="http://schemas.microsoft.com/office/powerpoint/2010/main" val="2864695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52E011B-198D-4620-9692-8F212B0F0D47}" type="datetimeFigureOut">
              <a:rPr lang="en-US"/>
              <a:pPr>
                <a:defRPr/>
              </a:pPr>
              <a:t>9/11/2016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5DB39AB-8C18-4171-80FD-E5A9316F8F25}" type="slidenum">
              <a:rPr lang="en-US" altLang="en-US"/>
              <a:pPr>
                <a:defRPr/>
              </a:pPr>
              <a:t>‹#›</a:t>
            </a:fld>
            <a:endParaRPr lang="en-US" altLang="en-US"/>
          </a:p>
        </p:txBody>
      </p:sp>
    </p:spTree>
    <p:extLst>
      <p:ext uri="{BB962C8B-B14F-4D97-AF65-F5344CB8AC3E}">
        <p14:creationId xmlns:p14="http://schemas.microsoft.com/office/powerpoint/2010/main" val="259649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D7ABD19-2782-435C-BD88-9984A6AE357D}" type="datetimeFigureOut">
              <a:rPr lang="en-US"/>
              <a:pPr>
                <a:defRPr/>
              </a:pPr>
              <a:t>9/11/2016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7027777-B568-4192-8897-EE0CE9A862EA}" type="slidenum">
              <a:rPr lang="en-US" altLang="en-US"/>
              <a:pPr>
                <a:defRPr/>
              </a:pPr>
              <a:t>‹#›</a:t>
            </a:fld>
            <a:endParaRPr lang="en-US" altLang="en-US"/>
          </a:p>
        </p:txBody>
      </p:sp>
    </p:spTree>
    <p:extLst>
      <p:ext uri="{BB962C8B-B14F-4D97-AF65-F5344CB8AC3E}">
        <p14:creationId xmlns:p14="http://schemas.microsoft.com/office/powerpoint/2010/main" val="3043941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6BFAAB-77AD-4800-9533-8836DA4F8AD5}" type="datetimeFigureOut">
              <a:rPr lang="en-US"/>
              <a:pPr>
                <a:defRPr/>
              </a:pPr>
              <a:t>9/11/2016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D323DB8-01DA-4CA3-BC3C-35363BCEF251}" type="slidenum">
              <a:rPr lang="en-US" altLang="en-US"/>
              <a:pPr>
                <a:defRPr/>
              </a:pPr>
              <a:t>‹#›</a:t>
            </a:fld>
            <a:endParaRPr lang="en-US" altLang="en-US"/>
          </a:p>
        </p:txBody>
      </p:sp>
    </p:spTree>
    <p:extLst>
      <p:ext uri="{BB962C8B-B14F-4D97-AF65-F5344CB8AC3E}">
        <p14:creationId xmlns:p14="http://schemas.microsoft.com/office/powerpoint/2010/main" val="2540569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529E7C0-47C2-4859-B4CE-E7193B645BD5}" type="datetimeFigureOut">
              <a:rPr lang="en-US"/>
              <a:pPr>
                <a:defRPr/>
              </a:pPr>
              <a:t>9/11/2016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3CD163-61F4-4F73-AD61-0CA3F7EC7EED}" type="slidenum">
              <a:rPr lang="en-US" altLang="en-US"/>
              <a:pPr>
                <a:defRPr/>
              </a:pPr>
              <a:t>‹#›</a:t>
            </a:fld>
            <a:endParaRPr lang="en-US" altLang="en-US"/>
          </a:p>
        </p:txBody>
      </p:sp>
    </p:spTree>
    <p:extLst>
      <p:ext uri="{BB962C8B-B14F-4D97-AF65-F5344CB8AC3E}">
        <p14:creationId xmlns:p14="http://schemas.microsoft.com/office/powerpoint/2010/main" val="51327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99B661-B1B4-4B0E-BF0A-9B56508DC171}" type="datetimeFigureOut">
              <a:rPr lang="en-US"/>
              <a:pPr>
                <a:defRPr/>
              </a:pPr>
              <a:t>9/11/2016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516503-3495-452B-9B21-024654BB8FFB}" type="slidenum">
              <a:rPr lang="en-US" altLang="en-US"/>
              <a:pPr>
                <a:defRPr/>
              </a:pPr>
              <a:t>‹#›</a:t>
            </a:fld>
            <a:endParaRPr lang="en-US" altLang="en-US"/>
          </a:p>
        </p:txBody>
      </p:sp>
    </p:spTree>
    <p:extLst>
      <p:ext uri="{BB962C8B-B14F-4D97-AF65-F5344CB8AC3E}">
        <p14:creationId xmlns:p14="http://schemas.microsoft.com/office/powerpoint/2010/main" val="223715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65F4D9-766D-4D17-AF36-ED8B212202E1}" type="datetimeFigureOut">
              <a:rPr lang="en-US"/>
              <a:pPr>
                <a:defRPr/>
              </a:pPr>
              <a:t>9/11/2016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679A89-8CB0-4A25-9487-A8E7BB3B7F02}" type="slidenum">
              <a:rPr lang="en-US" altLang="en-US"/>
              <a:pPr>
                <a:defRPr/>
              </a:pPr>
              <a:t>‹#›</a:t>
            </a:fld>
            <a:endParaRPr lang="en-US" altLang="en-US"/>
          </a:p>
        </p:txBody>
      </p:sp>
    </p:spTree>
    <p:extLst>
      <p:ext uri="{BB962C8B-B14F-4D97-AF65-F5344CB8AC3E}">
        <p14:creationId xmlns:p14="http://schemas.microsoft.com/office/powerpoint/2010/main" val="281138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BF233F4-DFE5-458B-83A7-312FCFB65C2A}" type="datetimeFigureOut">
              <a:rPr lang="en-US"/>
              <a:pPr>
                <a:defRPr/>
              </a:pPr>
              <a:t>9/11/2016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676F97-D98F-47B6-86B9-3588C087BCB7}" type="slidenum">
              <a:rPr lang="en-US" altLang="en-US"/>
              <a:pPr>
                <a:defRPr/>
              </a:pPr>
              <a:t>‹#›</a:t>
            </a:fld>
            <a:endParaRPr lang="en-US" altLang="en-US"/>
          </a:p>
        </p:txBody>
      </p:sp>
    </p:spTree>
    <p:extLst>
      <p:ext uri="{BB962C8B-B14F-4D97-AF65-F5344CB8AC3E}">
        <p14:creationId xmlns:p14="http://schemas.microsoft.com/office/powerpoint/2010/main" val="375711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BACF090-E0FF-4810-AA3A-FEE291E3CF27}" type="datetimeFigureOut">
              <a:rPr lang="en-US"/>
              <a:pPr>
                <a:defRPr/>
              </a:pPr>
              <a:t>9/11/2016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B6F4FC30-604C-468A-8F4A-C8C70FEEF9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emistryland.com/CHM130W/10-ModernAtom/Spectra/ModernAtom.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title"/>
          </p:nvPr>
        </p:nvSpPr>
        <p:spPr/>
        <p:txBody>
          <a:bodyPr/>
          <a:lstStyle/>
          <a:p>
            <a:r>
              <a:rPr lang="en-US" altLang="en-US" sz="6000" b="1" dirty="0">
                <a:solidFill>
                  <a:srgbClr val="7030A0"/>
                </a:solidFill>
              </a:rPr>
              <a:t>DO NOW</a:t>
            </a:r>
          </a:p>
        </p:txBody>
      </p:sp>
      <p:sp>
        <p:nvSpPr>
          <p:cNvPr id="2051" name="Content Placeholder 4"/>
          <p:cNvSpPr>
            <a:spLocks noGrp="1"/>
          </p:cNvSpPr>
          <p:nvPr>
            <p:ph idx="1"/>
          </p:nvPr>
        </p:nvSpPr>
        <p:spPr/>
        <p:txBody>
          <a:bodyPr/>
          <a:lstStyle/>
          <a:p>
            <a:r>
              <a:rPr lang="en-US" altLang="en-US" dirty="0"/>
              <a:t>Pick up notes.</a:t>
            </a:r>
          </a:p>
          <a:p>
            <a:r>
              <a:rPr lang="en-US" altLang="en-US" dirty="0"/>
              <a:t>Computer Half-Life Simulation is due tomorrow.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533400" y="609600"/>
            <a:ext cx="7772400" cy="1470025"/>
          </a:xfrm>
        </p:spPr>
        <p:txBody>
          <a:bodyPr/>
          <a:lstStyle/>
          <a:p>
            <a:pPr eaLnBrk="1" hangingPunct="1"/>
            <a:br>
              <a:rPr lang="en-US" altLang="en-US" dirty="0"/>
            </a:br>
            <a:r>
              <a:rPr lang="en-US" sz="5400" b="1" dirty="0">
                <a:solidFill>
                  <a:srgbClr val="7030A0"/>
                </a:solidFill>
              </a:rPr>
              <a:t>THE ELECTRON AND THE ATOMIC MODEL</a:t>
            </a:r>
            <a:br>
              <a:rPr lang="en-US" dirty="0"/>
            </a:br>
            <a:br>
              <a:rPr lang="en-US" altLang="en-US" dirty="0">
                <a:solidFill>
                  <a:srgbClr val="FF0000"/>
                </a:solidFill>
              </a:rPr>
            </a:br>
            <a:endParaRPr lang="en-US" altLang="en-US" dirty="0"/>
          </a:p>
        </p:txBody>
      </p:sp>
      <p:sp>
        <p:nvSpPr>
          <p:cNvPr id="7171" name="Subtitle 2"/>
          <p:cNvSpPr>
            <a:spLocks noGrp="1"/>
          </p:cNvSpPr>
          <p:nvPr>
            <p:ph type="subTitle" idx="1"/>
          </p:nvPr>
        </p:nvSpPr>
        <p:spPr>
          <a:xfrm>
            <a:off x="1371600" y="2057400"/>
            <a:ext cx="6400800" cy="3581400"/>
          </a:xfrm>
        </p:spPr>
        <p:txBody>
          <a:bodyPr/>
          <a:lstStyle/>
          <a:p>
            <a:pPr eaLnBrk="1" hangingPunct="1"/>
            <a:endParaRPr lang="en-US" altLang="en-US">
              <a:solidFill>
                <a:srgbClr val="FF0000"/>
              </a:solidFill>
            </a:endParaRPr>
          </a:p>
        </p:txBody>
      </p:sp>
      <p:pic>
        <p:nvPicPr>
          <p:cNvPr id="7172" name="Picture 4" descr="Foxtro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97062"/>
            <a:ext cx="9144000" cy="488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defRPr/>
            </a:pPr>
            <a:r>
              <a:rPr lang="en-US" b="1" dirty="0">
                <a:solidFill>
                  <a:schemeClr val="accent4"/>
                </a:solidFill>
              </a:rPr>
              <a:t>WAVE NATURE OF LIGHT</a:t>
            </a:r>
          </a:p>
        </p:txBody>
      </p:sp>
      <p:sp>
        <p:nvSpPr>
          <p:cNvPr id="8195" name="Content Placeholder 2"/>
          <p:cNvSpPr>
            <a:spLocks noGrp="1"/>
          </p:cNvSpPr>
          <p:nvPr>
            <p:ph idx="1"/>
          </p:nvPr>
        </p:nvSpPr>
        <p:spPr/>
        <p:txBody>
          <a:bodyPr/>
          <a:lstStyle/>
          <a:p>
            <a:pPr eaLnBrk="1" hangingPunct="1">
              <a:lnSpc>
                <a:spcPct val="90000"/>
              </a:lnSpc>
            </a:pPr>
            <a:r>
              <a:rPr lang="en-US" altLang="en-US" sz="3000" dirty="0"/>
              <a:t>Rutherford’s model of the atom did not explain how the </a:t>
            </a:r>
            <a:r>
              <a:rPr lang="en-US" altLang="en-US" sz="3000" b="1" dirty="0">
                <a:solidFill>
                  <a:srgbClr val="FF0000"/>
                </a:solidFill>
              </a:rPr>
              <a:t>electrons</a:t>
            </a:r>
            <a:r>
              <a:rPr lang="en-US" altLang="en-US" sz="3000" dirty="0"/>
              <a:t> of an atom are arranged in the space around the nucleus.  </a:t>
            </a:r>
          </a:p>
          <a:p>
            <a:pPr eaLnBrk="1" hangingPunct="1">
              <a:lnSpc>
                <a:spcPct val="90000"/>
              </a:lnSpc>
            </a:pPr>
            <a:r>
              <a:rPr lang="en-US" altLang="en-US" sz="3000" dirty="0"/>
              <a:t>His model did not take into account the </a:t>
            </a:r>
            <a:r>
              <a:rPr lang="en-US" altLang="en-US" sz="3000" b="1" dirty="0">
                <a:solidFill>
                  <a:srgbClr val="FF0000"/>
                </a:solidFill>
              </a:rPr>
              <a:t>chemical</a:t>
            </a:r>
            <a:r>
              <a:rPr lang="en-US" altLang="en-US" sz="3000" dirty="0"/>
              <a:t> behavior among various elements.  </a:t>
            </a:r>
          </a:p>
          <a:p>
            <a:pPr eaLnBrk="1" hangingPunct="1">
              <a:lnSpc>
                <a:spcPct val="90000"/>
              </a:lnSpc>
            </a:pPr>
            <a:r>
              <a:rPr lang="en-US" altLang="en-US" sz="3000" dirty="0"/>
              <a:t>In the early 1900’s it was observed that certain elements emitted </a:t>
            </a:r>
            <a:r>
              <a:rPr lang="en-US" altLang="en-US" sz="3000" b="1" dirty="0">
                <a:solidFill>
                  <a:srgbClr val="FF0000"/>
                </a:solidFill>
              </a:rPr>
              <a:t>visible</a:t>
            </a:r>
            <a:r>
              <a:rPr lang="en-US" altLang="en-US" sz="3000" dirty="0"/>
              <a:t> light when heated in a </a:t>
            </a:r>
            <a:r>
              <a:rPr lang="en-US" altLang="en-US" sz="3000" b="1" dirty="0">
                <a:solidFill>
                  <a:srgbClr val="FF0000"/>
                </a:solidFill>
              </a:rPr>
              <a:t>flame</a:t>
            </a:r>
            <a:r>
              <a:rPr lang="en-US" altLang="en-US" sz="3000" dirty="0"/>
              <a:t>.  Analysis of the emitted light revealed that an element’s chemical behavior was related to the </a:t>
            </a:r>
            <a:r>
              <a:rPr lang="en-US" altLang="en-US" sz="3000" b="1" dirty="0">
                <a:solidFill>
                  <a:srgbClr val="FF0000"/>
                </a:solidFill>
              </a:rPr>
              <a:t>electron</a:t>
            </a:r>
            <a:r>
              <a:rPr lang="en-US" altLang="en-US" sz="3000" dirty="0"/>
              <a:t> arrangement in the atom.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randombar(horizontal)">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randombar(horizontal)">
                                      <p:cBhvr>
                                        <p:cTn id="17"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76200" y="533400"/>
            <a:ext cx="8991600" cy="5592763"/>
          </a:xfrm>
        </p:spPr>
        <p:txBody>
          <a:bodyPr/>
          <a:lstStyle/>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eaLnBrk="1" hangingPunct="1">
              <a:buFont typeface="Arial" panose="020B0604020202020204" pitchFamily="34" charset="0"/>
              <a:buNone/>
            </a:pPr>
            <a:endParaRPr lang="en-US" altLang="en-US" u="sng" dirty="0"/>
          </a:p>
          <a:p>
            <a:pPr algn="ctr" eaLnBrk="1" hangingPunct="1">
              <a:buFont typeface="Arial" panose="020B0604020202020204" pitchFamily="34" charset="0"/>
              <a:buNone/>
            </a:pPr>
            <a:r>
              <a:rPr lang="en-US" altLang="en-US" sz="1200" dirty="0"/>
              <a:t>Some of the next part came from</a:t>
            </a:r>
            <a:r>
              <a:rPr lang="en-US" altLang="en-US" sz="1200" u="sng" dirty="0"/>
              <a:t> </a:t>
            </a:r>
            <a:r>
              <a:rPr lang="en-US" altLang="en-US" sz="1200" u="sng" dirty="0">
                <a:hlinkClick r:id="rId2"/>
              </a:rPr>
              <a:t>http://www.chemistryland.com/CHM130W/10-ModernAtom/Spectra/ ModernAtom.html</a:t>
            </a:r>
            <a:r>
              <a:rPr lang="en-US" altLang="en-US" sz="2000" dirty="0"/>
              <a:t> </a:t>
            </a:r>
          </a:p>
          <a:p>
            <a:pPr eaLnBrk="1" hangingPunct="1"/>
            <a:endParaRPr lang="en-US" altLang="en-US" dirty="0"/>
          </a:p>
        </p:txBody>
      </p:sp>
      <p:pic>
        <p:nvPicPr>
          <p:cNvPr id="921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4925"/>
            <a:ext cx="7800975" cy="6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ELECTROMAGNETIC SPECTRUM</a:t>
            </a:r>
          </a:p>
        </p:txBody>
      </p:sp>
      <p:pic>
        <p:nvPicPr>
          <p:cNvPr id="7" name="Picture 6"/>
          <p:cNvPicPr>
            <a:picLocks noChangeAspect="1"/>
          </p:cNvPicPr>
          <p:nvPr/>
        </p:nvPicPr>
        <p:blipFill>
          <a:blip r:embed="rId2"/>
          <a:stretch>
            <a:fillRect/>
          </a:stretch>
        </p:blipFill>
        <p:spPr>
          <a:xfrm>
            <a:off x="581025" y="1828800"/>
            <a:ext cx="8562975" cy="3962400"/>
          </a:xfrm>
          <a:prstGeom prst="rect">
            <a:avLst/>
          </a:prstGeom>
        </p:spPr>
      </p:pic>
      <p:sp>
        <p:nvSpPr>
          <p:cNvPr id="8" name="TextBox 7"/>
          <p:cNvSpPr txBox="1"/>
          <p:nvPr/>
        </p:nvSpPr>
        <p:spPr>
          <a:xfrm>
            <a:off x="228600" y="1371600"/>
            <a:ext cx="2667000" cy="369332"/>
          </a:xfrm>
          <a:prstGeom prst="rect">
            <a:avLst/>
          </a:prstGeom>
          <a:noFill/>
        </p:spPr>
        <p:txBody>
          <a:bodyPr wrap="square" rtlCol="0">
            <a:spAutoFit/>
          </a:bodyPr>
          <a:lstStyle/>
          <a:p>
            <a:r>
              <a:rPr lang="en-US" b="1" dirty="0">
                <a:solidFill>
                  <a:srgbClr val="FF0000"/>
                </a:solidFill>
              </a:rPr>
              <a:t>Longest wavelength</a:t>
            </a:r>
          </a:p>
        </p:txBody>
      </p:sp>
      <p:sp>
        <p:nvSpPr>
          <p:cNvPr id="10" name="TextBox 9"/>
          <p:cNvSpPr txBox="1"/>
          <p:nvPr/>
        </p:nvSpPr>
        <p:spPr>
          <a:xfrm>
            <a:off x="457200" y="5879068"/>
            <a:ext cx="2667000" cy="369332"/>
          </a:xfrm>
          <a:prstGeom prst="rect">
            <a:avLst/>
          </a:prstGeom>
          <a:noFill/>
        </p:spPr>
        <p:txBody>
          <a:bodyPr wrap="square" rtlCol="0">
            <a:spAutoFit/>
          </a:bodyPr>
          <a:lstStyle/>
          <a:p>
            <a:r>
              <a:rPr lang="en-US" b="1" dirty="0">
                <a:solidFill>
                  <a:srgbClr val="FF0000"/>
                </a:solidFill>
              </a:rPr>
              <a:t>Lowest frequency</a:t>
            </a:r>
          </a:p>
        </p:txBody>
      </p:sp>
      <p:sp>
        <p:nvSpPr>
          <p:cNvPr id="11" name="TextBox 10"/>
          <p:cNvSpPr txBox="1"/>
          <p:nvPr/>
        </p:nvSpPr>
        <p:spPr>
          <a:xfrm>
            <a:off x="6324600" y="1502478"/>
            <a:ext cx="2667000" cy="369332"/>
          </a:xfrm>
          <a:prstGeom prst="rect">
            <a:avLst/>
          </a:prstGeom>
          <a:noFill/>
        </p:spPr>
        <p:txBody>
          <a:bodyPr wrap="square" rtlCol="0">
            <a:spAutoFit/>
          </a:bodyPr>
          <a:lstStyle/>
          <a:p>
            <a:r>
              <a:rPr lang="en-US" b="1" dirty="0">
                <a:solidFill>
                  <a:srgbClr val="FF0000"/>
                </a:solidFill>
              </a:rPr>
              <a:t>Shortest wavelength</a:t>
            </a:r>
          </a:p>
        </p:txBody>
      </p:sp>
      <p:sp>
        <p:nvSpPr>
          <p:cNvPr id="12" name="TextBox 11"/>
          <p:cNvSpPr txBox="1"/>
          <p:nvPr/>
        </p:nvSpPr>
        <p:spPr>
          <a:xfrm>
            <a:off x="6477000" y="5791200"/>
            <a:ext cx="2667000" cy="369332"/>
          </a:xfrm>
          <a:prstGeom prst="rect">
            <a:avLst/>
          </a:prstGeom>
          <a:noFill/>
        </p:spPr>
        <p:txBody>
          <a:bodyPr wrap="square" rtlCol="0">
            <a:spAutoFit/>
          </a:bodyPr>
          <a:lstStyle/>
          <a:p>
            <a:r>
              <a:rPr lang="en-US" b="1" dirty="0">
                <a:solidFill>
                  <a:srgbClr val="FF0000"/>
                </a:solidFill>
              </a:rPr>
              <a:t>Highest frequency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b="1">
                <a:solidFill>
                  <a:schemeClr val="folHlink"/>
                </a:solidFill>
              </a:rPr>
              <a:t>The Electromagnetic Spectrum</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sz="2800" dirty="0"/>
              <a:t>Electromagnetic radiation is a form of energy that exhibits </a:t>
            </a:r>
            <a:r>
              <a:rPr lang="en-US" sz="2800" b="1" dirty="0">
                <a:solidFill>
                  <a:srgbClr val="FF0000"/>
                </a:solidFill>
              </a:rPr>
              <a:t>wavelike</a:t>
            </a:r>
            <a:r>
              <a:rPr lang="en-US" sz="2800" dirty="0"/>
              <a:t> behavior as it travels through space.  </a:t>
            </a:r>
          </a:p>
          <a:p>
            <a:pPr eaLnBrk="1" fontAlgn="auto" hangingPunct="1">
              <a:spcAft>
                <a:spcPts val="0"/>
              </a:spcAft>
              <a:defRPr/>
            </a:pPr>
            <a:r>
              <a:rPr lang="en-US" sz="2800" b="1" dirty="0">
                <a:solidFill>
                  <a:srgbClr val="FF0000"/>
                </a:solidFill>
              </a:rPr>
              <a:t>Radiant</a:t>
            </a:r>
            <a:r>
              <a:rPr lang="en-US" sz="2800" dirty="0"/>
              <a:t> energy, which includes visible light, is shown in the electromagnetic spectrum.</a:t>
            </a:r>
          </a:p>
          <a:p>
            <a:pPr eaLnBrk="1" fontAlgn="auto" hangingPunct="1">
              <a:spcAft>
                <a:spcPts val="0"/>
              </a:spcAft>
              <a:defRPr/>
            </a:pPr>
            <a:r>
              <a:rPr lang="en-US" sz="2800" dirty="0"/>
              <a:t>White light can be refracted into its component colors and each color has its own wavelength.</a:t>
            </a:r>
          </a:p>
          <a:p>
            <a:pPr eaLnBrk="1" fontAlgn="auto" hangingPunct="1">
              <a:spcAft>
                <a:spcPts val="0"/>
              </a:spcAft>
              <a:defRPr/>
            </a:pPr>
            <a:endParaRPr lang="en-US" dirty="0"/>
          </a:p>
          <a:p>
            <a:pPr eaLnBrk="1" fontAlgn="auto" hangingPunct="1">
              <a:spcAft>
                <a:spcPts val="0"/>
              </a:spcAft>
              <a:defRPr/>
            </a:pPr>
            <a:endParaRPr lang="en-US" dirty="0"/>
          </a:p>
        </p:txBody>
      </p:sp>
      <p:pic>
        <p:nvPicPr>
          <p:cNvPr id="2" name="Picture 1"/>
          <p:cNvPicPr>
            <a:picLocks noChangeAspect="1"/>
          </p:cNvPicPr>
          <p:nvPr/>
        </p:nvPicPr>
        <p:blipFill>
          <a:blip r:embed="rId2"/>
          <a:stretch>
            <a:fillRect/>
          </a:stretch>
        </p:blipFill>
        <p:spPr>
          <a:xfrm>
            <a:off x="609600" y="4953000"/>
            <a:ext cx="4152900" cy="1728870"/>
          </a:xfrm>
          <a:prstGeom prst="rect">
            <a:avLst/>
          </a:prstGeom>
        </p:spPr>
      </p:pic>
      <p:pic>
        <p:nvPicPr>
          <p:cNvPr id="4" name="Picture 3"/>
          <p:cNvPicPr>
            <a:picLocks noChangeAspect="1"/>
          </p:cNvPicPr>
          <p:nvPr/>
        </p:nvPicPr>
        <p:blipFill>
          <a:blip r:embed="rId3"/>
          <a:stretch>
            <a:fillRect/>
          </a:stretch>
        </p:blipFill>
        <p:spPr>
          <a:xfrm>
            <a:off x="5029200" y="4953001"/>
            <a:ext cx="3565190" cy="1724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b="1" dirty="0">
                <a:solidFill>
                  <a:srgbClr val="7030A0"/>
                </a:solidFill>
              </a:rPr>
              <a:t>Particle Nature of Light</a:t>
            </a:r>
            <a:br>
              <a:rPr lang="en-US" altLang="en-US" b="1" dirty="0">
                <a:solidFill>
                  <a:srgbClr val="7030A0"/>
                </a:solidFill>
              </a:rPr>
            </a:br>
            <a:r>
              <a:rPr lang="en-US" altLang="en-US" b="1" dirty="0">
                <a:solidFill>
                  <a:srgbClr val="FF0000"/>
                </a:solidFill>
              </a:rPr>
              <a:t>Not in Your Notes</a:t>
            </a:r>
            <a:endParaRPr lang="en-US" altLang="en-US" dirty="0">
              <a:solidFill>
                <a:srgbClr val="FF0000"/>
              </a:solidFill>
            </a:endParaRPr>
          </a:p>
        </p:txBody>
      </p:sp>
      <p:sp>
        <p:nvSpPr>
          <p:cNvPr id="21507" name="Content Placeholder 2"/>
          <p:cNvSpPr>
            <a:spLocks noGrp="1"/>
          </p:cNvSpPr>
          <p:nvPr>
            <p:ph idx="1"/>
          </p:nvPr>
        </p:nvSpPr>
        <p:spPr/>
        <p:txBody>
          <a:bodyPr/>
          <a:lstStyle/>
          <a:p>
            <a:pPr eaLnBrk="1" hangingPunct="1">
              <a:lnSpc>
                <a:spcPct val="90000"/>
              </a:lnSpc>
            </a:pPr>
            <a:endParaRPr lang="en-US" altLang="en-US" sz="3000"/>
          </a:p>
          <a:p>
            <a:pPr eaLnBrk="1" hangingPunct="1">
              <a:lnSpc>
                <a:spcPct val="90000"/>
              </a:lnSpc>
            </a:pPr>
            <a:r>
              <a:rPr lang="en-US" altLang="en-US" sz="3000"/>
              <a:t>Wave model of light </a:t>
            </a:r>
            <a:r>
              <a:rPr lang="en-US" altLang="en-US" sz="3000" b="1">
                <a:solidFill>
                  <a:schemeClr val="folHlink"/>
                </a:solidFill>
              </a:rPr>
              <a:t>cannot</a:t>
            </a:r>
            <a:r>
              <a:rPr lang="en-US" altLang="en-US" sz="3000"/>
              <a:t> explain why heated objects emit only certain frequencies of light at a given temperature or why some metals emit electrons when colored light of a specific frequency shines on them.</a:t>
            </a:r>
          </a:p>
        </p:txBody>
      </p:sp>
      <p:pic>
        <p:nvPicPr>
          <p:cNvPr id="2" name="Picture 1"/>
          <p:cNvPicPr>
            <a:picLocks noChangeAspect="1"/>
          </p:cNvPicPr>
          <p:nvPr/>
        </p:nvPicPr>
        <p:blipFill>
          <a:blip r:embed="rId2"/>
          <a:stretch>
            <a:fillRect/>
          </a:stretch>
        </p:blipFill>
        <p:spPr>
          <a:xfrm>
            <a:off x="762000" y="4419600"/>
            <a:ext cx="3962400" cy="2174531"/>
          </a:xfrm>
          <a:prstGeom prst="rect">
            <a:avLst/>
          </a:prstGeom>
        </p:spPr>
      </p:pic>
      <p:pic>
        <p:nvPicPr>
          <p:cNvPr id="3" name="Picture 2"/>
          <p:cNvPicPr>
            <a:picLocks noChangeAspect="1"/>
          </p:cNvPicPr>
          <p:nvPr/>
        </p:nvPicPr>
        <p:blipFill>
          <a:blip r:embed="rId3"/>
          <a:stretch>
            <a:fillRect/>
          </a:stretch>
        </p:blipFill>
        <p:spPr>
          <a:xfrm>
            <a:off x="6400800" y="3863181"/>
            <a:ext cx="1837540" cy="28813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22825"/>
            <a:ext cx="8229600" cy="2057400"/>
          </a:xfrm>
        </p:spPr>
        <p:txBody>
          <a:bodyPr>
            <a:normAutofit fontScale="90000"/>
          </a:bodyPr>
          <a:lstStyle/>
          <a:p>
            <a:pPr eaLnBrk="1" hangingPunct="1">
              <a:defRPr/>
            </a:pPr>
            <a:r>
              <a:rPr lang="en-US" sz="3100" dirty="0"/>
              <a:t>Max Planck found out that the color emitted by something hot tells us the temperature (energy output). For example, the yellow parts of the lava are hotter than the red parts.  Remember that yellow light has more energy than red.</a:t>
            </a:r>
            <a:br>
              <a:rPr lang="en-US" sz="4000" dirty="0"/>
            </a:br>
            <a:endParaRPr lang="en-US" sz="4000" dirty="0"/>
          </a:p>
        </p:txBody>
      </p:sp>
      <p:pic>
        <p:nvPicPr>
          <p:cNvPr id="25603" name="Content Placeholder 3" descr="http://www.chemistryland.com/CHM130W/10-ModernAtom/Spectra/Lava.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304800"/>
            <a:ext cx="5638800" cy="42291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ELECTROMAGNETIC SPECTRUM</a:t>
            </a:r>
          </a:p>
        </p:txBody>
      </p:sp>
      <p:pic>
        <p:nvPicPr>
          <p:cNvPr id="7" name="Picture 6"/>
          <p:cNvPicPr>
            <a:picLocks noChangeAspect="1"/>
          </p:cNvPicPr>
          <p:nvPr/>
        </p:nvPicPr>
        <p:blipFill>
          <a:blip r:embed="rId2"/>
          <a:stretch>
            <a:fillRect/>
          </a:stretch>
        </p:blipFill>
        <p:spPr>
          <a:xfrm>
            <a:off x="581025" y="1828800"/>
            <a:ext cx="8562975" cy="3962400"/>
          </a:xfrm>
          <a:prstGeom prst="rect">
            <a:avLst/>
          </a:prstGeom>
        </p:spPr>
      </p:pic>
      <p:sp>
        <p:nvSpPr>
          <p:cNvPr id="2" name="TextBox 1"/>
          <p:cNvSpPr txBox="1"/>
          <p:nvPr/>
        </p:nvSpPr>
        <p:spPr>
          <a:xfrm>
            <a:off x="581025" y="5791200"/>
            <a:ext cx="1857375" cy="369332"/>
          </a:xfrm>
          <a:prstGeom prst="rect">
            <a:avLst/>
          </a:prstGeom>
          <a:noFill/>
        </p:spPr>
        <p:txBody>
          <a:bodyPr wrap="square" rtlCol="0">
            <a:spAutoFit/>
          </a:bodyPr>
          <a:lstStyle/>
          <a:p>
            <a:r>
              <a:rPr lang="en-US" b="1" dirty="0"/>
              <a:t>Less Energy</a:t>
            </a:r>
          </a:p>
        </p:txBody>
      </p:sp>
      <p:sp>
        <p:nvSpPr>
          <p:cNvPr id="5" name="TextBox 4"/>
          <p:cNvSpPr txBox="1"/>
          <p:nvPr/>
        </p:nvSpPr>
        <p:spPr>
          <a:xfrm>
            <a:off x="6172200" y="5715000"/>
            <a:ext cx="1857375" cy="369332"/>
          </a:xfrm>
          <a:prstGeom prst="rect">
            <a:avLst/>
          </a:prstGeom>
          <a:noFill/>
        </p:spPr>
        <p:txBody>
          <a:bodyPr wrap="square" rtlCol="0">
            <a:spAutoFit/>
          </a:bodyPr>
          <a:lstStyle/>
          <a:p>
            <a:r>
              <a:rPr lang="en-US" b="1" dirty="0"/>
              <a:t>More Energy</a:t>
            </a:r>
          </a:p>
        </p:txBody>
      </p:sp>
    </p:spTree>
    <p:extLst>
      <p:ext uri="{BB962C8B-B14F-4D97-AF65-F5344CB8AC3E}">
        <p14:creationId xmlns:p14="http://schemas.microsoft.com/office/powerpoint/2010/main" val="663682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533400"/>
            <a:ext cx="7772400" cy="1470025"/>
          </a:xfrm>
        </p:spPr>
        <p:txBody>
          <a:bodyPr/>
          <a:lstStyle/>
          <a:p>
            <a:pPr eaLnBrk="1" hangingPunct="1"/>
            <a:r>
              <a:rPr lang="en-US" altLang="en-US" sz="4800" b="1" dirty="0">
                <a:solidFill>
                  <a:srgbClr val="FF3300"/>
                </a:solidFill>
              </a:rPr>
              <a:t>ATOMIC EMISSION SPECTRA </a:t>
            </a:r>
          </a:p>
        </p:txBody>
      </p:sp>
      <p:sp>
        <p:nvSpPr>
          <p:cNvPr id="6147" name="Rectangle 3"/>
          <p:cNvSpPr>
            <a:spLocks noGrp="1" noChangeArrowheads="1"/>
          </p:cNvSpPr>
          <p:nvPr>
            <p:ph type="subTitle" idx="1"/>
          </p:nvPr>
        </p:nvSpPr>
        <p:spPr/>
        <p:txBody>
          <a:bodyPr/>
          <a:lstStyle/>
          <a:p>
            <a:pPr eaLnBrk="1" hangingPunct="1"/>
            <a:endParaRPr lang="en-US" altLang="en-US"/>
          </a:p>
        </p:txBody>
      </p:sp>
      <p:pic>
        <p:nvPicPr>
          <p:cNvPr id="6148" name="Picture 5" descr="Wave or particle Carto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7732713"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974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4800" b="1" dirty="0">
                <a:solidFill>
                  <a:schemeClr val="hlink"/>
                </a:solidFill>
              </a:rPr>
              <a:t>ATOMIC EMISSION SPECTRA</a:t>
            </a:r>
          </a:p>
        </p:txBody>
      </p:sp>
      <p:sp>
        <p:nvSpPr>
          <p:cNvPr id="7171" name="Rectangle 3"/>
          <p:cNvSpPr>
            <a:spLocks noGrp="1" noChangeArrowheads="1"/>
          </p:cNvSpPr>
          <p:nvPr>
            <p:ph type="body" idx="1"/>
          </p:nvPr>
        </p:nvSpPr>
        <p:spPr/>
        <p:txBody>
          <a:bodyPr/>
          <a:lstStyle/>
          <a:p>
            <a:pPr eaLnBrk="1" hangingPunct="1"/>
            <a:r>
              <a:rPr lang="en-US" altLang="en-US" dirty="0"/>
              <a:t>We talked before about flame tests and why the elements produce a color when heated.  These elements produce a </a:t>
            </a:r>
            <a:r>
              <a:rPr lang="en-US" altLang="en-US" dirty="0">
                <a:solidFill>
                  <a:schemeClr val="hlink"/>
                </a:solidFill>
              </a:rPr>
              <a:t>continuous emission</a:t>
            </a:r>
            <a:r>
              <a:rPr lang="en-US" altLang="en-US" dirty="0"/>
              <a:t> of light.</a:t>
            </a:r>
          </a:p>
          <a:p>
            <a:pPr eaLnBrk="1" hangingPunct="1"/>
            <a:r>
              <a:rPr lang="en-US" altLang="en-US" dirty="0"/>
              <a:t>A neon light works the same way.</a:t>
            </a:r>
          </a:p>
        </p:txBody>
      </p:sp>
    </p:spTree>
    <p:extLst>
      <p:ext uri="{BB962C8B-B14F-4D97-AF65-F5344CB8AC3E}">
        <p14:creationId xmlns:p14="http://schemas.microsoft.com/office/powerpoint/2010/main" val="3776158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z="4800" b="1" dirty="0">
                <a:solidFill>
                  <a:schemeClr val="hlink"/>
                </a:solidFill>
              </a:rPr>
              <a:t>ATOMIC EMISSION SPECTRA</a:t>
            </a:r>
          </a:p>
        </p:txBody>
      </p:sp>
      <p:sp>
        <p:nvSpPr>
          <p:cNvPr id="8195" name="Rectangle 3"/>
          <p:cNvSpPr>
            <a:spLocks noGrp="1" noChangeArrowheads="1"/>
          </p:cNvSpPr>
          <p:nvPr>
            <p:ph type="body" idx="1"/>
          </p:nvPr>
        </p:nvSpPr>
        <p:spPr>
          <a:xfrm>
            <a:off x="457200" y="1600201"/>
            <a:ext cx="8229600" cy="2514600"/>
          </a:xfrm>
        </p:spPr>
        <p:txBody>
          <a:bodyPr/>
          <a:lstStyle/>
          <a:p>
            <a:pPr eaLnBrk="1" hangingPunct="1">
              <a:lnSpc>
                <a:spcPct val="90000"/>
              </a:lnSpc>
            </a:pPr>
            <a:r>
              <a:rPr lang="en-US" sz="2800" dirty="0"/>
              <a:t>A neon light works because </a:t>
            </a:r>
            <a:r>
              <a:rPr lang="en-US" sz="2800" b="1" dirty="0">
                <a:solidFill>
                  <a:srgbClr val="FF0000"/>
                </a:solidFill>
              </a:rPr>
              <a:t>electricity</a:t>
            </a:r>
            <a:r>
              <a:rPr lang="en-US" sz="2800" dirty="0"/>
              <a:t> is passed through the neon gas in the tube.  </a:t>
            </a:r>
          </a:p>
          <a:p>
            <a:pPr eaLnBrk="1" hangingPunct="1">
              <a:lnSpc>
                <a:spcPct val="90000"/>
              </a:lnSpc>
            </a:pPr>
            <a:r>
              <a:rPr lang="en-US" sz="2800" dirty="0"/>
              <a:t>The gas </a:t>
            </a:r>
            <a:r>
              <a:rPr lang="en-US" sz="2800" b="1" dirty="0">
                <a:solidFill>
                  <a:srgbClr val="FF0000"/>
                </a:solidFill>
              </a:rPr>
              <a:t>absorbs</a:t>
            </a:r>
            <a:r>
              <a:rPr lang="en-US" sz="2800" dirty="0"/>
              <a:t> energy and becomes </a:t>
            </a:r>
            <a:r>
              <a:rPr lang="en-US" sz="2800" b="1" dirty="0">
                <a:solidFill>
                  <a:srgbClr val="FF0000"/>
                </a:solidFill>
              </a:rPr>
              <a:t>excited</a:t>
            </a:r>
            <a:r>
              <a:rPr lang="en-US" sz="2800" dirty="0"/>
              <a:t>.</a:t>
            </a:r>
          </a:p>
          <a:p>
            <a:pPr eaLnBrk="1" hangingPunct="1">
              <a:lnSpc>
                <a:spcPct val="90000"/>
              </a:lnSpc>
            </a:pPr>
            <a:r>
              <a:rPr lang="en-US" altLang="en-US" sz="2800" dirty="0"/>
              <a:t>Excited and unstable electrons then release energy by emitting </a:t>
            </a:r>
            <a:r>
              <a:rPr lang="en-US" altLang="en-US" sz="2800" b="1" dirty="0">
                <a:solidFill>
                  <a:srgbClr val="FF0000"/>
                </a:solidFill>
              </a:rPr>
              <a:t>light</a:t>
            </a:r>
            <a:r>
              <a:rPr lang="en-US" altLang="en-US" sz="2800" dirty="0"/>
              <a:t>. </a:t>
            </a:r>
          </a:p>
        </p:txBody>
      </p:sp>
      <p:pic>
        <p:nvPicPr>
          <p:cNvPr id="2" name="Picture 1"/>
          <p:cNvPicPr>
            <a:picLocks noChangeAspect="1"/>
          </p:cNvPicPr>
          <p:nvPr/>
        </p:nvPicPr>
        <p:blipFill>
          <a:blip r:embed="rId2"/>
          <a:stretch>
            <a:fillRect/>
          </a:stretch>
        </p:blipFill>
        <p:spPr>
          <a:xfrm>
            <a:off x="2378801" y="4114801"/>
            <a:ext cx="6334125" cy="2460165"/>
          </a:xfrm>
          <a:prstGeom prst="rect">
            <a:avLst/>
          </a:prstGeom>
        </p:spPr>
      </p:pic>
      <p:sp>
        <p:nvSpPr>
          <p:cNvPr id="3" name="TextBox 2"/>
          <p:cNvSpPr txBox="1"/>
          <p:nvPr/>
        </p:nvSpPr>
        <p:spPr>
          <a:xfrm>
            <a:off x="304800" y="4038600"/>
            <a:ext cx="1828800" cy="2585323"/>
          </a:xfrm>
          <a:prstGeom prst="rect">
            <a:avLst/>
          </a:prstGeom>
          <a:noFill/>
        </p:spPr>
        <p:txBody>
          <a:bodyPr wrap="square" rtlCol="0">
            <a:spAutoFit/>
          </a:bodyPr>
          <a:lstStyle/>
          <a:p>
            <a:pPr algn="ctr"/>
            <a:r>
              <a:rPr lang="en-US" altLang="en-US" sz="1800" dirty="0"/>
              <a:t>We can turn a continuous emission spectra into a discontinuous one by refracting the light.</a:t>
            </a:r>
          </a:p>
          <a:p>
            <a:pPr algn="ctr"/>
            <a:endParaRPr lang="en-US" dirty="0"/>
          </a:p>
        </p:txBody>
      </p:sp>
    </p:spTree>
    <p:extLst>
      <p:ext uri="{BB962C8B-B14F-4D97-AF65-F5344CB8AC3E}">
        <p14:creationId xmlns:p14="http://schemas.microsoft.com/office/powerpoint/2010/main" val="226650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z="4800" b="1" dirty="0">
                <a:solidFill>
                  <a:schemeClr val="hlink"/>
                </a:solidFill>
              </a:rPr>
              <a:t>ATOMIC EMISSION SPECTRA</a:t>
            </a:r>
          </a:p>
        </p:txBody>
      </p:sp>
      <p:sp>
        <p:nvSpPr>
          <p:cNvPr id="8195" name="Rectangle 3"/>
          <p:cNvSpPr>
            <a:spLocks noGrp="1" noChangeArrowheads="1"/>
          </p:cNvSpPr>
          <p:nvPr>
            <p:ph type="body" idx="1"/>
          </p:nvPr>
        </p:nvSpPr>
        <p:spPr>
          <a:xfrm>
            <a:off x="457200" y="1600201"/>
            <a:ext cx="8229600" cy="2819400"/>
          </a:xfrm>
        </p:spPr>
        <p:txBody>
          <a:bodyPr/>
          <a:lstStyle/>
          <a:p>
            <a:pPr eaLnBrk="1" hangingPunct="1">
              <a:lnSpc>
                <a:spcPct val="90000"/>
              </a:lnSpc>
            </a:pPr>
            <a:r>
              <a:rPr lang="en-US" altLang="en-US" sz="2800" b="1" dirty="0">
                <a:solidFill>
                  <a:srgbClr val="FF0000"/>
                </a:solidFill>
              </a:rPr>
              <a:t>Atomic Emission Spectrum </a:t>
            </a:r>
            <a:r>
              <a:rPr lang="en-US" altLang="en-US" sz="2800" dirty="0"/>
              <a:t>is a set of frequencies of electromagnetic waves emitted by atoms of the element.  They are usually </a:t>
            </a:r>
            <a:r>
              <a:rPr lang="en-US" altLang="en-US" sz="2800" b="1" dirty="0">
                <a:solidFill>
                  <a:srgbClr val="FF0000"/>
                </a:solidFill>
              </a:rPr>
              <a:t>distinct</a:t>
            </a:r>
            <a:r>
              <a:rPr lang="en-US" altLang="en-US" sz="2800" dirty="0">
                <a:solidFill>
                  <a:schemeClr val="hlink"/>
                </a:solidFill>
              </a:rPr>
              <a:t> </a:t>
            </a:r>
            <a:r>
              <a:rPr lang="en-US" altLang="en-US" sz="2800" dirty="0"/>
              <a:t>color lines.  </a:t>
            </a:r>
          </a:p>
          <a:p>
            <a:pPr eaLnBrk="1" hangingPunct="1">
              <a:lnSpc>
                <a:spcPct val="90000"/>
              </a:lnSpc>
            </a:pPr>
            <a:r>
              <a:rPr lang="en-US" altLang="en-US" sz="2800" dirty="0"/>
              <a:t>Each element’s atomic emission spectrum is </a:t>
            </a:r>
            <a:r>
              <a:rPr lang="en-US" altLang="en-US" sz="2800" b="1" dirty="0">
                <a:solidFill>
                  <a:srgbClr val="FF0000"/>
                </a:solidFill>
              </a:rPr>
              <a:t>unique</a:t>
            </a:r>
            <a:r>
              <a:rPr lang="en-US" altLang="en-US" sz="2800" dirty="0"/>
              <a:t>, can be used to identify the element, and can be used to determine if the element is part of an unknown compound.</a:t>
            </a:r>
          </a:p>
        </p:txBody>
      </p:sp>
      <p:pic>
        <p:nvPicPr>
          <p:cNvPr id="2" name="Picture 1"/>
          <p:cNvPicPr>
            <a:picLocks noChangeAspect="1"/>
          </p:cNvPicPr>
          <p:nvPr/>
        </p:nvPicPr>
        <p:blipFill>
          <a:blip r:embed="rId2"/>
          <a:stretch>
            <a:fillRect/>
          </a:stretch>
        </p:blipFill>
        <p:spPr>
          <a:xfrm>
            <a:off x="2819400" y="4253684"/>
            <a:ext cx="5105400" cy="2427507"/>
          </a:xfrm>
          <a:prstGeom prst="rect">
            <a:avLst/>
          </a:prstGeom>
        </p:spPr>
      </p:pic>
    </p:spTree>
    <p:extLst>
      <p:ext uri="{BB962C8B-B14F-4D97-AF65-F5344CB8AC3E}">
        <p14:creationId xmlns:p14="http://schemas.microsoft.com/office/powerpoint/2010/main" val="419850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z="4000" b="1" dirty="0">
                <a:solidFill>
                  <a:schemeClr val="hlink"/>
                </a:solidFill>
              </a:rPr>
              <a:t>ATOMIC EMISSION SPECTRA - HYDROGEN</a:t>
            </a:r>
          </a:p>
        </p:txBody>
      </p:sp>
      <p:sp>
        <p:nvSpPr>
          <p:cNvPr id="9219" name="Rectangle 3"/>
          <p:cNvSpPr>
            <a:spLocks noGrp="1" noChangeArrowheads="1"/>
          </p:cNvSpPr>
          <p:nvPr>
            <p:ph type="body" idx="1"/>
          </p:nvPr>
        </p:nvSpPr>
        <p:spPr>
          <a:xfrm>
            <a:off x="457200" y="1600200"/>
            <a:ext cx="8229600" cy="2057400"/>
          </a:xfrm>
        </p:spPr>
        <p:txBody>
          <a:bodyPr/>
          <a:lstStyle/>
          <a:p>
            <a:pPr eaLnBrk="1" hangingPunct="1"/>
            <a:r>
              <a:rPr lang="en-US" altLang="en-US" dirty="0"/>
              <a:t>The emission spectrum of hydrogen’s one electron.  Notice that it is discontinuous – it is made up of only certain frequencies of light – Figure (b).</a:t>
            </a:r>
          </a:p>
        </p:txBody>
      </p:sp>
      <p:pic>
        <p:nvPicPr>
          <p:cNvPr id="9220" name="Picture 4" descr="H 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657600"/>
            <a:ext cx="7848600"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352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http://www.chemistryland.com/CHM130W/10-ModernAtom/Spectra/Spectra4eleme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81000"/>
            <a:ext cx="7381875"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086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800" b="1" dirty="0">
                <a:solidFill>
                  <a:schemeClr val="accent2">
                    <a:lumMod val="75000"/>
                  </a:schemeClr>
                </a:solidFill>
              </a:rPr>
              <a:t>SPECTRA OF FOUR ELEMENTS</a:t>
            </a:r>
          </a:p>
        </p:txBody>
      </p:sp>
      <p:sp>
        <p:nvSpPr>
          <p:cNvPr id="3" name="Content Placeholder 2"/>
          <p:cNvSpPr>
            <a:spLocks noGrp="1"/>
          </p:cNvSpPr>
          <p:nvPr>
            <p:ph idx="1"/>
          </p:nvPr>
        </p:nvSpPr>
        <p:spPr/>
        <p:txBody>
          <a:bodyPr/>
          <a:lstStyle/>
          <a:p>
            <a:pPr marL="457200" indent="-457200" eaLnBrk="1" hangingPunct="1">
              <a:buFontTx/>
              <a:buAutoNum type="arabicPeriod"/>
              <a:defRPr/>
            </a:pPr>
            <a:r>
              <a:rPr lang="en-US" sz="2400" dirty="0"/>
              <a:t>Hydrogen: which emits 4 colors of light that's in the visible light range. </a:t>
            </a:r>
            <a:r>
              <a:rPr lang="en-US" sz="2400" i="1" dirty="0"/>
              <a:t>Note that other frequencies, such as UV light might be emitted, but we can't see them. </a:t>
            </a:r>
          </a:p>
          <a:p>
            <a:pPr marL="457200" indent="-457200" eaLnBrk="1" hangingPunct="1">
              <a:buFontTx/>
              <a:buAutoNum type="arabicPeriod"/>
              <a:defRPr/>
            </a:pPr>
            <a:r>
              <a:rPr lang="en-US" sz="2400" dirty="0"/>
              <a:t>Helium: It has 2 electrons and we see 7 colors. </a:t>
            </a:r>
          </a:p>
          <a:p>
            <a:pPr marL="457200" indent="-457200" eaLnBrk="1" hangingPunct="1">
              <a:buFontTx/>
              <a:buAutoNum type="arabicPeriod"/>
              <a:defRPr/>
            </a:pPr>
            <a:r>
              <a:rPr lang="en-US" sz="2400" dirty="0"/>
              <a:t>Mercury: spectra shows 8 colors. Mercury also produces a lot of UV light which in fluorescent bulbs is normally converted to visible light by the use of certain minerals that capture UV light and emit visible light. </a:t>
            </a:r>
          </a:p>
          <a:p>
            <a:pPr marL="457200" indent="-457200" eaLnBrk="1" hangingPunct="1">
              <a:buFontTx/>
              <a:buAutoNum type="arabicPeriod"/>
              <a:defRPr/>
            </a:pPr>
            <a:r>
              <a:rPr lang="en-US" sz="2400" dirty="0"/>
              <a:t>Uranium: Uranium emits many frequencies of colors. It appears that the elements that have more electrons emit more colors. So there seems to be a connection.</a:t>
            </a:r>
          </a:p>
          <a:p>
            <a:pPr eaLnBrk="1" hangingPunct="1">
              <a:defRPr/>
            </a:pPr>
            <a:endParaRPr lang="en-US" dirty="0"/>
          </a:p>
        </p:txBody>
      </p:sp>
    </p:spTree>
    <p:extLst>
      <p:ext uri="{BB962C8B-B14F-4D97-AF65-F5344CB8AC3E}">
        <p14:creationId xmlns:p14="http://schemas.microsoft.com/office/powerpoint/2010/main" val="186025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z="4800" b="1" dirty="0">
                <a:solidFill>
                  <a:schemeClr val="hlink"/>
                </a:solidFill>
              </a:rPr>
              <a:t>BOHR’S THEORY</a:t>
            </a:r>
          </a:p>
        </p:txBody>
      </p:sp>
      <p:sp>
        <p:nvSpPr>
          <p:cNvPr id="14339" name="Rectangle 3"/>
          <p:cNvSpPr>
            <a:spLocks noGrp="1" noChangeArrowheads="1"/>
          </p:cNvSpPr>
          <p:nvPr>
            <p:ph type="body" idx="1"/>
          </p:nvPr>
        </p:nvSpPr>
        <p:spPr>
          <a:xfrm>
            <a:off x="457200" y="1524000"/>
            <a:ext cx="8229600" cy="5334000"/>
          </a:xfrm>
        </p:spPr>
        <p:txBody>
          <a:bodyPr/>
          <a:lstStyle/>
          <a:p>
            <a:pPr eaLnBrk="1" hangingPunct="1">
              <a:lnSpc>
                <a:spcPct val="80000"/>
              </a:lnSpc>
            </a:pPr>
            <a:r>
              <a:rPr lang="en-US" altLang="en-US" sz="2800" dirty="0"/>
              <a:t>In 1913, </a:t>
            </a:r>
            <a:r>
              <a:rPr lang="en-US" altLang="en-US" sz="2800" dirty="0" err="1"/>
              <a:t>Neils</a:t>
            </a:r>
            <a:r>
              <a:rPr lang="en-US" altLang="en-US" sz="2800" dirty="0"/>
              <a:t> Bohr comes up with the quantum model of the </a:t>
            </a:r>
            <a:r>
              <a:rPr lang="en-US" altLang="en-US" sz="2800" b="1" dirty="0">
                <a:solidFill>
                  <a:srgbClr val="FF0000"/>
                </a:solidFill>
              </a:rPr>
              <a:t>hydrogen</a:t>
            </a:r>
            <a:r>
              <a:rPr lang="en-US" altLang="en-US" sz="2800" dirty="0"/>
              <a:t> atom.  He also correctly predicts the frequencies of the spectral lines in the hydrogen atomic emission spectrum.  He said that:</a:t>
            </a:r>
          </a:p>
          <a:p>
            <a:pPr marL="514350" lvl="0" indent="-514350">
              <a:buAutoNum type="arabicPeriod"/>
            </a:pPr>
            <a:r>
              <a:rPr lang="en-US" sz="2800" dirty="0"/>
              <a:t>The hydrogen atom has only certain allowable </a:t>
            </a:r>
            <a:r>
              <a:rPr lang="en-US" sz="2800" b="1" dirty="0">
                <a:solidFill>
                  <a:srgbClr val="FF0000"/>
                </a:solidFill>
              </a:rPr>
              <a:t>energy</a:t>
            </a:r>
            <a:r>
              <a:rPr lang="en-US" sz="2800" dirty="0"/>
              <a:t> states.  </a:t>
            </a:r>
          </a:p>
          <a:p>
            <a:pPr marL="514350" lvl="0" indent="-514350">
              <a:buAutoNum type="arabicPeriod"/>
            </a:pPr>
            <a:r>
              <a:rPr lang="en-US" sz="2800" dirty="0"/>
              <a:t>The lowest is called the </a:t>
            </a:r>
            <a:r>
              <a:rPr lang="en-US" sz="2800" b="1" dirty="0">
                <a:solidFill>
                  <a:srgbClr val="FF0000"/>
                </a:solidFill>
              </a:rPr>
              <a:t>GROUND</a:t>
            </a:r>
            <a:r>
              <a:rPr lang="en-US" sz="2800" dirty="0"/>
              <a:t> state.  </a:t>
            </a:r>
          </a:p>
          <a:p>
            <a:pPr marL="514350" lvl="0" indent="-514350">
              <a:buAutoNum type="arabicPeriod"/>
            </a:pPr>
            <a:r>
              <a:rPr lang="en-US" sz="2800" dirty="0"/>
              <a:t>When atoms gain energy, they are said to be in an </a:t>
            </a:r>
            <a:r>
              <a:rPr lang="en-US" sz="2800" b="1" dirty="0">
                <a:solidFill>
                  <a:srgbClr val="FF0000"/>
                </a:solidFill>
              </a:rPr>
              <a:t>EXCITED</a:t>
            </a:r>
            <a:r>
              <a:rPr lang="en-US" sz="2800" dirty="0"/>
              <a:t> state.  </a:t>
            </a:r>
          </a:p>
          <a:p>
            <a:pPr marL="514350" lvl="0" indent="-514350">
              <a:buAutoNum type="arabicPeriod"/>
            </a:pPr>
            <a:r>
              <a:rPr lang="en-US" sz="2800" dirty="0"/>
              <a:t>Hydrogen has one electron, but can have different excited states.</a:t>
            </a:r>
          </a:p>
          <a:p>
            <a:pPr eaLnBrk="1" hangingPunct="1">
              <a:lnSpc>
                <a:spcPct val="80000"/>
              </a:lnSpc>
            </a:pPr>
            <a:endParaRPr lang="en-US" altLang="en-US" sz="2800" dirty="0"/>
          </a:p>
          <a:p>
            <a:pPr eaLnBrk="1" hangingPunct="1">
              <a:lnSpc>
                <a:spcPct val="80000"/>
              </a:lnSpc>
              <a:buFontTx/>
              <a:buNone/>
            </a:pPr>
            <a:endParaRPr lang="en-US" altLang="en-US" sz="2800" dirty="0"/>
          </a:p>
        </p:txBody>
      </p:sp>
    </p:spTree>
    <p:extLst>
      <p:ext uri="{BB962C8B-B14F-4D97-AF65-F5344CB8AC3E}">
        <p14:creationId xmlns:p14="http://schemas.microsoft.com/office/powerpoint/2010/main" val="175627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339">
                                            <p:txEl>
                                              <p:pRg st="1" end="1"/>
                                            </p:txEl>
                                          </p:spTgt>
                                        </p:tgtEl>
                                        <p:attrNameLst>
                                          <p:attrName>style.visibility</p:attrName>
                                        </p:attrNameLst>
                                      </p:cBhvr>
                                      <p:to>
                                        <p:strVal val="visible"/>
                                      </p:to>
                                    </p:set>
                                    <p:animEffect transition="in" filter="fade">
                                      <p:cBhvr>
                                        <p:cTn id="14" dur="1000"/>
                                        <p:tgtEl>
                                          <p:spTgt spid="14339">
                                            <p:txEl>
                                              <p:pRg st="1" end="1"/>
                                            </p:txEl>
                                          </p:spTgt>
                                        </p:tgtEl>
                                      </p:cBhvr>
                                    </p:animEffect>
                                    <p:anim calcmode="lin" valueType="num">
                                      <p:cBhvr>
                                        <p:cTn id="15"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Effect transition="in" filter="fade">
                                      <p:cBhvr>
                                        <p:cTn id="21" dur="1000"/>
                                        <p:tgtEl>
                                          <p:spTgt spid="14339">
                                            <p:txEl>
                                              <p:pRg st="2" end="2"/>
                                            </p:txEl>
                                          </p:spTgt>
                                        </p:tgtEl>
                                      </p:cBhvr>
                                    </p:animEffect>
                                    <p:anim calcmode="lin" valueType="num">
                                      <p:cBhvr>
                                        <p:cTn id="22"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339">
                                            <p:txEl>
                                              <p:pRg st="3" end="3"/>
                                            </p:txEl>
                                          </p:spTgt>
                                        </p:tgtEl>
                                        <p:attrNameLst>
                                          <p:attrName>style.visibility</p:attrName>
                                        </p:attrNameLst>
                                      </p:cBhvr>
                                      <p:to>
                                        <p:strVal val="visible"/>
                                      </p:to>
                                    </p:set>
                                    <p:animEffect transition="in" filter="fade">
                                      <p:cBhvr>
                                        <p:cTn id="28" dur="1000"/>
                                        <p:tgtEl>
                                          <p:spTgt spid="14339">
                                            <p:txEl>
                                              <p:pRg st="3" end="3"/>
                                            </p:txEl>
                                          </p:spTgt>
                                        </p:tgtEl>
                                      </p:cBhvr>
                                    </p:animEffect>
                                    <p:anim calcmode="lin" valueType="num">
                                      <p:cBhvr>
                                        <p:cTn id="29"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339">
                                            <p:txEl>
                                              <p:pRg st="4" end="4"/>
                                            </p:txEl>
                                          </p:spTgt>
                                        </p:tgtEl>
                                        <p:attrNameLst>
                                          <p:attrName>style.visibility</p:attrName>
                                        </p:attrNameLst>
                                      </p:cBhvr>
                                      <p:to>
                                        <p:strVal val="visible"/>
                                      </p:to>
                                    </p:set>
                                    <p:animEffect transition="in" filter="fade">
                                      <p:cBhvr>
                                        <p:cTn id="35" dur="1000"/>
                                        <p:tgtEl>
                                          <p:spTgt spid="14339">
                                            <p:txEl>
                                              <p:pRg st="4" end="4"/>
                                            </p:txEl>
                                          </p:spTgt>
                                        </p:tgtEl>
                                      </p:cBhvr>
                                    </p:animEffect>
                                    <p:anim calcmode="lin" valueType="num">
                                      <p:cBhvr>
                                        <p:cTn id="36"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4800" b="1" dirty="0">
                <a:solidFill>
                  <a:schemeClr val="hlink"/>
                </a:solidFill>
              </a:rPr>
              <a:t>BOHR’S THEORY</a:t>
            </a:r>
          </a:p>
        </p:txBody>
      </p:sp>
      <p:sp>
        <p:nvSpPr>
          <p:cNvPr id="15363" name="Rectangle 3"/>
          <p:cNvSpPr>
            <a:spLocks noGrp="1" noChangeArrowheads="1"/>
          </p:cNvSpPr>
          <p:nvPr>
            <p:ph type="body" idx="1"/>
          </p:nvPr>
        </p:nvSpPr>
        <p:spPr>
          <a:xfrm>
            <a:off x="457200" y="1295400"/>
            <a:ext cx="8229600" cy="5562600"/>
          </a:xfrm>
        </p:spPr>
        <p:txBody>
          <a:bodyPr/>
          <a:lstStyle/>
          <a:p>
            <a:pPr eaLnBrk="1" hangingPunct="1">
              <a:lnSpc>
                <a:spcPct val="80000"/>
              </a:lnSpc>
            </a:pPr>
            <a:r>
              <a:rPr lang="en-US" dirty="0"/>
              <a:t>Bohr said that the electron moves around the nucleus in only certain allowable </a:t>
            </a:r>
            <a:r>
              <a:rPr lang="en-US" b="1" dirty="0">
                <a:solidFill>
                  <a:srgbClr val="FF0000"/>
                </a:solidFill>
              </a:rPr>
              <a:t>circular</a:t>
            </a:r>
            <a:r>
              <a:rPr lang="en-US" dirty="0"/>
              <a:t> orbits.  </a:t>
            </a:r>
          </a:p>
          <a:p>
            <a:pPr eaLnBrk="1" hangingPunct="1">
              <a:lnSpc>
                <a:spcPct val="80000"/>
              </a:lnSpc>
            </a:pPr>
            <a:r>
              <a:rPr lang="en-US" dirty="0"/>
              <a:t>The smaller the orbit, the </a:t>
            </a:r>
            <a:r>
              <a:rPr lang="en-US" b="1" dirty="0">
                <a:solidFill>
                  <a:srgbClr val="FF0000"/>
                </a:solidFill>
              </a:rPr>
              <a:t>lower</a:t>
            </a:r>
            <a:r>
              <a:rPr lang="en-US" dirty="0"/>
              <a:t> the atom’s energy state or energy level.  </a:t>
            </a:r>
          </a:p>
          <a:p>
            <a:pPr eaLnBrk="1" hangingPunct="1">
              <a:lnSpc>
                <a:spcPct val="80000"/>
              </a:lnSpc>
            </a:pPr>
            <a:r>
              <a:rPr lang="en-US" dirty="0"/>
              <a:t>Bohr said that hydrogen’s electron in the ground state did not radiate energy.  </a:t>
            </a:r>
          </a:p>
          <a:p>
            <a:pPr eaLnBrk="1" hangingPunct="1">
              <a:lnSpc>
                <a:spcPct val="80000"/>
              </a:lnSpc>
            </a:pPr>
            <a:r>
              <a:rPr lang="en-US" dirty="0"/>
              <a:t>When excited, the electron moves </a:t>
            </a:r>
            <a:r>
              <a:rPr lang="en-US" b="1" dirty="0">
                <a:solidFill>
                  <a:srgbClr val="FF0000"/>
                </a:solidFill>
              </a:rPr>
              <a:t>up</a:t>
            </a:r>
            <a:r>
              <a:rPr lang="en-US" dirty="0"/>
              <a:t> to another energy level.  </a:t>
            </a:r>
          </a:p>
          <a:p>
            <a:pPr eaLnBrk="1" hangingPunct="1">
              <a:lnSpc>
                <a:spcPct val="80000"/>
              </a:lnSpc>
            </a:pPr>
            <a:r>
              <a:rPr lang="en-US" dirty="0"/>
              <a:t>Only certain atomic energies are </a:t>
            </a:r>
            <a:r>
              <a:rPr lang="en-US" b="1" dirty="0">
                <a:solidFill>
                  <a:srgbClr val="FF0000"/>
                </a:solidFill>
              </a:rPr>
              <a:t>possible</a:t>
            </a:r>
            <a:r>
              <a:rPr lang="en-US" dirty="0"/>
              <a:t> and so only </a:t>
            </a:r>
            <a:r>
              <a:rPr lang="en-US" b="1" dirty="0">
                <a:solidFill>
                  <a:srgbClr val="FF0000"/>
                </a:solidFill>
              </a:rPr>
              <a:t>certain</a:t>
            </a:r>
            <a:r>
              <a:rPr lang="en-US" dirty="0"/>
              <a:t> frequencies of electromagnetic radiation can be emitted.</a:t>
            </a:r>
          </a:p>
          <a:p>
            <a:pPr eaLnBrk="1" hangingPunct="1">
              <a:lnSpc>
                <a:spcPct val="80000"/>
              </a:lnSpc>
            </a:pPr>
            <a:endParaRPr lang="en-US" altLang="en-US" sz="2000" dirty="0"/>
          </a:p>
        </p:txBody>
      </p:sp>
    </p:spTree>
    <p:extLst>
      <p:ext uri="{BB962C8B-B14F-4D97-AF65-F5344CB8AC3E}">
        <p14:creationId xmlns:p14="http://schemas.microsoft.com/office/powerpoint/2010/main" val="293007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1000"/>
                                        <p:tgtEl>
                                          <p:spTgt spid="15363">
                                            <p:txEl>
                                              <p:pRg st="0" end="0"/>
                                            </p:txEl>
                                          </p:spTgt>
                                        </p:tgtEl>
                                      </p:cBhvr>
                                    </p:animEffect>
                                    <p:anim calcmode="lin" valueType="num">
                                      <p:cBhvr>
                                        <p:cTn id="8"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363">
                                            <p:txEl>
                                              <p:pRg st="1" end="1"/>
                                            </p:txEl>
                                          </p:spTgt>
                                        </p:tgtEl>
                                        <p:attrNameLst>
                                          <p:attrName>style.visibility</p:attrName>
                                        </p:attrNameLst>
                                      </p:cBhvr>
                                      <p:to>
                                        <p:strVal val="visible"/>
                                      </p:to>
                                    </p:set>
                                    <p:animEffect transition="in" filter="fade">
                                      <p:cBhvr>
                                        <p:cTn id="14" dur="1000"/>
                                        <p:tgtEl>
                                          <p:spTgt spid="15363">
                                            <p:txEl>
                                              <p:pRg st="1" end="1"/>
                                            </p:txEl>
                                          </p:spTgt>
                                        </p:tgtEl>
                                      </p:cBhvr>
                                    </p:animEffect>
                                    <p:anim calcmode="lin" valueType="num">
                                      <p:cBhvr>
                                        <p:cTn id="15"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363">
                                            <p:txEl>
                                              <p:pRg st="2" end="2"/>
                                            </p:txEl>
                                          </p:spTgt>
                                        </p:tgtEl>
                                        <p:attrNameLst>
                                          <p:attrName>style.visibility</p:attrName>
                                        </p:attrNameLst>
                                      </p:cBhvr>
                                      <p:to>
                                        <p:strVal val="visible"/>
                                      </p:to>
                                    </p:set>
                                    <p:animEffect transition="in" filter="fade">
                                      <p:cBhvr>
                                        <p:cTn id="21" dur="1000"/>
                                        <p:tgtEl>
                                          <p:spTgt spid="15363">
                                            <p:txEl>
                                              <p:pRg st="2" end="2"/>
                                            </p:txEl>
                                          </p:spTgt>
                                        </p:tgtEl>
                                      </p:cBhvr>
                                    </p:animEffect>
                                    <p:anim calcmode="lin" valueType="num">
                                      <p:cBhvr>
                                        <p:cTn id="22"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363">
                                            <p:txEl>
                                              <p:pRg st="3" end="3"/>
                                            </p:txEl>
                                          </p:spTgt>
                                        </p:tgtEl>
                                        <p:attrNameLst>
                                          <p:attrName>style.visibility</p:attrName>
                                        </p:attrNameLst>
                                      </p:cBhvr>
                                      <p:to>
                                        <p:strVal val="visible"/>
                                      </p:to>
                                    </p:set>
                                    <p:animEffect transition="in" filter="fade">
                                      <p:cBhvr>
                                        <p:cTn id="28" dur="1000"/>
                                        <p:tgtEl>
                                          <p:spTgt spid="15363">
                                            <p:txEl>
                                              <p:pRg st="3" end="3"/>
                                            </p:txEl>
                                          </p:spTgt>
                                        </p:tgtEl>
                                      </p:cBhvr>
                                    </p:animEffect>
                                    <p:anim calcmode="lin" valueType="num">
                                      <p:cBhvr>
                                        <p:cTn id="29" dur="10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3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363">
                                            <p:txEl>
                                              <p:pRg st="4" end="4"/>
                                            </p:txEl>
                                          </p:spTgt>
                                        </p:tgtEl>
                                        <p:attrNameLst>
                                          <p:attrName>style.visibility</p:attrName>
                                        </p:attrNameLst>
                                      </p:cBhvr>
                                      <p:to>
                                        <p:strVal val="visible"/>
                                      </p:to>
                                    </p:set>
                                    <p:animEffect transition="in" filter="fade">
                                      <p:cBhvr>
                                        <p:cTn id="35" dur="1000"/>
                                        <p:tgtEl>
                                          <p:spTgt spid="15363">
                                            <p:txEl>
                                              <p:pRg st="4" end="4"/>
                                            </p:txEl>
                                          </p:spTgt>
                                        </p:tgtEl>
                                      </p:cBhvr>
                                    </p:animEffect>
                                    <p:anim calcmode="lin" valueType="num">
                                      <p:cBhvr>
                                        <p:cTn id="36" dur="10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536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66"/>
                </a:solidFill>
              </a:rPr>
              <a:t>HYDROGEN EMISSION SPECTRUM</a:t>
            </a:r>
          </a:p>
        </p:txBody>
      </p:sp>
      <p:pic>
        <p:nvPicPr>
          <p:cNvPr id="4" name="Picture 3"/>
          <p:cNvPicPr>
            <a:picLocks noChangeAspect="1"/>
          </p:cNvPicPr>
          <p:nvPr/>
        </p:nvPicPr>
        <p:blipFill>
          <a:blip r:embed="rId2"/>
          <a:stretch>
            <a:fillRect/>
          </a:stretch>
        </p:blipFill>
        <p:spPr>
          <a:xfrm>
            <a:off x="253082" y="1828800"/>
            <a:ext cx="8442427" cy="4014191"/>
          </a:xfrm>
          <a:prstGeom prst="rect">
            <a:avLst/>
          </a:prstGeom>
        </p:spPr>
      </p:pic>
    </p:spTree>
    <p:extLst>
      <p:ext uri="{BB962C8B-B14F-4D97-AF65-F5344CB8AC3E}">
        <p14:creationId xmlns:p14="http://schemas.microsoft.com/office/powerpoint/2010/main" val="237955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eaLnBrk="1" hangingPunct="1">
              <a:defRPr/>
            </a:pPr>
            <a:r>
              <a:rPr lang="en-US" sz="5400" b="1" dirty="0">
                <a:solidFill>
                  <a:schemeClr val="accent2">
                    <a:lumMod val="75000"/>
                  </a:schemeClr>
                </a:solidFill>
              </a:rPr>
              <a:t>QUANTUM HISTORY</a:t>
            </a:r>
            <a:endParaRPr lang="en-US" sz="5400" b="1" dirty="0"/>
          </a:p>
        </p:txBody>
      </p:sp>
      <p:sp>
        <p:nvSpPr>
          <p:cNvPr id="23555" name="Content Placeholder 2"/>
          <p:cNvSpPr>
            <a:spLocks noGrp="1"/>
          </p:cNvSpPr>
          <p:nvPr>
            <p:ph idx="1"/>
          </p:nvPr>
        </p:nvSpPr>
        <p:spPr/>
        <p:txBody>
          <a:bodyPr/>
          <a:lstStyle/>
          <a:p>
            <a:r>
              <a:rPr lang="en-US" sz="2800" b="1" dirty="0"/>
              <a:t>Werner Heisenberg</a:t>
            </a:r>
            <a:r>
              <a:rPr lang="en-US" sz="2800" dirty="0"/>
              <a:t> concluded that it is </a:t>
            </a:r>
            <a:r>
              <a:rPr lang="en-US" sz="2800" b="1" dirty="0">
                <a:solidFill>
                  <a:srgbClr val="FF0000"/>
                </a:solidFill>
              </a:rPr>
              <a:t>impossible</a:t>
            </a:r>
            <a:r>
              <a:rPr lang="en-US" sz="2800" dirty="0"/>
              <a:t> to make any measurement on an object without disturbing the object.  </a:t>
            </a:r>
          </a:p>
          <a:p>
            <a:r>
              <a:rPr lang="en-US" sz="2800" dirty="0"/>
              <a:t>It is fundamentally impossible to know precisely both the </a:t>
            </a:r>
            <a:r>
              <a:rPr lang="en-US" sz="2800" b="1" dirty="0">
                <a:solidFill>
                  <a:srgbClr val="FF0000"/>
                </a:solidFill>
              </a:rPr>
              <a:t>velocity</a:t>
            </a:r>
            <a:r>
              <a:rPr lang="en-US" sz="2800" dirty="0"/>
              <a:t> and </a:t>
            </a:r>
            <a:r>
              <a:rPr lang="en-US" sz="2800" b="1" dirty="0">
                <a:solidFill>
                  <a:srgbClr val="FF0000"/>
                </a:solidFill>
              </a:rPr>
              <a:t>position</a:t>
            </a:r>
            <a:r>
              <a:rPr lang="en-US" sz="2800" dirty="0"/>
              <a:t> of a particle at the same time.</a:t>
            </a:r>
          </a:p>
          <a:p>
            <a:pPr eaLnBrk="1" hangingPunct="1"/>
            <a:r>
              <a:rPr lang="en-US" altLang="en-US" sz="2800" i="1" dirty="0"/>
              <a:t>In other words, the light used to measure the particle changes it.</a:t>
            </a:r>
          </a:p>
          <a:p>
            <a:pPr eaLnBrk="1" hangingPunct="1"/>
            <a:endParaRPr lang="en-US" altLang="en-US" sz="2400" dirty="0"/>
          </a:p>
          <a:p>
            <a:pPr eaLnBrk="1" hangingPunct="1"/>
            <a:r>
              <a:rPr lang="en-US" altLang="en-US" sz="2400" dirty="0"/>
              <a:t>Captain Quantum video.  </a:t>
            </a:r>
          </a:p>
          <a:p>
            <a:pPr eaLnBrk="1" hangingPunct="1"/>
            <a:endParaRPr lang="en-US" altLang="en-US" dirty="0"/>
          </a:p>
        </p:txBody>
      </p:sp>
    </p:spTree>
    <p:extLst>
      <p:ext uri="{BB962C8B-B14F-4D97-AF65-F5344CB8AC3E}">
        <p14:creationId xmlns:p14="http://schemas.microsoft.com/office/powerpoint/2010/main" val="157603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arn(inVertical)">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arn(inVertical)">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arn(inVertical)">
                                      <p:cBhvr>
                                        <p:cTn id="17" dur="500"/>
                                        <p:tgtEl>
                                          <p:spTgt spid="23555">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23555">
                                            <p:txEl>
                                              <p:pRg st="4" end="4"/>
                                            </p:txEl>
                                          </p:spTgt>
                                        </p:tgtEl>
                                        <p:attrNameLst>
                                          <p:attrName>style.visibility</p:attrName>
                                        </p:attrNameLst>
                                      </p:cBhvr>
                                      <p:to>
                                        <p:strVal val="visible"/>
                                      </p:to>
                                    </p:set>
                                    <p:animEffect transition="in" filter="barn(inVertical)">
                                      <p:cBhvr>
                                        <p:cTn id="20"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a:solidFill>
                  <a:schemeClr val="accent2">
                    <a:lumMod val="75000"/>
                  </a:schemeClr>
                </a:solidFill>
              </a:rPr>
              <a:t>QUANTUM THEORY HISTORY</a:t>
            </a:r>
          </a:p>
        </p:txBody>
      </p:sp>
      <p:sp>
        <p:nvSpPr>
          <p:cNvPr id="17411" name="Content Placeholder 2"/>
          <p:cNvSpPr>
            <a:spLocks noGrp="1"/>
          </p:cNvSpPr>
          <p:nvPr>
            <p:ph idx="1"/>
          </p:nvPr>
        </p:nvSpPr>
        <p:spPr>
          <a:xfrm>
            <a:off x="457200" y="1600200"/>
            <a:ext cx="8229600" cy="2667000"/>
          </a:xfrm>
        </p:spPr>
        <p:txBody>
          <a:bodyPr/>
          <a:lstStyle/>
          <a:p>
            <a:pPr eaLnBrk="1" hangingPunct="1"/>
            <a:r>
              <a:rPr lang="en-US" altLang="en-US"/>
              <a:t>The spectra of elements showed that light waves also behaved like particles.  Who was brave enough to ask, "If waves could behave like particles, can particles behave like waves?"</a:t>
            </a:r>
          </a:p>
        </p:txBody>
      </p:sp>
      <p:pic>
        <p:nvPicPr>
          <p:cNvPr id="174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114800"/>
            <a:ext cx="4876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331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5400" b="1" dirty="0">
                <a:solidFill>
                  <a:schemeClr val="accent2">
                    <a:lumMod val="75000"/>
                  </a:schemeClr>
                </a:solidFill>
              </a:rPr>
              <a:t>QUANTUM HISTORY</a:t>
            </a:r>
            <a:endParaRPr lang="en-US" sz="5400" b="1" dirty="0"/>
          </a:p>
        </p:txBody>
      </p:sp>
      <p:sp>
        <p:nvSpPr>
          <p:cNvPr id="24579" name="Content Placeholder 2"/>
          <p:cNvSpPr>
            <a:spLocks noGrp="1"/>
          </p:cNvSpPr>
          <p:nvPr>
            <p:ph idx="1"/>
          </p:nvPr>
        </p:nvSpPr>
        <p:spPr>
          <a:xfrm>
            <a:off x="457200" y="1600200"/>
            <a:ext cx="8229600" cy="1905000"/>
          </a:xfrm>
        </p:spPr>
        <p:txBody>
          <a:bodyPr/>
          <a:lstStyle/>
          <a:p>
            <a:pPr eaLnBrk="1" hangingPunct="1"/>
            <a:r>
              <a:rPr lang="en-US" altLang="en-US" sz="2800" dirty="0"/>
              <a:t>Erwin </a:t>
            </a:r>
            <a:r>
              <a:rPr lang="en-US" altLang="en-US" sz="2800" dirty="0" err="1"/>
              <a:t>Schödinger</a:t>
            </a:r>
            <a:r>
              <a:rPr lang="en-US" altLang="en-US" sz="2800" dirty="0"/>
              <a:t> developed an atomic model in which the electrons are treated as </a:t>
            </a:r>
            <a:r>
              <a:rPr lang="en-US" altLang="en-US" sz="2800" b="1" dirty="0">
                <a:solidFill>
                  <a:srgbClr val="FF0000"/>
                </a:solidFill>
              </a:rPr>
              <a:t>waves</a:t>
            </a:r>
            <a:r>
              <a:rPr lang="en-US" altLang="en-US" sz="2800" dirty="0"/>
              <a:t>.  </a:t>
            </a:r>
          </a:p>
          <a:p>
            <a:pPr eaLnBrk="1" hangingPunct="1"/>
            <a:r>
              <a:rPr lang="en-US" altLang="en-US" sz="2800" dirty="0"/>
              <a:t>This model is called the quantum mechanical or wave mechanical model.  </a:t>
            </a:r>
          </a:p>
          <a:p>
            <a:pPr eaLnBrk="1" hangingPunct="1"/>
            <a:endParaRPr lang="en-US" altLang="en-US" dirty="0"/>
          </a:p>
        </p:txBody>
      </p:sp>
      <p:sp>
        <p:nvSpPr>
          <p:cNvPr id="24580" name="AutoShape 2" descr="data:image/jpeg;base64,/9j/4AAQSkZJRgABAQAAAQABAAD/2wBDAAkGBwgHBgkIBwgKCgkLDRYPDQwMDRsUFRAWIB0iIiAdHx8kKDQsJCYxJx8fLT0tMTU3Ojo6Iys/RD84QzQ5Ojf/2wBDAQoKCg0MDRoPDxo3JR8lNzc3Nzc3Nzc3Nzc3Nzc3Nzc3Nzc3Nzc3Nzc3Nzc3Nzc3Nzc3Nzc3Nzc3Nzc3Nzc3Nzf/wAARCACdAO0DASIAAhEBAxEB/8QAGwAAAgMBAQEAAAAAAAAAAAAABQYCAwQBBwD/xAA9EAACAQMDAgUBBwIFAwMFAAABAgMABBEFEiExQQYTIlFhcRQjMoGRofCxwRUzQtHhUnLxBxaCJCVikqL/xAAaAQACAwEBAAAAAAAAAAAAAAACAwABBAUG/8QALxEAAgIBBAEEAAQFBQAAAAAAAAECEQMEEiExQRMiUWEFMnGhFCOBkcEzsdHw8f/aAAwDAQACEQMRAD8AF6b4aspdHaJZ/PEq4FxGQSpPb27VOLwzbjSFsJpWZnJ3TbuVyeuOg+lbPD1klhpCCzuRKZMs0iyBhkkDoOmBRi3eUyr6CzBtpjAyGH8xUyS2QclyVFXOmAW8I2sWkm0YSsJD6bnOHHfp06npVf8A7Xt20wafiYNjP2jPJAOT8Y+KbbuJpBv3yBS3+VIQPV7j4qq3nnWyuizurKBgZyEOelYVrJPEsiStujQ8EVNxb8C0fCdgukpZGQoceqTPrQj37VGXwxp02ji0QyegBlmyd7HJ69sUejleQ+Zl3QZBZk4H51WGSTLMOGzjK4AHuP3roxW7/vkyztIF3XhbTJdEWAiWMrtCz59Zxnn27+1QuvCmnXFrHYM0sQRVIlXILEfXg5zTNaKt1bGMIfu5AUB6gHIP9aqvZx9pkDAquVSMqcjA/wCaxR1TlklDb+W7NDwpRTvukLuo+FLGWyitHDwNEyoJEPqOOMH4xUtS8H6dc2kdorzwvFgAqOWAXqcjmmbUJSL4KuWBKAjGMH4rZ/nXOCMPE+R06Ff9zScn4g8ai9vasOGmU5NX0JeqeFtPvra2ghjMSp0kQkMwAwcnoRUr7wjZ39siSRy2sduOGU480YxzmmKwXF9tKKpIbZn/AKs8fQ9elVTrcyRg3BlXccNkZGex/rWlahvLspeBLxbYOT7AepeFLLVIbY+XNF5fUwZO7p16/wAFc1LwtaatHCNsiNFIxxGcFhgdR2HA5+aa0xHY23pnKYI9B+TVFg7PePnJbLdB1OP1zSIa5yxznt/KNeBbord2LuoeGrHVYo5ZEmga2bBEbn1dOD+nWu3vhay1Zra5lS4Ro22kREncODyP70yXCiSxuJo1BEyjeoOQG6H+1VaW7+a6twNjEBTwMe3zVLWylieWEemT0FGai32L2peFtOvrqCVomjaHG4JwrDqMjmvrrwhpt7exzusieRjKx+lXwc8jHT6UcYHdj1FTjLEZ7dzQvWdchsfuowHlPQY6VJ5sjqMVyFHGk25FGq+G9Hknhvp1MIh52RnCtjnp/OtANYbR7jUYbuG2KyQY9KNtRsHjIqNzNeai5NzKNq89elUJbxf6ip//ACFMhil3N8lSknwkQu5oLjUoNQMLCSHG1FkwrEcg4/nSq7m5S61iPUNjC5TBGGIBI6E9/ar/AC429AkVT15+lQNoh4UhiD278ZFOUUqYDbpoy3E5n1JdQcyGdACPUe3Tvn96ua5VtXj1JwXnXBP3hxkdD1qqWExkcfp2qt1K5wORV7fANvsNQ3emzayNRuEmScdCJDgnGMnvnFMC6Npd9qi6qhZ5iPwNIWU8Yyc98UhNkCtmnancWLjyiWXP4WPWkZMMmrgxkZrqSG+TwxY/4oL9YwzkYMYPoXjGce+K5D4e0yLUDqaQhnA/yiCY8/T88flWjR9aiv0UdHXGQT9KJtHIQVVAUPVM89qXjzSi9sy549yuICh8P6amptforeY7Y2M3oAOMnGMdM0q+JtN0r/F5ja3EeWOXj9WIz7DAr0Ax7Q0ciMoKk7jxjmkLxNY6U+qy+TdxxSDiZS7BQ3xxj9K6CkmrERTv/kZ/DyWlppyRWk4n3sS0xAbaTjIoojO0sand5jMFLdOc9qF+Hra1stOje0uY5vWcyMe5wMc0Yt5hJMj3RHlqRuxk7QMf1zQ5OMbaV8AK/Upl9wjqI3nLThdwBDcgjsRX1nE0sH3TrGRuLKzjP5gVdfSQSwOAYXnBITDekDIyfrisOnSQrHeYkVWMe1fVkk5rm48uWWltKmn8f4Nc4QWWm7X6miG0YrGPPUR3DFVC8jjPWo/ZGjjUtPFHEHK4c45zzzVtreR262cJdAQxLk8lB1/vXVubdoGjMturmZiVlGQRnsMUparVRlta4v4GPFiaXJmgWeeSLy3jBkUqVVjjHPU1KOyYhVhuImkZh95k+kjPb2qvT7hbaeWBm2RlCpYdQc8f81sjkgje1LzQGRGO5kzkpg9TTdRqMsMj2r9u+AMWOEoe5/uQuLeeaSJRIjRtIQpUk4POf/Fcjhd7oRJOjkEkkMQeOOtXRXkDvbO88cW12BVecjnBFVPMiyuWurcbkdcxKRhiOM8Uj18zXKXXwM9PGnw/3KXjdoRLkHc5jILEkkfz4qc0M0Utuk8vU8LuyPbB4+a0LcRTwwO0gDGQSTjaTk4P6cj96419BIj5yh84OC3O7J5xxRfxWZtPbzz4/sU8UKfJU1tPCsrRzArECrRQscjI64/SvodPuVldFmDyBQcY25z2J71a1xao126TK5uCy7QcAcdScV9LfQM8jJMuGiQrtPII+f0qnqNRt9q5f130RYse62+vszxWUzbEUriQFsdsDrxX1vCZZ3WC4Qqhy5QYC/HT4rYbq186KQSqq7HyT/pzz7e9VxzEXBMdzAG29kOD8HApT1GZxdquPgNYsdp9gzWryKwtywcE8AEd+KQlJu7kvKWbJycdaO+O51e/8qHiMKMexoIgMcIZSSzV0tLH+WpeWIyupNI7fPGnESsAowCTVFuszFkiDFiOVAzmowwST3AjVfW54zXqHhTw3b2sAaWMSykYduw6jFaJS2i0rES10LULgeakTkDPJXHWrYdJvogD5Rzj1D26/wDFe1WdpbW4CpCvvwowK0HTbZ2JeBM5zwB+maVvYdI8KOnXSqV8hw5PcdKhJZxmFnYhWHTivab3T7BhteFcls4PA3fJpW1TwzDLiSKPYGPO3tye1XvZKR5bJHGAADk/ArOwUHGc/Sny+8HLHEzqcKMg5zSvfaO1uxIOSKZGVgOLMOn3UlpcpIuODyBXo9vcpewJJEMgrggHHNeYuGR8EYIPej/hnUTDMLdz6GPvWbU47W9doPFOvaxwEijcJxtQAAMvbpnFefeJ7TSm1NvvXWbH33pJG78q9BdUZRLnB4xjknpSB4qg0dtWk3SMLgf521CRux9fbFHp8m6JMi2y8f1GPRI7K1sgunuLiF8l2LH8ftggH2rW7MFbEgXafbg8f05rBosdrFYiOwYyx7iWZskk5/XpjFa5o3mISEZGOozkdOMdzW2ErRkcXuNcPr5LYPpA2jt/O9VBSkbSYTYW6kZODxioSNIVjkCyg5C/gwc9P1qUcbTMqxRS7OWZyeB7H5571dJMj3JE4VZZGlRztz3zwneuN5hZm2bRnGQ4/XNQlQxMzKnG3c/sQc8n6/3FcCSt5cvksrTD7sKv4uvQflU2pgu0XofvAquududxIyO5PxX0ZO4b1YEkBXHPB+armtSTFG6MkbZJG0qy8+31qyFXVirrcBguREAcuB3NU+EGpNqiq4LEMH3F1JG8fX2/WrDLE+2N4znJIOOScV8Y8rJIBIUZj6wDgDn9fmoPHIB5gSQ4B4xyMdSaLjyC7XRM3EhjJUgDhAqkgHrxxXJJDt8tht4AbcMnI54+a5J9oYqEgmUv/lhYmOR1JH8x1qRtnjhUzxS5Y8Bs4+etVSvgpvgjmNwJEgX1Dt2/L34rkbebho12545OAfgCqXO6UhA6kDH4vSPz96+VpIoWcsnmqc4Izxx81CkaZRlxGVA2kDbyScYrcnqAIGWx1HA5xisEUpaEjB80ZO0D+fH51ptCfKQsTtwBkdjXP1PETXgFfxcg+2o+chl5+vehKESyJGo5z0po8VQR/Z/OlXJUAKQKUIX2TR9etHgd40HlVTHPwrpYkuXu5FO1F4J6Z+PavSNCAFqFKqv/AMs5NInhq6PlxrGFy3UnHNPenj7sDBUoAeT9elSRF0MVtBGEUgD55rt3GgjLZGV5+lYYLhi7hG6EcZqu8mkkQhThh2GOlVaoHmwXfTOzkYG0j369eazq7mAl2C7enNfXEHmOcY3Yy2TjA5/WsUinYd4HK+na+eOOcVQZ9qUhWMFsMScn9qT9X2yZIAHPt+lGL2Zg2CzdyN3I7Ypav5nMhLZwOuOn5UUURgG8j3EkDkdaxROYpA46g0RuScsc/i5oY/4iD09qclapiW6do9C0a6F5YcsAQuc454pR8URaMdWkJkcSgAS4jJG4ds55NH/DIZbDP/VyD7UveJxokuqSGRnSccSsI8hj/wDt2rJp1tnJDp9Jv9w1ocdhBbAWcwe2ZjksxBLe5z07UY0W9trW+jubktiJmAOCcZXHTPPXtS9pMdklqws23wFyfXkMD2ye3ajujQp9ui8woymN2CnGGfadoJ789vpxXRSVGFv3BpNYhWz2Rb/Njcyh1U4Y+YGxyfYd8/WtB8QWSspt4njjieOOMAA7oQdxHHQ5/as2mT6czWn2tYEK2+JRIn+vzPxN1BJXn+napSS6W0emmOSzR1b7/MQJ2AHcNpGc9gDnk8YGKgTdlN7qltdWEsBhkMnlRRxu4GSq4yCPbI4PfNTj1Gza3Ut5vnfZ2h89EI2cKAFGTk8HJGMj86Hw3No1zPPKkIFxHKRvX0x5BI24P0HNELSXRdtk84jSQxkEEgoh9IBY4xkneQCD+9X+hLs5baxbW6JEYjJiEp5gT1NmXd1J4yM+9XXOtwX8kpMlzZ+cFzJGnqXDseueQQfnBArLbS2hto4EEIj8y485jHtcxBfSSe3I4+cAfPbJtO/waaK+dRc3CnkKW2bfwjd2JO73oeQl8o0XOu2rljF5m5llH2YDIJdsgkk88DPAqVx4gtTHkQzMhExjGwD1u5OD8dBxVS3OmRXXmlLFluLjzEUnHloEI7qQpBPTvjNVw39gl1Es5gkiS9dvMMK7mj2naT6ePVjj9eKspdmt9Y09Z2lZJmkmEyuzAsBuIIXhhnGCMjHHvWW81hLnSks4sxSQCP1hcZxu+oHUYxzmtIuNKe4SctAUiZpinl5LehAFIwAfXzjgcGguryRRXkslpL50DNuVRwVyBjj4ye9A20+CzLOHXy2kbYGPqU4O7I4/n1qLMjvukIKofLGMGoyyGVGWNlGe+4Y+earj80ENCwR3QMV7Hp70SurkA+Hwa4PS7AhUTPJxjJ44rbZ8ruYkknv2oUiowRznGNoweSf7UShkDMMsQWXoOKwarmLo14KTOa3CbmwlXHmHbnFeeOPVk8bePpXpskge0Zh/qQ153cJiWUcZDHjvStDkbTi/A7Ux6kG/D10xZURdxHuOa9I0mdg43rsLr/q/OvN/CMDG8A/FwfyzXp2iQjzQpB5H+o8DrWmXYqPQYhErTk+YAvGBg4omkagZBQ57gVlkntLVh5kiq2MH1ChU/jXQoCVW/hYj2agpkNeqssfp2cvwD+/50CYxTxTbVG9OMj/T/wAVTd+JLO+ljeF9+09A3zQ836Ryyu3pUjpnr9R7UVMiMl6iEAneMA4OOfoaXr6MlioJPGSPejN7q1kYXLzrznC5xjjnpQq21XSWY/afOHPDBSAKOmRsA3g24B9u/f8An96HIhkmC4PJxRjVGglxJDIGB4oRExW5U/Paj52i32PmnwrDZIjA4A4pR8SyaW2olXDidBiRo4gQT2/SnC2maSzXGchcg57/ADSX4kGjvqJEqv56r94yhfUetYtNbk7NORpVTCemR2Udux0+UtEWIYuDkHtkE/vRvRraC8vora7y8OG3qjbd2FJ4PvxS/YfZVtn/AMPAMe8nDA59gMe+KIREoUG4kHP4Tg4+fb9q6a4owS5Y2Jo9tDCiCE3chSD8E+3AYtukz9AOOgq1dF014rZoyZFadQZN5xKC7rx+QU8dsn2pQW5IVY24BG3oQBxjoKgpGFCSHAzkDjP78dhV0Vb+A7qOnLDa/aoY9qLMwdSpGAFXbkNkg5Y9ev5VuFponnpFKTvigVpDucoCwU5475Zvw8Y/OlPzWkYow9RxkYzj3/n0r6bayJgPlTghe3XA/nzRAp8DcNPgiSV1tmmijhclXmy4feygDB9gCT7A0N8QW9rYSQeRDIIPKVpCSwLZAJ5JIzk9uKB7kdSi5O0kgsT9e3vX2YjIA2QTjaQ2Rn5xVeS74G2XTtM/+5tANrW5AUSStgHapUAjjJJYc9sY+Pv8PswZwYFCLa+YwZyCkhB4IJ47dc/Tmke/1GSymSGNHkuHJIRePSM8nP8AOtXW2peZeGG5tvIlYD7t23b/AJHTn4HxQyfwFEKIQqDzEKs5BDMxP61Sk8W5CGLM52kDoPavom84KgLM7HG1UyzDnPA/tRSHQibdJLy+tICRlR1Ze+Dj4rNk1GPEvew1Bz6BAYkZyu9X2klcHP0riSkgK4KtkHAHJ78US1nSJdORLiaWOaJyAjrxn64+KDyzr5qyEMq8A7T/AD2FMw5YZYboO0DODi6ZrR2IJVc7D+LPXpx9autJ29O4M2cfXpxWMTr5fmMS3BXb2A4x/wCavspRujdSy89+350vPFbWHjfuDsZ+4yVGWHCj3pG1azuEvpSI+GOeDimq6llFsfKOH2nBA71guNIuobD7VLIz7RgsTyD7fJrLpMey5fJrzS3JIz+DrqO3u5I7rC7ioXc20E+1P8t19nt/MiYjd0xhs/H1+aTPB+mW+pwXEd3EHkJ4yvNaLrwpLBMYobmeCNjkKOmf14rU6sSrLtS1WS68xJVcu2QFQbixHXPwPb60oXMgkeRtg4PJ4Gaf/DrRW2iLC8giurdmSfdGGydx9/cd6EatHaRzmO2WOV2JyEXjnv8AH0qJojQtWDraXsMrvJHDuCuQN2K3azq5WR40UyDH+YrAj6ccD9aMR6G98dP054irXEu8leMIoyf27+9NHjbTYYtEX7PawwxJHs2ogAH51dqyL4PKYriPyisY3lslt3v7fQf1rkReVyqoMrgnAIOPapWieXJIoGWU7hWvf5edoYN3GMfz60YHYNnjVRvRTgHkHtWRHxcZAGM44o1Ou62kdhtMvC59vcUJ8v78ADnIq/BGuR0tpcWMbZIGMHHQfX9KVtdk0aa+InjcTIoDlEBz+pFM9s6JZhCNzAdhzj/alTXX0hL9ormBnkQDLblXP6jn61lwR9zGSlXkJWMllHC/+HsyJllG7qGz1PXsQM1qQEoDKcspII656f7fX9aH2X2BosWaFI9x3I4wRn+taCUbzMMRgkgg9BgdvatyVmNvllrKjEH1/wDb36/1r7zdqFSuQASw64bPB47VSk0ZYKSxMZyp65A6Zx/M1ZJIDgYI46YHA/L3/pV2R9Eow6h8ECQk53cDP8FWW7b51jJAMuAxz7nrVEQiRiigsMgEHtx2ArdbaPqFyq/ZbS44OV3LgEe2fzpWbIowe5pDIRbfC4Dd/PpulXElkdNWdUX1SzMTk/l06VhuLfSb22eS1mNjOilzHJJkFcdie9b7vR9fv7JZ7xYZblZSAioEcIemWz+EfrQHxFomo2+jXNxc26oqJghHDAZOOa5WneFr/U9675NE96f5eAPpcgvmn1CYI00jmMBhwigDAB/P9q06hYztp0moRht1iUkWVRwCSOPn5+lM3gHR3v8ARUttS08CDZ5kEoUq5JJ/1d+DX3jZZdOghsdqwaYCdgDD1t3JPv1p/wDHKeb0Id3z8f8AoPo8b2B474XdvZXdtbPbTojFpI5WUuX4bGCMKQMY9qj6ZQNilZGGFAz6sfOelL2i3sNuGgublI/KY7fUSD+Yz/M0SXWLSCaMmR50Xhlt0Oce3OK0uKiuALlJ89DlrbSp4V022mcNM4EhOM4UdOPcA4/KlhkXKyhUBXClC3f/AG/tVut+KLHVbhJZlntgAEWOSMgIM5zkHr+VYoGExDRlXB6MhyADj/xStBjlixe7htu/6kz05WmWM5VWfHo4GOhI+R2rfaPGYcO4Yg5VgP571hi2/eecDtzycjJ56fzmpRbFZlJKopBVcZ/L+fNaciuLFwfIYhdFIO7ByDjOOM/NHNSt5b+NLZHBjlclsDGQO/14oFZuLiL08Bjhif5/OKZ9Fu0aNUkdfMQekP8A6/jrWHHNJ02bWm1aI6jBDpOopNAgSJ0COoI646iiJ1CJ4MsvGOFbr35zQPX5mmdy+0Lu2ou7oB3qNuzyWu9WPB4DdhitAL4IazatJdtcWjGMsvJ25DY7MPy/rWCGO5t3EzpZuwXCkliR/wDHj+opk0uWBmCz8kHJX9f5+tT1WK1EiCCIPK5AVOxJ+KiYJZ4Pjubi7m1PUGEszIIohjGxPgdqL+JLU33hyeKNvw5O5u1YV1S08OxxLqOYhIM7/nvUNS8U6YmlyJHMjmUE5BGOanN2UeQTRlZ2KMwIJGR3roMzqqvNk9eV5NSuLlJLl2jGAXJGam7ps5XLY/PFOBM91MzMuWZtoA9Rz7VRbgSXqZ4BbFSaTd1z06n+fzitulWju6zMAMHIBqpS2opJthZwoi9fpyMAYyTSxrWoWDXZSa33SJkEttHzxkZxTDK5aYIpVuMDYc5pZ1S9sBdFJoWZlABdmCk/tQ4Y+S3LnughZG1NqzWQcRB8lCoGOncfFSj3B2ZlKoMHPFRsWs543+yxmOHOH4GR+lWyyMzIvpZQdnI4IA56VoTM7Ss7wN5yRuxgr1J75rq4eOVk2spGNx9yDVClwxMe5sYI77unT9qk4cthlwQSNuMZqyvoLeH7yG21KCa69canDKq8Djrz7cHn2rd4gTWbe4Er3dxNbOSUlVty47cg8H/c0ttKc7Y19Sg4UHpmrrXxZf2cb2el4lByHWZAyLn2H8/Ptiz4JPIskUn9Mdjn7drD2ja7Jpk7pqcjrZSptkLvnYDnkd89qWfFV7GRJbabdTXVozr98d2xh125PfpR3wrotpqS/wD1Ooo2oMRhZofMUBRn054zx19h80W/9WLeK18M2cUEMcUQuhhI02qPSeg9qwTz4cWsUFH3S7X+TRGLeK7sVLXU9eXT4rafVpbe1hTYI4iFbYO2736VdpK6XIQ2p/a9QtgCwU3JIB7tj3696E6jbXMkH2WIou58smSN3x7flRUapJdabY2z6db2X2VdhNsPXP8ALDscfXJroy08KqK78r/cRHK6tm/w5pOi3mra7HHK8EcBEkGEDBIsYzyOuW6UzXfh6fStDuIdKijlmmZS742ttHQD5pK8G67YaF4j1G41GR44pYdsaopO71KQMfkf3rTq3izUdRvGfRpb2KPdxNMwUDn/AEoOAP1rm58OqlqNkH7VT56bHwnDZua5Mt3C1qM6optkXDASKRn3IB61g0fLXFxcBCkMshZUY4yB3PxRrTdPOs6iZdSvJbq4dtq3NwdqQgLk8d+cAVk1a1m027ktZGAB9Sso/H7EfUV1MeXdLZPv4EZIbY7o9HyzGRXOPMQ8EFuh96lGHWM70IPdiORnt/Pc1nA4HlAtnk9v1FagxfaGJULjp2PemZOEKgrYRsSyqArEqRnr3o7bbWI3ZGOAR+dBrUMSxQ+gjjHFG7RTkdSfmvP6ufus6+mjxyfXtjG0DSYJcfNZ7OUpHjcepJPxWq/nKQeSi/eEcZ7UNsJFiEsc2dyNgfvWj8OeRwbmDqVFPgM2GTKDv6dM98fP6fvRjSoytx9umKh+RAGPP19uaG2E0Tb0IGzg5zWLxDq81s3k2se+TOAByAO1dGr6MrGTWRb31t5VyiTDJK56A+4rzDUtNmN9cwwwSxxopbaeij/ajSzeI7+MpCiQqOWPmAE9TWHUo/EFpA8MjxMsi4aQShiR1PPWiimgWxS8so/PSrWlOzHc8EioTrMnL7SfbNQQkjGDTBZKBWknSPGSSBTfLGIYFVUxgHOOPal3Q4jLfIUAO3np8003SZUcEEda5+qyVkSNWGHtbAkmE+8jG1lbnH1oDql9pyXWy8s3aRVHIkVB79CpphngIcBScHGTu5P89/rS5ql/bQXZheISMg/E0jID8jHUVrwSUlSM041K7oss5LcxYs1ZFU4ZDgn9quZQBkNtI9Q+T/OKot5LdrcrZr5a7sMrc4I7gj61NmjBdVJZcjkc4PsDWozSs0oS2AsirjkKew/85/UVHe5iLOWZcZyO38/3rMNwKbAMZz84/wDFTkb0uEOUzjDdTRMtLyXg5hkVCFYj0k96xaSZAiWqwyCeWQKrBMl2JIA/t+Zq9JBuwUUY646cVp0iwm1HUorNMhpJMZzwucnd/egySUIuT8Fx5Yy6BqGm+HLLUbi9uoBqULGNYGOcH4FKGv65/iMcqzXTzuWVlCklVIPJ59wTRfxPFpialNBa28SpBhGJXBduhYk89eKAy2drtI2gA906n/bisOn08ZXnl3L58Dp5K9kfAzyeKbXX/KtbbQVN8wWFZpJcAZGMkjFao/AepxxvPqOpWWnRA5LRkvgf9x6f1oN4PsIry0a8v5EgtLRtsjlgHbuFA+nf602t4y03UYbmx1O38m3dDsO4nOORuwOpwDxWPP6uKezTJ7fPmv0HR2yV5O/AkaJor3uo6iLNoXEMvlJ9olUMwJPqGepwP/6p+1Dw9dahotlkQpeWqmJgSArIPp8V5xpX2jy5J/L3JNKWE7L1x7HFNfhC6c6nNp0kkhgvImQgnndjg07VwzKCywkvb9FY3Hdta7Iv4VuYWb7Te2dvC3LM82R9cY5qPiK7spLS0sbS4eV7aLD3BX8Yz+EfGaC3UcttPLEwcSRSHLdcfSuAkD0hVQdhkYxWjHhk2ss5XXwq7FSklcUi22HmgekxgkFj+dELSJnTec7ScHC9fmqLeNjklR6gD05/L9KN2NsAqnk5pWp1G0dgxWTsrcBvY4wOf5/BRfiKItnnrmuWsG3NSaJ7mUQREbs8964lvLk2nTpQjZTb2n2tDK5K72XH0zzWvxloTWzrf2UZxKvrx0z/AGoxHaCOBUIY7B6NtMNqINR08xSqHTbsdD713scVCKijm5J27Z5nY3m6LAbDAYPBOetXQvHNd73VTjPJ79sVLxT4avdJne7sAZrU9hyy/X/egtjqieYqyALjkjPSnIEZb6ETITCHCleq9RQHUvDdw6NK0gXgYU5o3DraRxgKSqqfTg9B+f8Aehmqa4JCEEvpz396i7KYmXFk0R6ggE5zWSThgFY5PxRLUr9TIyAL9cUHY7njJ7nHB+aYhbG3wvBGELMRvzn+n/FHXjDLkHrwDXnzXU1s4EcjYPXFa7fW7qIAb8j5rl6jRTyT3JmzFqIxjTQy3NuduNpIpO8QXsFvqBt2tydg/HuI3Z/KjcXiF8ANgD6UE1/X4pbpUW0j2xr+NtxL5+lM0+PLB1JWDknjlynRTbSRyRlrddiDIKnnHQ54qRJ3AZwTwOOoqHmw3IeS2i8vDEY35AHXrgfz9vlILjcQFwQA3THtXUvg57XNGyPSr6a0a7htZniVsF1U4OcnI+Pmq7a1e6m8u3hld8ZAUbh+1PxuX8QaNDFot49tcwxKjWpymTtIIX3z/ah3/p9qUsV+NLSFV3B3kcL6yAOFJ9hXJj+JZXinNpbo+Po0PTx457FCJeT/ANIBJB+vSjngeeGLxJavMo9e5VOcBWIwKBXgZJpXGdzMctnjvVYlZSXyyqD6mHUH4ro5cfr4HF8bkIT2zsP3+g6udTnRLKZyzMxwCcjJ5znGP3rdBoFvo0X2zxFMA6nelpGRvc+x9hQ+21PW72cWdvqMqhgSm6cqoAUk5PYYFU3Oi6oJ2+0qGZgxLGQHcqjJbPtjHPfikelqZJQlJJfXY28ae5IETyxQ386wKI7a8YOijJCHJ4P0yRVjyWkJRriNpVeQK8SNsZlz6gD0HHfHFEJPC99NkXEMaHDkvJKAFCgEt/24ZRnvmsdt4ZuVRpcRKiqredJKAmGJAHPUna3HsK1xjtjtQu7luDGleIP8LZ7S2iWXTGLMtvOdwGeSAcDmiCa9oFncR31ppM0d5Hl1USgRqcf2pb1KxmsZIkuTGHZA6pG+doIzyOxII/WskZO4JlWZhywyNo9ueetZ8mhxT5d/37/UJZZo3zXMt3cNLcD1PJvKqOpPParUj3SBWGSOQCeO3f8AtWFHbI6nA57ccUZ02FwcFeoxyKrNJQjwFijulbN1ha5UE8nOaYLSFQvQDFZrC3wBgde+BWmVmLiCFSCerE1wsjlmntidaCWONsuZnz5cKFmPGBRTTbdrZCX2lj1P6/tVFtbtCMgh8DuB6vgUXhCvb52KcN07Z56V0dPpY4V9mXLmc3Xg6825QoLAAc47ge1UadetZ3Akkk3pMcNtHA5PNX3Ei5lIJHA3HHSsF0E2MpVn24JB7Z+natdiK8DkSkuPwshHPGc0h+M/BcVwHvNKiWO46lOm76e1EtM1NrE+VNhoVwM5wFHxTDLMrRDGCp5BHcVCqo8CujdWztBJuV0bBRhWCeeYfiPHsO1e1+IdJsdThd7i3O4DiRBg/SvMtY8Nm3lb7LcKynorjnFMjKwZRYryOxXJPNQgw9wMY9I5q+7tLi3B3xnaDyRX0iLbWnDKZJRyB/pFMQt2USy73OOgzzU1O5QTzWaros4NWyiwZ3dz/aqLi+WN/LNsj7R+Ngxz+hFaQMjBrPcXhgmMaWyv6QSzKxz9MGqSCXHktEsVwvnRRiMEkEA8E9f59K6vmNGAwH4MrjsMdPiuQNE8ihI2jXLZAfPQZ9qthEd0qTbCigOxj3ZztAPX88Uf0KasYrPxXFp1gy2Ol2sFztVBMFPTbgkj3+lCdE1WTS9TF5HHG0ibhh24OQQSf3rCDDLAbgRFUAJaPfnJGO/8+tc3RyRCcxnYqEmPeecds9qRDSYY7lXfYTyzdfR2ScSSMoGCWJOPfvUFY+cSd2MfiU896+V4mQ3IixH5bN5W484OMZ69hUd8YhF2sWAyFjHuOM7sdf3rRFJKgeWa9Lv5tOvVu4NodFcLnIPKlRj5G480Tj8TaoluUE5dSsxcvIx84yDBLDODgYx9KBK8bWz3DQqwwGKMSQSTjr7VNWj+yvdeXx5O/wAvccbtwHXrU4JbDFt4gkhawkkUymzt/KjAlYZAJPOOe/IHBFTn1+S6j8q6tbe4hkAxGGKBMFzkY/7yMewFA3mRY/PWLjy8iMuSBz+varJZFihe4MSuWCsobPpznI+nFQu2EL7UnvLW1tpdqRWqFFIYs7A4JOW6DjgduawRhV3ZcEZ9Jc8Y4qtp1EPniMFSqEIxJxu56/lVkkiRW7SCIEFlUKzcDIz/AMVGRPk2WKb2DDDKxBPPQ/zmmTT4Qyqcdu//AIpXe9WytvtUdurbtoCuxOOM9aMX+uHTdKtrqK2R2lx6WbhQRnHFcvVRlN0jdp3FcsZ1dYgEjzvPYD+fwVusbXYwPqZj1OB9aWdZ1d9E0u0uoYI5pLgqW80nABXOBitHiLxLdaPBYvbRRObn7xvMGcDAJA/XrV6fSrGr8hZs2914Gm7uDFdR7gNpbG1RtxmiMJLfdyKmTznuOuK888U+JprO0sp4rWJjcASMJCTjgcDGPeiHinxTdaNBplxawRM9zF5jB8kAYHA/WtG2xNoedu59rAsR146dazvFGs0mxtre2KTvGHjG80J7IWsMcgmjMziU54x+Ee31qzxb4tutInsGtYIiLpN8u/JOARwD269apJkbQyOi43vhhgHH/VgH44967DcT6fApYobdjyqsPu/n6UqeMPFdxp11Yww20TLOitIXyTgnGBjpVWu+K7rTdWs7a3ghMEm0urjJILFcZ7cGrSKtBHWfHkEReGxgeRgSAxIApJ1DxFqV05y6w8/gRQP3rR4vlgs9bhjt7VV81FaRi3JLMRke3SgL3aRz28X2dD5uNzZOcE4wKbGKFyky+fUbqWDyZHyjdfQAawSHd+I+qr7i5SK6jt2t1cP1Yk5GTjj2qmadIZoojCrs+3dIThuTj9qJAuyG301fAPSa+3pDLb25iRxNglj1BJI4/SvorgQXCQGJGVyFZuQ2WzyD+XSr7RSLQP8AiqLi+WGXyhZRyFQCWYMSSfpWvz9mow2gijKOfUSPUTjr+9ZZ710k2RxQ4Cgkum4knmhDXHk//9k="/>
          <p:cNvSpPr>
            <a:spLocks noChangeAspect="1" noChangeArrowheads="1"/>
          </p:cNvSpPr>
          <p:nvPr/>
        </p:nvSpPr>
        <p:spPr bwMode="auto">
          <a:xfrm>
            <a:off x="155575" y="-563563"/>
            <a:ext cx="1790700" cy="11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4581" name="AutoShape 4" descr="data:image/jpeg;base64,/9j/4AAQSkZJRgABAQAAAQABAAD/2wBDAAkGBwgHBgkIBwgKCgkLDRYPDQwMDRsUFRAWIB0iIiAdHx8kKDQsJCYxJx8fLT0tMTU3Ojo6Iys/RD84QzQ5Ojf/2wBDAQoKCg0MDRoPDxo3JR8lNzc3Nzc3Nzc3Nzc3Nzc3Nzc3Nzc3Nzc3Nzc3Nzc3Nzc3Nzc3Nzc3Nzc3Nzc3Nzc3Nzf/wAARCACdAO0DASIAAhEBAxEB/8QAGwAAAgMBAQEAAAAAAAAAAAAABQYCAwQBBwD/xAA9EAACAQMDAgUBBwIFAwMFAAABAgMABBEFEiExQQYTIlFhcRQjMoGRofCxwRUzQtHhUnLxBxaCJCVikqL/xAAaAQACAwEBAAAAAAAAAAAAAAACAwABBAUG/8QALxEAAgIBBAEEAAQFBQAAAAAAAAECEQMEEiExQRMiUWEFMnGhFCOBkcEzsdHw8f/aAAwDAQACEQMRAD8AF6b4aspdHaJZ/PEq4FxGQSpPb27VOLwzbjSFsJpWZnJ3TbuVyeuOg+lbPD1klhpCCzuRKZMs0iyBhkkDoOmBRi3eUyr6CzBtpjAyGH8xUyS2QclyVFXOmAW8I2sWkm0YSsJD6bnOHHfp06npVf8A7Xt20wafiYNjP2jPJAOT8Y+KbbuJpBv3yBS3+VIQPV7j4qq3nnWyuizurKBgZyEOelYVrJPEsiStujQ8EVNxb8C0fCdgukpZGQoceqTPrQj37VGXwxp02ji0QyegBlmyd7HJ69sUejleQ+Zl3QZBZk4H51WGSTLMOGzjK4AHuP3roxW7/vkyztIF3XhbTJdEWAiWMrtCz59Zxnn27+1QuvCmnXFrHYM0sQRVIlXILEfXg5zTNaKt1bGMIfu5AUB6gHIP9aqvZx9pkDAquVSMqcjA/wCaxR1TlklDb+W7NDwpRTvukLuo+FLGWyitHDwNEyoJEPqOOMH4xUtS8H6dc2kdorzwvFgAqOWAXqcjmmbUJSL4KuWBKAjGMH4rZ/nXOCMPE+R06Ff9zScn4g8ai9vasOGmU5NX0JeqeFtPvra2ghjMSp0kQkMwAwcnoRUr7wjZ39siSRy2sduOGU480YxzmmKwXF9tKKpIbZn/AKs8fQ9elVTrcyRg3BlXccNkZGex/rWlahvLspeBLxbYOT7AepeFLLVIbY+XNF5fUwZO7p16/wAFc1LwtaatHCNsiNFIxxGcFhgdR2HA5+aa0xHY23pnKYI9B+TVFg7PePnJbLdB1OP1zSIa5yxznt/KNeBbord2LuoeGrHVYo5ZEmga2bBEbn1dOD+nWu3vhay1Zra5lS4Ro22kREncODyP70yXCiSxuJo1BEyjeoOQG6H+1VaW7+a6twNjEBTwMe3zVLWylieWEemT0FGai32L2peFtOvrqCVomjaHG4JwrDqMjmvrrwhpt7exzusieRjKx+lXwc8jHT6UcYHdj1FTjLEZ7dzQvWdchsfuowHlPQY6VJ5sjqMVyFHGk25FGq+G9Hknhvp1MIh52RnCtjnp/OtANYbR7jUYbuG2KyQY9KNtRsHjIqNzNeai5NzKNq89elUJbxf6ip//ACFMhil3N8lSknwkQu5oLjUoNQMLCSHG1FkwrEcg4/nSq7m5S61iPUNjC5TBGGIBI6E9/ar/AC429AkVT15+lQNoh4UhiD278ZFOUUqYDbpoy3E5n1JdQcyGdACPUe3Tvn96ua5VtXj1JwXnXBP3hxkdD1qqWExkcfp2qt1K5wORV7fANvsNQ3emzayNRuEmScdCJDgnGMnvnFMC6Npd9qi6qhZ5iPwNIWU8Yyc98UhNkCtmnancWLjyiWXP4WPWkZMMmrgxkZrqSG+TwxY/4oL9YwzkYMYPoXjGce+K5D4e0yLUDqaQhnA/yiCY8/T88flWjR9aiv0UdHXGQT9KJtHIQVVAUPVM89qXjzSi9sy549yuICh8P6amptforeY7Y2M3oAOMnGMdM0q+JtN0r/F5ja3EeWOXj9WIz7DAr0Ax7Q0ciMoKk7jxjmkLxNY6U+qy+TdxxSDiZS7BQ3xxj9K6CkmrERTv/kZ/DyWlppyRWk4n3sS0xAbaTjIoojO0sand5jMFLdOc9qF+Hra1stOje0uY5vWcyMe5wMc0Yt5hJMj3RHlqRuxk7QMf1zQ5OMbaV8AK/Upl9wjqI3nLThdwBDcgjsRX1nE0sH3TrGRuLKzjP5gVdfSQSwOAYXnBITDekDIyfrisOnSQrHeYkVWMe1fVkk5rm48uWWltKmn8f4Nc4QWWm7X6miG0YrGPPUR3DFVC8jjPWo/ZGjjUtPFHEHK4c45zzzVtreR262cJdAQxLk8lB1/vXVubdoGjMturmZiVlGQRnsMUparVRlta4v4GPFiaXJmgWeeSLy3jBkUqVVjjHPU1KOyYhVhuImkZh95k+kjPb2qvT7hbaeWBm2RlCpYdQc8f81sjkgje1LzQGRGO5kzkpg9TTdRqMsMj2r9u+AMWOEoe5/uQuLeeaSJRIjRtIQpUk4POf/Fcjhd7oRJOjkEkkMQeOOtXRXkDvbO88cW12BVecjnBFVPMiyuWurcbkdcxKRhiOM8Uj18zXKXXwM9PGnw/3KXjdoRLkHc5jILEkkfz4qc0M0Utuk8vU8LuyPbB4+a0LcRTwwO0gDGQSTjaTk4P6cj96419BIj5yh84OC3O7J5xxRfxWZtPbzz4/sU8UKfJU1tPCsrRzArECrRQscjI64/SvodPuVldFmDyBQcY25z2J71a1xao126TK5uCy7QcAcdScV9LfQM8jJMuGiQrtPII+f0qnqNRt9q5f130RYse62+vszxWUzbEUriQFsdsDrxX1vCZZ3WC4Qqhy5QYC/HT4rYbq186KQSqq7HyT/pzz7e9VxzEXBMdzAG29kOD8HApT1GZxdquPgNYsdp9gzWryKwtywcE8AEd+KQlJu7kvKWbJycdaO+O51e/8qHiMKMexoIgMcIZSSzV0tLH+WpeWIyupNI7fPGnESsAowCTVFuszFkiDFiOVAzmowwST3AjVfW54zXqHhTw3b2sAaWMSykYduw6jFaJS2i0rES10LULgeakTkDPJXHWrYdJvogD5Rzj1D26/wDFe1WdpbW4CpCvvwowK0HTbZ2JeBM5zwB+maVvYdI8KOnXSqV8hw5PcdKhJZxmFnYhWHTivab3T7BhteFcls4PA3fJpW1TwzDLiSKPYGPO3tye1XvZKR5bJHGAADk/ArOwUHGc/Sny+8HLHEzqcKMg5zSvfaO1uxIOSKZGVgOLMOn3UlpcpIuODyBXo9vcpewJJEMgrggHHNeYuGR8EYIPej/hnUTDMLdz6GPvWbU47W9doPFOvaxwEijcJxtQAAMvbpnFefeJ7TSm1NvvXWbH33pJG78q9BdUZRLnB4xjknpSB4qg0dtWk3SMLgf521CRux9fbFHp8m6JMi2y8f1GPRI7K1sgunuLiF8l2LH8ftggH2rW7MFbEgXafbg8f05rBosdrFYiOwYyx7iWZskk5/XpjFa5o3mISEZGOozkdOMdzW2ErRkcXuNcPr5LYPpA2jt/O9VBSkbSYTYW6kZODxioSNIVjkCyg5C/gwc9P1qUcbTMqxRS7OWZyeB7H5571dJMj3JE4VZZGlRztz3zwneuN5hZm2bRnGQ4/XNQlQxMzKnG3c/sQc8n6/3FcCSt5cvksrTD7sKv4uvQflU2pgu0XofvAquududxIyO5PxX0ZO4b1YEkBXHPB+armtSTFG6MkbZJG0qy8+31qyFXVirrcBguREAcuB3NU+EGpNqiq4LEMH3F1JG8fX2/WrDLE+2N4znJIOOScV8Y8rJIBIUZj6wDgDn9fmoPHIB5gSQ4B4xyMdSaLjyC7XRM3EhjJUgDhAqkgHrxxXJJDt8tht4AbcMnI54+a5J9oYqEgmUv/lhYmOR1JH8x1qRtnjhUzxS5Y8Bs4+etVSvgpvgjmNwJEgX1Dt2/L34rkbebho12545OAfgCqXO6UhA6kDH4vSPz96+VpIoWcsnmqc4Izxx81CkaZRlxGVA2kDbyScYrcnqAIGWx1HA5xisEUpaEjB80ZO0D+fH51ptCfKQsTtwBkdjXP1PETXgFfxcg+2o+chl5+vehKESyJGo5z0po8VQR/Z/OlXJUAKQKUIX2TR9etHgd40HlVTHPwrpYkuXu5FO1F4J6Z+PavSNCAFqFKqv/AMs5NInhq6PlxrGFy3UnHNPenj7sDBUoAeT9elSRF0MVtBGEUgD55rt3GgjLZGV5+lYYLhi7hG6EcZqu8mkkQhThh2GOlVaoHmwXfTOzkYG0j369eazq7mAl2C7enNfXEHmOcY3Yy2TjA5/WsUinYd4HK+na+eOOcVQZ9qUhWMFsMScn9qT9X2yZIAHPt+lGL2Zg2CzdyN3I7Ypav5nMhLZwOuOn5UUURgG8j3EkDkdaxROYpA46g0RuScsc/i5oY/4iD09qclapiW6do9C0a6F5YcsAQuc454pR8URaMdWkJkcSgAS4jJG4ds55NH/DIZbDP/VyD7UveJxokuqSGRnSccSsI8hj/wDt2rJp1tnJDp9Jv9w1ocdhBbAWcwe2ZjksxBLe5z07UY0W9trW+jubktiJmAOCcZXHTPPXtS9pMdklqws23wFyfXkMD2ye3ajujQp9ui8woymN2CnGGfadoJ789vpxXRSVGFv3BpNYhWz2Rb/Njcyh1U4Y+YGxyfYd8/WtB8QWSspt4njjieOOMAA7oQdxHHQ5/as2mT6czWn2tYEK2+JRIn+vzPxN1BJXn+napSS6W0emmOSzR1b7/MQJ2AHcNpGc9gDnk8YGKgTdlN7qltdWEsBhkMnlRRxu4GSq4yCPbI4PfNTj1Gza3Ut5vnfZ2h89EI2cKAFGTk8HJGMj86Hw3No1zPPKkIFxHKRvX0x5BI24P0HNELSXRdtk84jSQxkEEgoh9IBY4xkneQCD+9X+hLs5baxbW6JEYjJiEp5gT1NmXd1J4yM+9XXOtwX8kpMlzZ+cFzJGnqXDseueQQfnBArLbS2hto4EEIj8y485jHtcxBfSSe3I4+cAfPbJtO/waaK+dRc3CnkKW2bfwjd2JO73oeQl8o0XOu2rljF5m5llH2YDIJdsgkk88DPAqVx4gtTHkQzMhExjGwD1u5OD8dBxVS3OmRXXmlLFluLjzEUnHloEI7qQpBPTvjNVw39gl1Es5gkiS9dvMMK7mj2naT6ePVjj9eKspdmt9Y09Z2lZJmkmEyuzAsBuIIXhhnGCMjHHvWW81hLnSks4sxSQCP1hcZxu+oHUYxzmtIuNKe4SctAUiZpinl5LehAFIwAfXzjgcGguryRRXkslpL50DNuVRwVyBjj4ye9A20+CzLOHXy2kbYGPqU4O7I4/n1qLMjvukIKofLGMGoyyGVGWNlGe+4Y+earj80ENCwR3QMV7Hp70SurkA+Hwa4PS7AhUTPJxjJ44rbZ8ruYkknv2oUiowRznGNoweSf7UShkDMMsQWXoOKwarmLo14KTOa3CbmwlXHmHbnFeeOPVk8bePpXpskge0Zh/qQ153cJiWUcZDHjvStDkbTi/A7Ux6kG/D10xZURdxHuOa9I0mdg43rsLr/q/OvN/CMDG8A/FwfyzXp2iQjzQpB5H+o8DrWmXYqPQYhErTk+YAvGBg4omkagZBQ57gVlkntLVh5kiq2MH1ChU/jXQoCVW/hYj2agpkNeqssfp2cvwD+/50CYxTxTbVG9OMj/T/wAVTd+JLO+ljeF9+09A3zQ836Ryyu3pUjpnr9R7UVMiMl6iEAneMA4OOfoaXr6MlioJPGSPejN7q1kYXLzrznC5xjjnpQq21XSWY/afOHPDBSAKOmRsA3g24B9u/f8An96HIhkmC4PJxRjVGglxJDIGB4oRExW5U/Paj52i32PmnwrDZIjA4A4pR8SyaW2olXDidBiRo4gQT2/SnC2maSzXGchcg57/ADSX4kGjvqJEqv56r94yhfUetYtNbk7NORpVTCemR2Udux0+UtEWIYuDkHtkE/vRvRraC8vora7y8OG3qjbd2FJ4PvxS/YfZVtn/AMPAMe8nDA59gMe+KIREoUG4kHP4Tg4+fb9q6a4owS5Y2Jo9tDCiCE3chSD8E+3AYtukz9AOOgq1dF014rZoyZFadQZN5xKC7rx+QU8dsn2pQW5IVY24BG3oQBxjoKgpGFCSHAzkDjP78dhV0Vb+A7qOnLDa/aoY9qLMwdSpGAFXbkNkg5Y9ev5VuFponnpFKTvigVpDucoCwU5475Zvw8Y/OlPzWkYow9RxkYzj3/n0r6bayJgPlTghe3XA/nzRAp8DcNPgiSV1tmmijhclXmy4feygDB9gCT7A0N8QW9rYSQeRDIIPKVpCSwLZAJ5JIzk9uKB7kdSi5O0kgsT9e3vX2YjIA2QTjaQ2Rn5xVeS74G2XTtM/+5tANrW5AUSStgHapUAjjJJYc9sY+Pv8PswZwYFCLa+YwZyCkhB4IJ47dc/Tmke/1GSymSGNHkuHJIRePSM8nP8AOtXW2peZeGG5tvIlYD7t23b/AJHTn4HxQyfwFEKIQqDzEKs5BDMxP61Sk8W5CGLM52kDoPavom84KgLM7HG1UyzDnPA/tRSHQibdJLy+tICRlR1Ze+Dj4rNk1GPEvew1Bz6BAYkZyu9X2klcHP0riSkgK4KtkHAHJ78US1nSJdORLiaWOaJyAjrxn64+KDyzr5qyEMq8A7T/AD2FMw5YZYboO0DODi6ZrR2IJVc7D+LPXpx9autJ29O4M2cfXpxWMTr5fmMS3BXb2A4x/wCavspRujdSy89+350vPFbWHjfuDsZ+4yVGWHCj3pG1azuEvpSI+GOeDimq6llFsfKOH2nBA71guNIuobD7VLIz7RgsTyD7fJrLpMey5fJrzS3JIz+DrqO3u5I7rC7ioXc20E+1P8t19nt/MiYjd0xhs/H1+aTPB+mW+pwXEd3EHkJ4yvNaLrwpLBMYobmeCNjkKOmf14rU6sSrLtS1WS68xJVcu2QFQbixHXPwPb60oXMgkeRtg4PJ4Gaf/DrRW2iLC8giurdmSfdGGydx9/cd6EatHaRzmO2WOV2JyEXjnv8AH0qJojQtWDraXsMrvJHDuCuQN2K3azq5WR40UyDH+YrAj6ccD9aMR6G98dP054irXEu8leMIoyf27+9NHjbTYYtEX7PawwxJHs2ogAH51dqyL4PKYriPyisY3lslt3v7fQf1rkReVyqoMrgnAIOPapWieXJIoGWU7hWvf5edoYN3GMfz60YHYNnjVRvRTgHkHtWRHxcZAGM44o1Ou62kdhtMvC59vcUJ8v78ADnIq/BGuR0tpcWMbZIGMHHQfX9KVtdk0aa+InjcTIoDlEBz+pFM9s6JZhCNzAdhzj/alTXX0hL9ormBnkQDLblXP6jn61lwR9zGSlXkJWMllHC/+HsyJllG7qGz1PXsQM1qQEoDKcspII656f7fX9aH2X2BosWaFI9x3I4wRn+taCUbzMMRgkgg9BgdvatyVmNvllrKjEH1/wDb36/1r7zdqFSuQASw64bPB47VSk0ZYKSxMZyp65A6Zx/M1ZJIDgYI46YHA/L3/pV2R9Eow6h8ECQk53cDP8FWW7b51jJAMuAxz7nrVEQiRiigsMgEHtx2ArdbaPqFyq/ZbS44OV3LgEe2fzpWbIowe5pDIRbfC4Dd/PpulXElkdNWdUX1SzMTk/l06VhuLfSb22eS1mNjOilzHJJkFcdie9b7vR9fv7JZ7xYZblZSAioEcIemWz+EfrQHxFomo2+jXNxc26oqJghHDAZOOa5WneFr/U9675NE96f5eAPpcgvmn1CYI00jmMBhwigDAB/P9q06hYztp0moRht1iUkWVRwCSOPn5+lM3gHR3v8ARUttS08CDZ5kEoUq5JJ/1d+DX3jZZdOghsdqwaYCdgDD1t3JPv1p/wDHKeb0Id3z8f8AoPo8b2B474XdvZXdtbPbTojFpI5WUuX4bGCMKQMY9qj6ZQNilZGGFAz6sfOelL2i3sNuGgublI/KY7fUSD+Yz/M0SXWLSCaMmR50Xhlt0Oce3OK0uKiuALlJ89DlrbSp4V022mcNM4EhOM4UdOPcA4/KlhkXKyhUBXClC3f/AG/tVut+KLHVbhJZlntgAEWOSMgIM5zkHr+VYoGExDRlXB6MhyADj/xStBjlixe7htu/6kz05WmWM5VWfHo4GOhI+R2rfaPGYcO4Yg5VgP571hi2/eecDtzycjJ56fzmpRbFZlJKopBVcZ/L+fNaciuLFwfIYhdFIO7ByDjOOM/NHNSt5b+NLZHBjlclsDGQO/14oFZuLiL08Bjhif5/OKZ9Fu0aNUkdfMQekP8A6/jrWHHNJ02bWm1aI6jBDpOopNAgSJ0COoI646iiJ1CJ4MsvGOFbr35zQPX5mmdy+0Lu2ou7oB3qNuzyWu9WPB4DdhitAL4IazatJdtcWjGMsvJ25DY7MPy/rWCGO5t3EzpZuwXCkliR/wDHj+opk0uWBmCz8kHJX9f5+tT1WK1EiCCIPK5AVOxJ+KiYJZ4Pjubi7m1PUGEszIIohjGxPgdqL+JLU33hyeKNvw5O5u1YV1S08OxxLqOYhIM7/nvUNS8U6YmlyJHMjmUE5BGOanN2UeQTRlZ2KMwIJGR3roMzqqvNk9eV5NSuLlJLl2jGAXJGam7ps5XLY/PFOBM91MzMuWZtoA9Rz7VRbgSXqZ4BbFSaTd1z06n+fzitulWju6zMAMHIBqpS2opJthZwoi9fpyMAYyTSxrWoWDXZSa33SJkEttHzxkZxTDK5aYIpVuMDYc5pZ1S9sBdFJoWZlABdmCk/tQ4Y+S3LnughZG1NqzWQcRB8lCoGOncfFSj3B2ZlKoMHPFRsWs543+yxmOHOH4GR+lWyyMzIvpZQdnI4IA56VoTM7Ss7wN5yRuxgr1J75rq4eOVk2spGNx9yDVClwxMe5sYI77unT9qk4cthlwQSNuMZqyvoLeH7yG21KCa69canDKq8Djrz7cHn2rd4gTWbe4Er3dxNbOSUlVty47cg8H/c0ttKc7Y19Sg4UHpmrrXxZf2cb2el4lByHWZAyLn2H8/Ptiz4JPIskUn9Mdjn7drD2ja7Jpk7pqcjrZSptkLvnYDnkd89qWfFV7GRJbabdTXVozr98d2xh125PfpR3wrotpqS/wD1Ooo2oMRhZofMUBRn054zx19h80W/9WLeK18M2cUEMcUQuhhI02qPSeg9qwTz4cWsUFH3S7X+TRGLeK7sVLXU9eXT4rafVpbe1hTYI4iFbYO2736VdpK6XIQ2p/a9QtgCwU3JIB7tj3696E6jbXMkH2WIou58smSN3x7flRUapJdabY2z6db2X2VdhNsPXP8ALDscfXJroy08KqK78r/cRHK6tm/w5pOi3mra7HHK8EcBEkGEDBIsYzyOuW6UzXfh6fStDuIdKijlmmZS742ttHQD5pK8G67YaF4j1G41GR44pYdsaopO71KQMfkf3rTq3izUdRvGfRpb2KPdxNMwUDn/AEoOAP1rm58OqlqNkH7VT56bHwnDZua5Mt3C1qM6optkXDASKRn3IB61g0fLXFxcBCkMshZUY4yB3PxRrTdPOs6iZdSvJbq4dtq3NwdqQgLk8d+cAVk1a1m027ktZGAB9Sso/H7EfUV1MeXdLZPv4EZIbY7o9HyzGRXOPMQ8EFuh96lGHWM70IPdiORnt/Pc1nA4HlAtnk9v1FagxfaGJULjp2PemZOEKgrYRsSyqArEqRnr3o7bbWI3ZGOAR+dBrUMSxQ+gjjHFG7RTkdSfmvP6ufus6+mjxyfXtjG0DSYJcfNZ7OUpHjcepJPxWq/nKQeSi/eEcZ7UNsJFiEsc2dyNgfvWj8OeRwbmDqVFPgM2GTKDv6dM98fP6fvRjSoytx9umKh+RAGPP19uaG2E0Tb0IGzg5zWLxDq81s3k2se+TOAByAO1dGr6MrGTWRb31t5VyiTDJK56A+4rzDUtNmN9cwwwSxxopbaeij/ajSzeI7+MpCiQqOWPmAE9TWHUo/EFpA8MjxMsi4aQShiR1PPWiimgWxS8so/PSrWlOzHc8EioTrMnL7SfbNQQkjGDTBZKBWknSPGSSBTfLGIYFVUxgHOOPal3Q4jLfIUAO3np8003SZUcEEda5+qyVkSNWGHtbAkmE+8jG1lbnH1oDql9pyXWy8s3aRVHIkVB79CpphngIcBScHGTu5P89/rS5ql/bQXZheISMg/E0jID8jHUVrwSUlSM041K7oss5LcxYs1ZFU4ZDgn9quZQBkNtI9Q+T/OKot5LdrcrZr5a7sMrc4I7gj61NmjBdVJZcjkc4PsDWozSs0oS2AsirjkKew/85/UVHe5iLOWZcZyO38/3rMNwKbAMZz84/wDFTkb0uEOUzjDdTRMtLyXg5hkVCFYj0k96xaSZAiWqwyCeWQKrBMl2JIA/t+Zq9JBuwUUY646cVp0iwm1HUorNMhpJMZzwucnd/egySUIuT8Fx5Yy6BqGm+HLLUbi9uoBqULGNYGOcH4FKGv65/iMcqzXTzuWVlCklVIPJ59wTRfxPFpialNBa28SpBhGJXBduhYk89eKAy2drtI2gA906n/bisOn08ZXnl3L58Dp5K9kfAzyeKbXX/KtbbQVN8wWFZpJcAZGMkjFao/AepxxvPqOpWWnRA5LRkvgf9x6f1oN4PsIry0a8v5EgtLRtsjlgHbuFA+nf602t4y03UYbmx1O38m3dDsO4nOORuwOpwDxWPP6uKezTJ7fPmv0HR2yV5O/AkaJor3uo6iLNoXEMvlJ9olUMwJPqGepwP/6p+1Dw9dahotlkQpeWqmJgSArIPp8V5xpX2jy5J/L3JNKWE7L1x7HFNfhC6c6nNp0kkhgvImQgnndjg07VwzKCywkvb9FY3Hdta7Iv4VuYWb7Te2dvC3LM82R9cY5qPiK7spLS0sbS4eV7aLD3BX8Yz+EfGaC3UcttPLEwcSRSHLdcfSuAkD0hVQdhkYxWjHhk2ss5XXwq7FSklcUi22HmgekxgkFj+dELSJnTec7ScHC9fmqLeNjklR6gD05/L9KN2NsAqnk5pWp1G0dgxWTsrcBvY4wOf5/BRfiKItnnrmuWsG3NSaJ7mUQREbs8964lvLk2nTpQjZTb2n2tDK5K72XH0zzWvxloTWzrf2UZxKvrx0z/AGoxHaCOBUIY7B6NtMNqINR08xSqHTbsdD713scVCKijm5J27Z5nY3m6LAbDAYPBOetXQvHNd73VTjPJ79sVLxT4avdJne7sAZrU9hyy/X/egtjqieYqyALjkjPSnIEZb6ETITCHCleq9RQHUvDdw6NK0gXgYU5o3DraRxgKSqqfTg9B+f8Aehmqa4JCEEvpz396i7KYmXFk0R6ggE5zWSThgFY5PxRLUr9TIyAL9cUHY7njJ7nHB+aYhbG3wvBGELMRvzn+n/FHXjDLkHrwDXnzXU1s4EcjYPXFa7fW7qIAb8j5rl6jRTyT3JmzFqIxjTQy3NuduNpIpO8QXsFvqBt2tydg/HuI3Z/KjcXiF8ANgD6UE1/X4pbpUW0j2xr+NtxL5+lM0+PLB1JWDknjlynRTbSRyRlrddiDIKnnHQ54qRJ3AZwTwOOoqHmw3IeS2i8vDEY35AHXrgfz9vlILjcQFwQA3THtXUvg57XNGyPSr6a0a7htZniVsF1U4OcnI+Pmq7a1e6m8u3hld8ZAUbh+1PxuX8QaNDFot49tcwxKjWpymTtIIX3z/ah3/p9qUsV+NLSFV3B3kcL6yAOFJ9hXJj+JZXinNpbo+Po0PTx457FCJeT/ANIBJB+vSjngeeGLxJavMo9e5VOcBWIwKBXgZJpXGdzMctnjvVYlZSXyyqD6mHUH4ro5cfr4HF8bkIT2zsP3+g6udTnRLKZyzMxwCcjJ5znGP3rdBoFvo0X2zxFMA6nelpGRvc+x9hQ+21PW72cWdvqMqhgSm6cqoAUk5PYYFU3Oi6oJ2+0qGZgxLGQHcqjJbPtjHPfikelqZJQlJJfXY28ae5IETyxQ386wKI7a8YOijJCHJ4P0yRVjyWkJRriNpVeQK8SNsZlz6gD0HHfHFEJPC99NkXEMaHDkvJKAFCgEt/24ZRnvmsdt4ZuVRpcRKiqredJKAmGJAHPUna3HsK1xjtjtQu7luDGleIP8LZ7S2iWXTGLMtvOdwGeSAcDmiCa9oFncR31ppM0d5Hl1USgRqcf2pb1KxmsZIkuTGHZA6pG+doIzyOxII/WskZO4JlWZhywyNo9ueetZ8mhxT5d/37/UJZZo3zXMt3cNLcD1PJvKqOpPParUj3SBWGSOQCeO3f8AtWFHbI6nA57ccUZ02FwcFeoxyKrNJQjwFijulbN1ha5UE8nOaYLSFQvQDFZrC3wBgde+BWmVmLiCFSCerE1wsjlmntidaCWONsuZnz5cKFmPGBRTTbdrZCX2lj1P6/tVFtbtCMgh8DuB6vgUXhCvb52KcN07Z56V0dPpY4V9mXLmc3Xg6825QoLAAc47ge1UadetZ3Akkk3pMcNtHA5PNX3Ei5lIJHA3HHSsF0E2MpVn24JB7Z+natdiK8DkSkuPwshHPGc0h+M/BcVwHvNKiWO46lOm76e1EtM1NrE+VNhoVwM5wFHxTDLMrRDGCp5BHcVCqo8CujdWztBJuV0bBRhWCeeYfiPHsO1e1+IdJsdThd7i3O4DiRBg/SvMtY8Nm3lb7LcKynorjnFMjKwZRYryOxXJPNQgw9wMY9I5q+7tLi3B3xnaDyRX0iLbWnDKZJRyB/pFMQt2USy73OOgzzU1O5QTzWaros4NWyiwZ3dz/aqLi+WN/LNsj7R+Ngxz+hFaQMjBrPcXhgmMaWyv6QSzKxz9MGqSCXHktEsVwvnRRiMEkEA8E9f59K6vmNGAwH4MrjsMdPiuQNE8ihI2jXLZAfPQZ9qthEd0qTbCigOxj3ZztAPX88Uf0KasYrPxXFp1gy2Ol2sFztVBMFPTbgkj3+lCdE1WTS9TF5HHG0ibhh24OQQSf3rCDDLAbgRFUAJaPfnJGO/8+tc3RyRCcxnYqEmPeecds9qRDSYY7lXfYTyzdfR2ScSSMoGCWJOPfvUFY+cSd2MfiU896+V4mQ3IixH5bN5W484OMZ69hUd8YhF2sWAyFjHuOM7sdf3rRFJKgeWa9Lv5tOvVu4NodFcLnIPKlRj5G480Tj8TaoluUE5dSsxcvIx84yDBLDODgYx9KBK8bWz3DQqwwGKMSQSTjr7VNWj+yvdeXx5O/wAvccbtwHXrU4JbDFt4gkhawkkUymzt/KjAlYZAJPOOe/IHBFTn1+S6j8q6tbe4hkAxGGKBMFzkY/7yMewFA3mRY/PWLjy8iMuSBz+varJZFihe4MSuWCsobPpznI+nFQu2EL7UnvLW1tpdqRWqFFIYs7A4JOW6DjgduawRhV3ZcEZ9Jc8Y4qtp1EPniMFSqEIxJxu56/lVkkiRW7SCIEFlUKzcDIz/AMVGRPk2WKb2DDDKxBPPQ/zmmTT4Qyqcdu//AIpXe9WytvtUdurbtoCuxOOM9aMX+uHTdKtrqK2R2lx6WbhQRnHFcvVRlN0jdp3FcsZ1dYgEjzvPYD+fwVusbXYwPqZj1OB9aWdZ1d9E0u0uoYI5pLgqW80nABXOBitHiLxLdaPBYvbRRObn7xvMGcDAJA/XrV6fSrGr8hZs2914Gm7uDFdR7gNpbG1RtxmiMJLfdyKmTznuOuK888U+JprO0sp4rWJjcASMJCTjgcDGPeiHinxTdaNBplxawRM9zF5jB8kAYHA/WtG2xNoedu59rAsR146dazvFGs0mxtre2KTvGHjG80J7IWsMcgmjMziU54x+Ee31qzxb4tutInsGtYIiLpN8u/JOARwD269apJkbQyOi43vhhgHH/VgH44967DcT6fApYobdjyqsPu/n6UqeMPFdxp11Yww20TLOitIXyTgnGBjpVWu+K7rTdWs7a3ghMEm0urjJILFcZ7cGrSKtBHWfHkEReGxgeRgSAxIApJ1DxFqV05y6w8/gRQP3rR4vlgs9bhjt7VV81FaRi3JLMRke3SgL3aRz28X2dD5uNzZOcE4wKbGKFyky+fUbqWDyZHyjdfQAawSHd+I+qr7i5SK6jt2t1cP1Yk5GTjj2qmadIZoojCrs+3dIThuTj9qJAuyG301fAPSa+3pDLb25iRxNglj1BJI4/SvorgQXCQGJGVyFZuQ2WzyD+XSr7RSLQP8AiqLi+WGXyhZRyFQCWYMSSfpWvz9mow2gijKOfUSPUTjr+9ZZ710k2RxQ4Cgkum4knmhDXHk//9k="/>
          <p:cNvSpPr>
            <a:spLocks noChangeAspect="1" noChangeArrowheads="1"/>
          </p:cNvSpPr>
          <p:nvPr/>
        </p:nvSpPr>
        <p:spPr bwMode="auto">
          <a:xfrm>
            <a:off x="155575" y="-563563"/>
            <a:ext cx="1790700" cy="11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24582" name="Picture 5" descr="Schrodinger.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0300" y="3810000"/>
            <a:ext cx="43434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99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arn(inVertical)">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barn(inVertical)">
                                      <p:cBhvr>
                                        <p:cTn id="12" dur="500"/>
                                        <p:tgtEl>
                                          <p:spTgt spid="245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a:solidFill>
                  <a:schemeClr val="accent2">
                    <a:lumMod val="75000"/>
                  </a:schemeClr>
                </a:solidFill>
              </a:rPr>
              <a:t>QUANTUM MECHANICAL MODEL</a:t>
            </a:r>
          </a:p>
        </p:txBody>
      </p:sp>
      <p:sp>
        <p:nvSpPr>
          <p:cNvPr id="25603" name="Content Placeholder 2"/>
          <p:cNvSpPr>
            <a:spLocks noGrp="1"/>
          </p:cNvSpPr>
          <p:nvPr>
            <p:ph idx="1"/>
          </p:nvPr>
        </p:nvSpPr>
        <p:spPr/>
        <p:txBody>
          <a:bodyPr/>
          <a:lstStyle/>
          <a:p>
            <a:pPr eaLnBrk="1" hangingPunct="1"/>
            <a:r>
              <a:rPr lang="en-US" altLang="en-US" sz="2800" dirty="0"/>
              <a:t>This model </a:t>
            </a:r>
            <a:r>
              <a:rPr lang="en-US" altLang="en-US" sz="2800" b="1" dirty="0">
                <a:solidFill>
                  <a:srgbClr val="FF0000"/>
                </a:solidFill>
              </a:rPr>
              <a:t>does not </a:t>
            </a:r>
            <a:r>
              <a:rPr lang="en-US" altLang="en-US" sz="2800" dirty="0"/>
              <a:t>describe the path of the electron around the nucleus.  </a:t>
            </a:r>
          </a:p>
          <a:p>
            <a:pPr eaLnBrk="1" hangingPunct="1"/>
            <a:r>
              <a:rPr lang="en-US" altLang="en-US" sz="2800" dirty="0"/>
              <a:t>The three dimensional region around the nucleus called an atomic orbital describes the electron’s </a:t>
            </a:r>
            <a:r>
              <a:rPr lang="en-US" altLang="en-US" sz="2800" b="1" dirty="0">
                <a:solidFill>
                  <a:srgbClr val="FF0000"/>
                </a:solidFill>
              </a:rPr>
              <a:t>probable location</a:t>
            </a:r>
            <a:r>
              <a:rPr lang="en-US" altLang="en-US" sz="2800" dirty="0"/>
              <a:t>.  </a:t>
            </a:r>
          </a:p>
          <a:p>
            <a:pPr eaLnBrk="1" hangingPunct="1"/>
            <a:r>
              <a:rPr lang="en-US" altLang="en-US" sz="2800" dirty="0"/>
              <a:t>The electron cloud has no definite                         boundary – it is arbitrarily drawn                                  at </a:t>
            </a:r>
            <a:r>
              <a:rPr lang="en-US" altLang="en-US" sz="2800" b="1" dirty="0">
                <a:solidFill>
                  <a:srgbClr val="FF0000"/>
                </a:solidFill>
              </a:rPr>
              <a:t>90%.  </a:t>
            </a:r>
          </a:p>
        </p:txBody>
      </p:sp>
      <p:pic>
        <p:nvPicPr>
          <p:cNvPr id="4" name="Picture 2" descr="http://universe-review.ca/I15-53-quant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718" y="3478212"/>
            <a:ext cx="2670082"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84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arn(inVertical)">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barn(inVertical)">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barn(inVertical)">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a:solidFill>
                  <a:schemeClr val="accent2">
                    <a:lumMod val="75000"/>
                  </a:schemeClr>
                </a:solidFill>
              </a:rPr>
              <a:t>QUANTUM MECHANICAL MODEL</a:t>
            </a:r>
            <a:endParaRPr lang="en-US" b="1" dirty="0"/>
          </a:p>
        </p:txBody>
      </p:sp>
      <p:sp>
        <p:nvSpPr>
          <p:cNvPr id="3" name="Content Placeholder 2"/>
          <p:cNvSpPr>
            <a:spLocks noGrp="1"/>
          </p:cNvSpPr>
          <p:nvPr>
            <p:ph idx="1"/>
          </p:nvPr>
        </p:nvSpPr>
        <p:spPr/>
        <p:txBody>
          <a:bodyPr/>
          <a:lstStyle/>
          <a:p>
            <a:pPr marL="514350" indent="-514350" eaLnBrk="1" hangingPunct="1">
              <a:buFontTx/>
              <a:buAutoNum type="arabicPeriod"/>
              <a:defRPr/>
            </a:pPr>
            <a:r>
              <a:rPr lang="en-US" dirty="0"/>
              <a:t>The atom has a dense, centrally located, positively charged nucleus full of protons and neutrons surrounded by mostly empty space where the electrons are.</a:t>
            </a:r>
          </a:p>
          <a:p>
            <a:pPr marL="514350" indent="-514350" eaLnBrk="1" hangingPunct="1">
              <a:buFontTx/>
              <a:buAutoNum type="arabicPeriod"/>
              <a:defRPr/>
            </a:pPr>
            <a:r>
              <a:rPr lang="en-US" dirty="0"/>
              <a:t>The energy of electrons is quantized (Has only specific amounts of energy).</a:t>
            </a:r>
          </a:p>
          <a:p>
            <a:pPr marL="514350" indent="-514350" eaLnBrk="1" hangingPunct="1">
              <a:buFontTx/>
              <a:buAutoNum type="arabicPeriod"/>
              <a:defRPr/>
            </a:pPr>
            <a:r>
              <a:rPr lang="en-US" dirty="0"/>
              <a:t>Electrons exhibit both wave and particle behaviors.</a:t>
            </a:r>
          </a:p>
          <a:p>
            <a:pPr eaLnBrk="1" hangingPunct="1">
              <a:defRPr/>
            </a:pPr>
            <a:endParaRPr lang="en-US" dirty="0"/>
          </a:p>
        </p:txBody>
      </p:sp>
      <p:sp>
        <p:nvSpPr>
          <p:cNvPr id="4" name="TextBox 3"/>
          <p:cNvSpPr txBox="1"/>
          <p:nvPr/>
        </p:nvSpPr>
        <p:spPr>
          <a:xfrm>
            <a:off x="5334000" y="3124200"/>
            <a:ext cx="1981200" cy="523220"/>
          </a:xfrm>
          <a:prstGeom prst="rect">
            <a:avLst/>
          </a:prstGeom>
          <a:noFill/>
        </p:spPr>
        <p:txBody>
          <a:bodyPr wrap="square" rtlCol="0">
            <a:spAutoFit/>
          </a:bodyPr>
          <a:lstStyle/>
          <a:p>
            <a:r>
              <a:rPr lang="en-US" sz="2800" dirty="0">
                <a:solidFill>
                  <a:srgbClr val="FF0000"/>
                </a:solidFill>
              </a:rPr>
              <a:t>Rutherford</a:t>
            </a:r>
          </a:p>
        </p:txBody>
      </p:sp>
      <p:sp>
        <p:nvSpPr>
          <p:cNvPr id="5" name="TextBox 4"/>
          <p:cNvSpPr txBox="1"/>
          <p:nvPr/>
        </p:nvSpPr>
        <p:spPr>
          <a:xfrm>
            <a:off x="6696635" y="4201180"/>
            <a:ext cx="999565" cy="523220"/>
          </a:xfrm>
          <a:prstGeom prst="rect">
            <a:avLst/>
          </a:prstGeom>
          <a:noFill/>
        </p:spPr>
        <p:txBody>
          <a:bodyPr wrap="square" rtlCol="0">
            <a:spAutoFit/>
          </a:bodyPr>
          <a:lstStyle/>
          <a:p>
            <a:r>
              <a:rPr lang="en-US" sz="2800" dirty="0">
                <a:solidFill>
                  <a:srgbClr val="FF0000"/>
                </a:solidFill>
              </a:rPr>
              <a:t>Bohr</a:t>
            </a:r>
          </a:p>
        </p:txBody>
      </p:sp>
      <p:sp>
        <p:nvSpPr>
          <p:cNvPr id="6" name="TextBox 5"/>
          <p:cNvSpPr txBox="1"/>
          <p:nvPr/>
        </p:nvSpPr>
        <p:spPr>
          <a:xfrm>
            <a:off x="3124200" y="5257800"/>
            <a:ext cx="1981200" cy="523220"/>
          </a:xfrm>
          <a:prstGeom prst="rect">
            <a:avLst/>
          </a:prstGeom>
          <a:noFill/>
        </p:spPr>
        <p:txBody>
          <a:bodyPr wrap="square" rtlCol="0">
            <a:spAutoFit/>
          </a:bodyPr>
          <a:lstStyle/>
          <a:p>
            <a:r>
              <a:rPr lang="en-US" sz="2800" dirty="0">
                <a:solidFill>
                  <a:srgbClr val="FF0000"/>
                </a:solidFill>
              </a:rPr>
              <a:t>De Broglie</a:t>
            </a:r>
          </a:p>
        </p:txBody>
      </p:sp>
    </p:spTree>
    <p:extLst>
      <p:ext uri="{BB962C8B-B14F-4D97-AF65-F5344CB8AC3E}">
        <p14:creationId xmlns:p14="http://schemas.microsoft.com/office/powerpoint/2010/main" val="237178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a:solidFill>
                  <a:schemeClr val="accent2">
                    <a:lumMod val="75000"/>
                  </a:schemeClr>
                </a:solidFill>
              </a:rPr>
              <a:t>QUANTUM MECHANICAL MODEL</a:t>
            </a:r>
            <a:endParaRPr lang="en-US" b="1" dirty="0"/>
          </a:p>
        </p:txBody>
      </p:sp>
      <p:sp>
        <p:nvSpPr>
          <p:cNvPr id="3" name="Content Placeholder 2"/>
          <p:cNvSpPr>
            <a:spLocks noGrp="1"/>
          </p:cNvSpPr>
          <p:nvPr>
            <p:ph idx="1"/>
          </p:nvPr>
        </p:nvSpPr>
        <p:spPr/>
        <p:txBody>
          <a:bodyPr/>
          <a:lstStyle/>
          <a:p>
            <a:pPr marL="514350" indent="-514350" eaLnBrk="1" hangingPunct="1">
              <a:buFontTx/>
              <a:buNone/>
              <a:defRPr/>
            </a:pPr>
            <a:r>
              <a:rPr lang="en-US" dirty="0"/>
              <a:t>4. The absolute location of an electron is impossible to determine – its location and velocity cannot be determined at the same time.</a:t>
            </a:r>
          </a:p>
          <a:p>
            <a:pPr eaLnBrk="1" hangingPunct="1">
              <a:buFontTx/>
              <a:buNone/>
              <a:defRPr/>
            </a:pPr>
            <a:r>
              <a:rPr lang="en-US" dirty="0"/>
              <a:t>5. The electrons travel in </a:t>
            </a:r>
            <a:r>
              <a:rPr lang="en-US" dirty="0" err="1"/>
              <a:t>orbitals</a:t>
            </a:r>
            <a:r>
              <a:rPr lang="en-US" dirty="0"/>
              <a:t> that have characteristic sizes, shapes, and energies, but do not describe how the electrons move.</a:t>
            </a:r>
          </a:p>
          <a:p>
            <a:pPr eaLnBrk="1" hangingPunct="1">
              <a:defRPr/>
            </a:pPr>
            <a:endParaRPr lang="en-US" dirty="0"/>
          </a:p>
        </p:txBody>
      </p:sp>
      <p:sp>
        <p:nvSpPr>
          <p:cNvPr id="4" name="TextBox 3"/>
          <p:cNvSpPr txBox="1"/>
          <p:nvPr/>
        </p:nvSpPr>
        <p:spPr>
          <a:xfrm>
            <a:off x="2286000" y="3124200"/>
            <a:ext cx="2209800" cy="523220"/>
          </a:xfrm>
          <a:prstGeom prst="rect">
            <a:avLst/>
          </a:prstGeom>
          <a:noFill/>
        </p:spPr>
        <p:txBody>
          <a:bodyPr wrap="square" rtlCol="0">
            <a:spAutoFit/>
          </a:bodyPr>
          <a:lstStyle/>
          <a:p>
            <a:r>
              <a:rPr lang="en-US" sz="2800" dirty="0">
                <a:solidFill>
                  <a:srgbClr val="FF0000"/>
                </a:solidFill>
              </a:rPr>
              <a:t>Heisenberg</a:t>
            </a:r>
          </a:p>
        </p:txBody>
      </p:sp>
      <p:sp>
        <p:nvSpPr>
          <p:cNvPr id="5" name="TextBox 4"/>
          <p:cNvSpPr txBox="1"/>
          <p:nvPr/>
        </p:nvSpPr>
        <p:spPr>
          <a:xfrm>
            <a:off x="6096000" y="5257800"/>
            <a:ext cx="1981200" cy="523220"/>
          </a:xfrm>
          <a:prstGeom prst="rect">
            <a:avLst/>
          </a:prstGeom>
          <a:noFill/>
        </p:spPr>
        <p:txBody>
          <a:bodyPr wrap="square" rtlCol="0">
            <a:spAutoFit/>
          </a:bodyPr>
          <a:lstStyle/>
          <a:p>
            <a:r>
              <a:rPr lang="en-US" sz="2800" dirty="0" err="1">
                <a:solidFill>
                  <a:srgbClr val="FF0000"/>
                </a:solidFill>
              </a:rPr>
              <a:t>Shrödinger</a:t>
            </a:r>
            <a:endParaRPr lang="en-US" sz="2800" dirty="0">
              <a:solidFill>
                <a:srgbClr val="FF0000"/>
              </a:solidFill>
            </a:endParaRPr>
          </a:p>
        </p:txBody>
      </p:sp>
    </p:spTree>
    <p:extLst>
      <p:ext uri="{BB962C8B-B14F-4D97-AF65-F5344CB8AC3E}">
        <p14:creationId xmlns:p14="http://schemas.microsoft.com/office/powerpoint/2010/main" val="133237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Heisenbery Uncertain cartoon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6825" y="0"/>
            <a:ext cx="6610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271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a:solidFill>
                  <a:schemeClr val="accent2">
                    <a:lumMod val="75000"/>
                  </a:schemeClr>
                </a:solidFill>
              </a:rPr>
              <a:t>QUANTUM MECHANICAL MODEL</a:t>
            </a:r>
            <a:endParaRPr lang="en-US" b="1" dirty="0"/>
          </a:p>
        </p:txBody>
      </p:sp>
      <p:sp>
        <p:nvSpPr>
          <p:cNvPr id="30723" name="Content Placeholder 2"/>
          <p:cNvSpPr>
            <a:spLocks noGrp="1"/>
          </p:cNvSpPr>
          <p:nvPr>
            <p:ph idx="1"/>
          </p:nvPr>
        </p:nvSpPr>
        <p:spPr>
          <a:xfrm>
            <a:off x="466165" y="1828800"/>
            <a:ext cx="8229600" cy="4678363"/>
          </a:xfrm>
        </p:spPr>
        <p:txBody>
          <a:bodyPr/>
          <a:lstStyle/>
          <a:p>
            <a:pPr eaLnBrk="1" hangingPunct="1">
              <a:buFontTx/>
              <a:buNone/>
            </a:pPr>
            <a:r>
              <a:rPr lang="en-US" altLang="en-US" dirty="0"/>
              <a:t>So how do electrons position themselves outside the nucleus?</a:t>
            </a:r>
          </a:p>
          <a:p>
            <a:pPr eaLnBrk="1" hangingPunct="1"/>
            <a:r>
              <a:rPr lang="en-US" altLang="en-US" sz="2400" dirty="0"/>
              <a:t>As the progression of elements were built by adding one proton and one electron at a time, the position of the protons was always in the center of the atom in the nucleus. </a:t>
            </a:r>
          </a:p>
          <a:p>
            <a:pPr eaLnBrk="1" hangingPunct="1"/>
            <a:r>
              <a:rPr lang="en-US" altLang="en-US" sz="2400" dirty="0"/>
              <a:t>However, electrons repelled each other, so as each electron got added for each new element, they would find a position and shape that maximized their distance from each other. Amazingly, the way they positioned themselves followed a fairly basic pattern.</a:t>
            </a:r>
          </a:p>
        </p:txBody>
      </p:sp>
    </p:spTree>
    <p:extLst>
      <p:ext uri="{BB962C8B-B14F-4D97-AF65-F5344CB8AC3E}">
        <p14:creationId xmlns:p14="http://schemas.microsoft.com/office/powerpoint/2010/main" val="3229509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BOHR’S ATOM</a:t>
            </a:r>
          </a:p>
        </p:txBody>
      </p:sp>
      <p:pic>
        <p:nvPicPr>
          <p:cNvPr id="1026" name="Picture 2" descr="http://homepages.ius.edu/gkirchne/BohrC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38800" y="2057400"/>
            <a:ext cx="2997200" cy="27247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0306" y="1600200"/>
            <a:ext cx="4598894" cy="4801314"/>
          </a:xfrm>
          <a:prstGeom prst="rect">
            <a:avLst/>
          </a:prstGeom>
          <a:noFill/>
        </p:spPr>
        <p:txBody>
          <a:bodyPr wrap="square" rtlCol="0">
            <a:spAutoFit/>
          </a:bodyPr>
          <a:lstStyle/>
          <a:p>
            <a:pPr marL="282575" indent="-282575"/>
            <a:r>
              <a:rPr lang="en-US" sz="2400" dirty="0"/>
              <a:t> - Provides a simplified way to draw the atom (and this pattern.</a:t>
            </a:r>
          </a:p>
          <a:p>
            <a:pPr marL="342900" indent="-342900">
              <a:buFontTx/>
              <a:buChar char="-"/>
            </a:pPr>
            <a:r>
              <a:rPr lang="en-US" sz="2400" b="1" dirty="0">
                <a:solidFill>
                  <a:srgbClr val="FF0000"/>
                </a:solidFill>
              </a:rPr>
              <a:t>Nucleus</a:t>
            </a:r>
            <a:r>
              <a:rPr lang="en-US" sz="2400" dirty="0"/>
              <a:t> is in the middle; </a:t>
            </a:r>
          </a:p>
          <a:p>
            <a:pPr marL="342900" indent="-342900">
              <a:buFontTx/>
              <a:buChar char="-"/>
            </a:pPr>
            <a:r>
              <a:rPr lang="en-US" sz="2400" dirty="0"/>
              <a:t>Indicate how many </a:t>
            </a:r>
            <a:r>
              <a:rPr lang="en-US" sz="2400" b="1" dirty="0">
                <a:solidFill>
                  <a:srgbClr val="FF0000"/>
                </a:solidFill>
              </a:rPr>
              <a:t>protons</a:t>
            </a:r>
            <a:r>
              <a:rPr lang="en-US" sz="2400" dirty="0"/>
              <a:t> and how many </a:t>
            </a:r>
            <a:r>
              <a:rPr lang="en-US" sz="2400" b="1" dirty="0">
                <a:solidFill>
                  <a:srgbClr val="FF0000"/>
                </a:solidFill>
              </a:rPr>
              <a:t>neutrons</a:t>
            </a:r>
            <a:r>
              <a:rPr lang="en-US" sz="2400" dirty="0"/>
              <a:t>.</a:t>
            </a:r>
          </a:p>
          <a:p>
            <a:pPr marL="282575" indent="-282575"/>
            <a:r>
              <a:rPr lang="en-US" sz="2400" dirty="0"/>
              <a:t>- Draw concentric </a:t>
            </a:r>
            <a:r>
              <a:rPr lang="en-US" sz="2400" b="1" dirty="0">
                <a:solidFill>
                  <a:srgbClr val="FF0000"/>
                </a:solidFill>
              </a:rPr>
              <a:t>circles</a:t>
            </a:r>
            <a:r>
              <a:rPr lang="en-US" sz="2400" dirty="0"/>
              <a:t> (rings) outside nucleus.  </a:t>
            </a:r>
          </a:p>
          <a:p>
            <a:pPr marL="282575" indent="-282575"/>
            <a:r>
              <a:rPr lang="en-US" sz="2400" dirty="0"/>
              <a:t>- Fill in the electrons.</a:t>
            </a:r>
          </a:p>
          <a:p>
            <a:r>
              <a:rPr lang="en-US" sz="2400" dirty="0"/>
              <a:t>	Level 1: </a:t>
            </a:r>
            <a:r>
              <a:rPr lang="en-US" sz="2400" b="1" dirty="0">
                <a:solidFill>
                  <a:srgbClr val="FF0000"/>
                </a:solidFill>
              </a:rPr>
              <a:t>2</a:t>
            </a:r>
            <a:r>
              <a:rPr lang="en-US" sz="2400" dirty="0"/>
              <a:t> e- total</a:t>
            </a:r>
          </a:p>
          <a:p>
            <a:r>
              <a:rPr lang="en-US" sz="2400" dirty="0"/>
              <a:t>	Level 2: </a:t>
            </a:r>
            <a:r>
              <a:rPr lang="en-US" sz="2400" b="1" dirty="0">
                <a:solidFill>
                  <a:srgbClr val="FF0000"/>
                </a:solidFill>
              </a:rPr>
              <a:t>8</a:t>
            </a:r>
            <a:r>
              <a:rPr lang="en-US" sz="2400" dirty="0"/>
              <a:t> e- total</a:t>
            </a:r>
          </a:p>
          <a:p>
            <a:r>
              <a:rPr lang="en-US" sz="2400" dirty="0"/>
              <a:t>	Level 3: </a:t>
            </a:r>
            <a:r>
              <a:rPr lang="en-US" sz="2400" b="1" dirty="0">
                <a:solidFill>
                  <a:srgbClr val="FF0000"/>
                </a:solidFill>
              </a:rPr>
              <a:t>8</a:t>
            </a:r>
            <a:r>
              <a:rPr lang="en-US" sz="2400" dirty="0"/>
              <a:t> e- total</a:t>
            </a:r>
          </a:p>
          <a:p>
            <a:r>
              <a:rPr lang="en-US" dirty="0"/>
              <a:t>	</a:t>
            </a:r>
          </a:p>
        </p:txBody>
      </p:sp>
      <p:sp>
        <p:nvSpPr>
          <p:cNvPr id="3" name="TextBox 2"/>
          <p:cNvSpPr txBox="1"/>
          <p:nvPr/>
        </p:nvSpPr>
        <p:spPr>
          <a:xfrm>
            <a:off x="5257800" y="5105400"/>
            <a:ext cx="3530600" cy="830997"/>
          </a:xfrm>
          <a:prstGeom prst="rect">
            <a:avLst/>
          </a:prstGeom>
          <a:noFill/>
        </p:spPr>
        <p:txBody>
          <a:bodyPr wrap="square" rtlCol="0">
            <a:spAutoFit/>
          </a:bodyPr>
          <a:lstStyle/>
          <a:p>
            <a:pPr algn="ctr"/>
            <a:r>
              <a:rPr lang="en-US" sz="2400" dirty="0"/>
              <a:t>What is the name of this element?</a:t>
            </a:r>
          </a:p>
        </p:txBody>
      </p:sp>
    </p:spTree>
    <p:extLst>
      <p:ext uri="{BB962C8B-B14F-4D97-AF65-F5344CB8AC3E}">
        <p14:creationId xmlns:p14="http://schemas.microsoft.com/office/powerpoint/2010/main" val="4115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barn(inVertical)">
                                      <p:cBhvr>
                                        <p:cTn id="30" dur="5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barn(inVertical)">
                                      <p:cBhvr>
                                        <p:cTn id="35" dur="5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barn(inVertical)">
                                      <p:cBhvr>
                                        <p:cTn id="40" dur="500"/>
                                        <p:tgtEl>
                                          <p:spTgt spid="4">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lstStyle/>
          <a:p>
            <a:r>
              <a:rPr lang="en-US" dirty="0"/>
              <a:t>These are </a:t>
            </a:r>
            <a:r>
              <a:rPr lang="en-US" b="1" dirty="0">
                <a:solidFill>
                  <a:srgbClr val="FF0000"/>
                </a:solidFill>
              </a:rPr>
              <a:t>electrons</a:t>
            </a:r>
            <a:r>
              <a:rPr lang="en-US" dirty="0"/>
              <a:t> in the </a:t>
            </a:r>
            <a:r>
              <a:rPr lang="en-US" b="1" dirty="0">
                <a:solidFill>
                  <a:srgbClr val="FF0000"/>
                </a:solidFill>
              </a:rPr>
              <a:t>outermost</a:t>
            </a:r>
            <a:r>
              <a:rPr lang="en-US" dirty="0"/>
              <a:t> energy level.  </a:t>
            </a:r>
          </a:p>
          <a:p>
            <a:r>
              <a:rPr lang="en-US" dirty="0"/>
              <a:t> You can determine an atom’s valence electron number by: </a:t>
            </a:r>
          </a:p>
          <a:p>
            <a:pPr lvl="1"/>
            <a:r>
              <a:rPr lang="en-US" b="1" dirty="0">
                <a:solidFill>
                  <a:srgbClr val="FF0000"/>
                </a:solidFill>
              </a:rPr>
              <a:t>Group</a:t>
            </a:r>
            <a:r>
              <a:rPr lang="en-US" dirty="0"/>
              <a:t> on the periodic table.</a:t>
            </a:r>
          </a:p>
          <a:p>
            <a:pPr lvl="1"/>
            <a:r>
              <a:rPr lang="en-US" b="1" dirty="0">
                <a:solidFill>
                  <a:srgbClr val="FF0000"/>
                </a:solidFill>
              </a:rPr>
              <a:t>Electron configuration </a:t>
            </a:r>
            <a:r>
              <a:rPr lang="en-US" dirty="0"/>
              <a:t>(learning this later).</a:t>
            </a:r>
          </a:p>
          <a:p>
            <a:r>
              <a:rPr lang="en-US" dirty="0"/>
              <a:t>These are the electrons that are involved in </a:t>
            </a:r>
            <a:r>
              <a:rPr lang="en-US" b="1" dirty="0">
                <a:solidFill>
                  <a:srgbClr val="FF0000"/>
                </a:solidFill>
              </a:rPr>
              <a:t>chemical bonding</a:t>
            </a:r>
            <a:r>
              <a:rPr lang="en-US" dirty="0"/>
              <a:t>.</a:t>
            </a:r>
          </a:p>
          <a:p>
            <a:pPr marL="109728" indent="0">
              <a:buNone/>
            </a:pPr>
            <a:endParaRPr lang="en-US" dirty="0"/>
          </a:p>
        </p:txBody>
      </p:sp>
      <p:sp>
        <p:nvSpPr>
          <p:cNvPr id="2" name="Title 1"/>
          <p:cNvSpPr>
            <a:spLocks noGrp="1"/>
          </p:cNvSpPr>
          <p:nvPr>
            <p:ph type="title"/>
          </p:nvPr>
        </p:nvSpPr>
        <p:spPr/>
        <p:txBody>
          <a:bodyPr/>
          <a:lstStyle/>
          <a:p>
            <a:r>
              <a:rPr lang="en-US" sz="5400" b="1" dirty="0">
                <a:solidFill>
                  <a:srgbClr val="7030A0"/>
                </a:solidFill>
              </a:rPr>
              <a:t>VALENCE ELECTRONS</a:t>
            </a:r>
          </a:p>
        </p:txBody>
      </p:sp>
    </p:spTree>
    <p:extLst>
      <p:ext uri="{BB962C8B-B14F-4D97-AF65-F5344CB8AC3E}">
        <p14:creationId xmlns:p14="http://schemas.microsoft.com/office/powerpoint/2010/main" val="370030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VALENCE ELECTRONS</a:t>
            </a:r>
          </a:p>
        </p:txBody>
      </p:sp>
      <p:pic>
        <p:nvPicPr>
          <p:cNvPr id="4" name="Picture 3"/>
          <p:cNvPicPr>
            <a:picLocks noChangeAspect="1"/>
          </p:cNvPicPr>
          <p:nvPr/>
        </p:nvPicPr>
        <p:blipFill>
          <a:blip r:embed="rId2"/>
          <a:stretch>
            <a:fillRect/>
          </a:stretch>
        </p:blipFill>
        <p:spPr>
          <a:xfrm>
            <a:off x="457200" y="1426603"/>
            <a:ext cx="8275546" cy="4705110"/>
          </a:xfrm>
          <a:prstGeom prst="rect">
            <a:avLst/>
          </a:prstGeom>
        </p:spPr>
      </p:pic>
    </p:spTree>
    <p:extLst>
      <p:ext uri="{BB962C8B-B14F-4D97-AF65-F5344CB8AC3E}">
        <p14:creationId xmlns:p14="http://schemas.microsoft.com/office/powerpoint/2010/main" val="4074951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VALENCE ELECTRONS</a:t>
            </a:r>
            <a:endParaRPr lang="en-US" sz="5400" dirty="0">
              <a:solidFill>
                <a:srgbClr val="7030A0"/>
              </a:solidFill>
            </a:endParaRPr>
          </a:p>
        </p:txBody>
      </p:sp>
      <p:pic>
        <p:nvPicPr>
          <p:cNvPr id="4" name="Picture 3"/>
          <p:cNvPicPr>
            <a:picLocks noChangeAspect="1"/>
          </p:cNvPicPr>
          <p:nvPr/>
        </p:nvPicPr>
        <p:blipFill>
          <a:blip r:embed="rId2"/>
          <a:stretch>
            <a:fillRect/>
          </a:stretch>
        </p:blipFill>
        <p:spPr>
          <a:xfrm>
            <a:off x="587985" y="1905000"/>
            <a:ext cx="7968029" cy="3571875"/>
          </a:xfrm>
          <a:prstGeom prst="rect">
            <a:avLst/>
          </a:prstGeom>
        </p:spPr>
      </p:pic>
    </p:spTree>
    <p:extLst>
      <p:ext uri="{BB962C8B-B14F-4D97-AF65-F5344CB8AC3E}">
        <p14:creationId xmlns:p14="http://schemas.microsoft.com/office/powerpoint/2010/main" val="1792519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TO DO</a:t>
            </a:r>
          </a:p>
        </p:txBody>
      </p:sp>
      <p:sp>
        <p:nvSpPr>
          <p:cNvPr id="3" name="Content Placeholder 2"/>
          <p:cNvSpPr>
            <a:spLocks noGrp="1"/>
          </p:cNvSpPr>
          <p:nvPr>
            <p:ph idx="1"/>
          </p:nvPr>
        </p:nvSpPr>
        <p:spPr/>
        <p:txBody>
          <a:bodyPr/>
          <a:lstStyle/>
          <a:p>
            <a:r>
              <a:rPr lang="en-US" dirty="0"/>
              <a:t>Complete the table on the backside of your notes.</a:t>
            </a:r>
          </a:p>
          <a:p>
            <a:r>
              <a:rPr lang="en-US" dirty="0"/>
              <a:t>Half-Life Computer Simulation is due tomorrow.</a:t>
            </a:r>
          </a:p>
        </p:txBody>
      </p:sp>
    </p:spTree>
    <p:extLst>
      <p:ext uri="{BB962C8B-B14F-4D97-AF65-F5344CB8AC3E}">
        <p14:creationId xmlns:p14="http://schemas.microsoft.com/office/powerpoint/2010/main" val="977361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2307</TotalTime>
  <Words>1235</Words>
  <Application>Microsoft Office PowerPoint</Application>
  <PresentationFormat>On-screen Show (4:3)</PresentationFormat>
  <Paragraphs>120</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Trebuchet MS</vt:lpstr>
      <vt:lpstr>Wingdings 2</vt:lpstr>
      <vt:lpstr>Symbol</vt:lpstr>
      <vt:lpstr>Office Theme</vt:lpstr>
      <vt:lpstr>DO NOW</vt:lpstr>
      <vt:lpstr> THE ELECTRON AND THE ATOMIC MODEL  </vt:lpstr>
      <vt:lpstr>WAVE NATURE OF LIGHT</vt:lpstr>
      <vt:lpstr>PowerPoint Presentation</vt:lpstr>
      <vt:lpstr>ELECTROMAGNETIC SPECTRUM</vt:lpstr>
      <vt:lpstr>The Electromagnetic Spectrum</vt:lpstr>
      <vt:lpstr>Particle Nature of Light Not in Your Notes</vt:lpstr>
      <vt:lpstr>Max Planck found out that the color emitted by something hot tells us the temperature (energy output). For example, the yellow parts of the lava are hotter than the red parts.  Remember that yellow light has more energy than red. </vt:lpstr>
      <vt:lpstr>ELECTROMAGNETIC SPECTRUM</vt:lpstr>
      <vt:lpstr>ATOMIC EMISSION SPECTRA </vt:lpstr>
      <vt:lpstr>ATOMIC EMISSION SPECTRA</vt:lpstr>
      <vt:lpstr>ATOMIC EMISSION SPECTRA</vt:lpstr>
      <vt:lpstr>ATOMIC EMISSION SPECTRA</vt:lpstr>
      <vt:lpstr>ATOMIC EMISSION SPECTRA - HYDROGEN</vt:lpstr>
      <vt:lpstr>PowerPoint Presentation</vt:lpstr>
      <vt:lpstr>SPECTRA OF FOUR ELEMENTS</vt:lpstr>
      <vt:lpstr>BOHR’S THEORY</vt:lpstr>
      <vt:lpstr>BOHR’S THEORY</vt:lpstr>
      <vt:lpstr>HYDROGEN EMISSION SPECTRUM</vt:lpstr>
      <vt:lpstr>QUANTUM HISTORY</vt:lpstr>
      <vt:lpstr>QUANTUM THEORY HISTORY</vt:lpstr>
      <vt:lpstr>QUANTUM HISTORY</vt:lpstr>
      <vt:lpstr>QUANTUM MECHANICAL MODEL</vt:lpstr>
      <vt:lpstr>QUANTUM MECHANICAL MODEL</vt:lpstr>
      <vt:lpstr>QUANTUM MECHANICAL MODEL</vt:lpstr>
      <vt:lpstr>PowerPoint Presentation</vt:lpstr>
      <vt:lpstr>QUANTUM MECHANICAL MODEL</vt:lpstr>
      <vt:lpstr>BOHR’S ATOM</vt:lpstr>
      <vt:lpstr>VALENCE ELECTRONS</vt:lpstr>
      <vt:lpstr>VALENCE ELECTRONS</vt:lpstr>
      <vt:lpstr>VALENCE ELECTRONS</vt:lpstr>
      <vt:lpstr>TO DO</vt:lpstr>
    </vt:vector>
  </TitlesOfParts>
  <Company>Georgia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Wave Nature of Light</dc:title>
  <dc:creator>Nancy</dc:creator>
  <cp:lastModifiedBy>Nancy</cp:lastModifiedBy>
  <cp:revision>35</cp:revision>
  <dcterms:created xsi:type="dcterms:W3CDTF">2010-09-10T00:21:57Z</dcterms:created>
  <dcterms:modified xsi:type="dcterms:W3CDTF">2016-09-12T01:03:20Z</dcterms:modified>
</cp:coreProperties>
</file>