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4" r:id="rId10"/>
    <p:sldId id="265" r:id="rId11"/>
    <p:sldId id="266" r:id="rId12"/>
    <p:sldId id="267" r:id="rId13"/>
    <p:sldId id="273" r:id="rId14"/>
    <p:sldId id="268" r:id="rId15"/>
    <p:sldId id="269" r:id="rId16"/>
    <p:sldId id="270" r:id="rId17"/>
    <p:sldId id="276" r:id="rId18"/>
    <p:sldId id="277" r:id="rId19"/>
    <p:sldId id="271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6238" autoAdjust="0"/>
  </p:normalViewPr>
  <p:slideViewPr>
    <p:cSldViewPr snapToGrid="0">
      <p:cViewPr varScale="1">
        <p:scale>
          <a:sx n="102" d="100"/>
          <a:sy n="102" d="100"/>
        </p:scale>
        <p:origin x="156" y="114"/>
      </p:cViewPr>
      <p:guideLst/>
    </p:cSldViewPr>
  </p:slideViewPr>
  <p:outlineViewPr>
    <p:cViewPr>
      <p:scale>
        <a:sx n="33" d="100"/>
        <a:sy n="33" d="100"/>
      </p:scale>
      <p:origin x="0" y="-103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2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0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35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7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9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7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4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8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4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D94B-9A3D-4C9E-ADB8-46716CC501C1}" type="datetimeFigureOut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FD2C6-C8CE-466B-A509-DA78117E9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5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youtube.com/watch?v=694yaY2ylT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Pick up notes.</a:t>
            </a:r>
          </a:p>
        </p:txBody>
      </p:sp>
    </p:spTree>
    <p:extLst>
      <p:ext uri="{BB962C8B-B14F-4D97-AF65-F5344CB8AC3E}">
        <p14:creationId xmlns:p14="http://schemas.microsoft.com/office/powerpoint/2010/main" val="3567618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10000"/>
                  </a:schemeClr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2489" y="1676400"/>
            <a:ext cx="6729069" cy="431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 i="1" dirty="0"/>
              <a:t>Which position indicates: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b="1" i="1" dirty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3200" b="1" i="1" dirty="0"/>
              <a:t>Surface waves?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b="1" i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3200" b="1" i="1" dirty="0"/>
              <a:t>2. P waves?  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b="1" i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3200" b="1" i="1" dirty="0"/>
              <a:t>3. S waves?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2490" y="1854200"/>
            <a:ext cx="5415323" cy="2840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163078" y="3415004"/>
            <a:ext cx="802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1568" y="2494384"/>
            <a:ext cx="802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3078" y="4279642"/>
            <a:ext cx="802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8625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4" y="1783644"/>
            <a:ext cx="8150578" cy="4388874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Magnitude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is the measure of the strength of an earthquake and is measured by what two scales?</a:t>
            </a:r>
          </a:p>
          <a:p>
            <a:pPr lvl="0"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Intensity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is the amount of damage caused by an earthquake and is measured by what scale?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31710" y="2743201"/>
            <a:ext cx="86218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Richter scale  </a:t>
            </a:r>
            <a:r>
              <a:rPr lang="en-US" sz="2800" dirty="0"/>
              <a:t>- old system based on ground motion.</a:t>
            </a:r>
          </a:p>
          <a:p>
            <a:r>
              <a:rPr lang="en-US" sz="2800" b="1" i="1" u="sng" dirty="0"/>
              <a:t>Moment Magnitude scale  </a:t>
            </a:r>
            <a:r>
              <a:rPr lang="en-US" sz="2800" b="1" i="1" dirty="0"/>
              <a:t>- </a:t>
            </a:r>
            <a:r>
              <a:rPr lang="en-US" sz="2800" dirty="0"/>
              <a:t>new system based on movement of fault block and rigidity of rocks.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1710" y="5452533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Mercalli scale</a:t>
            </a:r>
            <a:r>
              <a:rPr lang="en-US" sz="2800" i="1" u="sng" dirty="0"/>
              <a:t> </a:t>
            </a:r>
            <a:r>
              <a:rPr lang="en-US" sz="2800" dirty="0"/>
              <a:t>– uses Roman numerals to describe effects.</a:t>
            </a:r>
          </a:p>
        </p:txBody>
      </p:sp>
      <p:pic>
        <p:nvPicPr>
          <p:cNvPr id="1026" name="Picture 2" descr="http://ts1.mm.bing.net/th?id=H.4555518396205356&amp;w=339&amp;h=188&amp;c=7&amp;rs=1&amp;url=http%3a%2f%2flooranah-natural-disasters.wikispaces.com%2fHow%2bdo%2bearthquakes%2bform%253F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3991065"/>
            <a:ext cx="2635305" cy="1461468"/>
          </a:xfrm>
          <a:prstGeom prst="rect">
            <a:avLst/>
          </a:prstGeom>
          <a:noFill/>
        </p:spPr>
      </p:pic>
      <p:pic>
        <p:nvPicPr>
          <p:cNvPr id="1028" name="Picture 4" descr="http://ts2.mm.bing.net/th?id=H.4752923686929873&amp;w=224&amp;h=176&amp;c=7&amp;rs=1&amp;url=http%3a%2f%2fhvo.wr.usgs.gov%2fearthquakes%2fdestruct%2f1975Nov29%2fdeformation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0" y="1162756"/>
            <a:ext cx="2603086" cy="1580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600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6578" y="422452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Finding the Epicenter of an Earthquake</a:t>
            </a:r>
          </a:p>
        </p:txBody>
      </p:sp>
      <p:pic>
        <p:nvPicPr>
          <p:cNvPr id="62466" name="Picture 2" descr="http://www.factmonster.com/images/ency043earthq0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1911" y="3194755"/>
            <a:ext cx="4400550" cy="3218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874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REVIEWING SEISMIC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645920"/>
            <a:ext cx="6951133" cy="46024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released (elastic potential) as fault blocks move.</a:t>
            </a:r>
          </a:p>
          <a:p>
            <a:pPr>
              <a:buNone/>
            </a:pPr>
            <a:r>
              <a:rPr lang="en-US" dirty="0"/>
              <a:t>Energy moves in </a:t>
            </a:r>
            <a:r>
              <a:rPr lang="en-US" b="1" dirty="0">
                <a:solidFill>
                  <a:srgbClr val="FF0000"/>
                </a:solidFill>
              </a:rPr>
              <a:t>vibrations</a:t>
            </a:r>
            <a:r>
              <a:rPr lang="en-US" dirty="0"/>
              <a:t> called seismic waves.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Body</a:t>
            </a:r>
            <a:r>
              <a:rPr lang="en-US" b="1" dirty="0"/>
              <a:t> waves:</a:t>
            </a:r>
          </a:p>
          <a:p>
            <a:r>
              <a:rPr lang="en-US" dirty="0"/>
              <a:t>P waves</a:t>
            </a:r>
          </a:p>
          <a:p>
            <a:pPr lvl="1"/>
            <a:r>
              <a:rPr lang="en-US" dirty="0"/>
              <a:t>Arrive </a:t>
            </a:r>
            <a:r>
              <a:rPr lang="en-US" b="1" dirty="0">
                <a:solidFill>
                  <a:srgbClr val="FF0000"/>
                </a:solidFill>
              </a:rPr>
              <a:t>first</a:t>
            </a:r>
            <a:r>
              <a:rPr lang="en-US" dirty="0"/>
              <a:t>; Compression waves</a:t>
            </a:r>
          </a:p>
          <a:p>
            <a:r>
              <a:rPr lang="en-US" dirty="0"/>
              <a:t>S waves</a:t>
            </a:r>
          </a:p>
          <a:p>
            <a:pPr lvl="1"/>
            <a:r>
              <a:rPr lang="en-US" dirty="0"/>
              <a:t>Arrive </a:t>
            </a:r>
            <a:r>
              <a:rPr lang="en-US" b="1" dirty="0">
                <a:solidFill>
                  <a:srgbClr val="FF0000"/>
                </a:solidFill>
              </a:rPr>
              <a:t>second</a:t>
            </a:r>
            <a:r>
              <a:rPr lang="en-US" dirty="0"/>
              <a:t>; Transverse waves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b="1" dirty="0"/>
              <a:t> waves:</a:t>
            </a:r>
          </a:p>
          <a:p>
            <a:r>
              <a:rPr lang="en-US" dirty="0"/>
              <a:t>Most </a:t>
            </a:r>
            <a:r>
              <a:rPr lang="en-US" b="1" dirty="0">
                <a:solidFill>
                  <a:srgbClr val="FF0000"/>
                </a:solidFill>
              </a:rPr>
              <a:t>damaging; </a:t>
            </a:r>
            <a:r>
              <a:rPr lang="en-US" dirty="0"/>
              <a:t>Rayleigh and Love waves</a:t>
            </a:r>
          </a:p>
        </p:txBody>
      </p:sp>
      <p:pic>
        <p:nvPicPr>
          <p:cNvPr id="4098" name="Picture 2" descr="http://upload.wikimedia.org/wikipedia/commons/thumb/3/38/Pswaves.jpg/250px-Pswa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7621" y="642302"/>
            <a:ext cx="3993445" cy="5702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049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s1.mm.bing.net/th?id=H.4683199187650196&amp;w=237&amp;h=188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7356" y="3425522"/>
            <a:ext cx="3574102" cy="283515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RECORDING EARTHQUAKES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1690688"/>
            <a:ext cx="6519333" cy="300549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3200" b="1" dirty="0">
                <a:solidFill>
                  <a:srgbClr val="FF0000"/>
                </a:solidFill>
              </a:rPr>
              <a:t>Seismograph</a:t>
            </a:r>
          </a:p>
          <a:p>
            <a:pPr>
              <a:buClr>
                <a:schemeClr val="tx1"/>
              </a:buClr>
            </a:pPr>
            <a:r>
              <a:rPr lang="en-US" sz="3200" dirty="0"/>
              <a:t>Instrument that detects and records vibrations.</a:t>
            </a:r>
          </a:p>
          <a:p>
            <a:pPr>
              <a:buClr>
                <a:schemeClr val="tx1"/>
              </a:buClr>
            </a:pPr>
            <a:r>
              <a:rPr lang="en-US" sz="3200" dirty="0"/>
              <a:t>Traces or records the vibrations.</a:t>
            </a:r>
          </a:p>
          <a:p>
            <a:pPr>
              <a:buClr>
                <a:schemeClr val="tx1"/>
              </a:buClr>
            </a:pPr>
            <a:r>
              <a:rPr lang="en-US" sz="3200" dirty="0">
                <a:ea typeface="Lucida Grande"/>
                <a:cs typeface="Lucida Grande"/>
              </a:rPr>
              <a:t>Can measure </a:t>
            </a:r>
            <a:r>
              <a:rPr lang="en-US" sz="3200" b="1" dirty="0">
                <a:solidFill>
                  <a:srgbClr val="FF0000"/>
                </a:solidFill>
                <a:ea typeface="Lucida Grande"/>
                <a:cs typeface="Lucida Grande"/>
              </a:rPr>
              <a:t>small changes </a:t>
            </a:r>
            <a:r>
              <a:rPr lang="en-US" sz="3200" dirty="0">
                <a:ea typeface="Lucida Grande"/>
                <a:cs typeface="Lucida Grande"/>
              </a:rPr>
              <a:t>in rock movement around the faults.</a:t>
            </a:r>
            <a:endParaRPr lang="en-US" sz="3200" dirty="0"/>
          </a:p>
        </p:txBody>
      </p:sp>
      <p:pic>
        <p:nvPicPr>
          <p:cNvPr id="1026" name="Picture 2" descr="http://ts2.mm.bing.net/th?id=H.4814839888610181&amp;w=219&amp;h=172&amp;c=7&amp;rs=1&amp;url=http%3a%2f%2fen.wikipedia.org%2fwiki%2fFile%3aKinemetrics_seismograph.jpg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4844" y="745066"/>
            <a:ext cx="2813640" cy="2209800"/>
          </a:xfrm>
          <a:prstGeom prst="rect">
            <a:avLst/>
          </a:prstGeom>
          <a:noFill/>
        </p:spPr>
      </p:pic>
      <p:pic>
        <p:nvPicPr>
          <p:cNvPr id="1030" name="Picture 6" descr="http://ts3.mm.bing.net/th?id=H.4554423186622206&amp;w=270&amp;h=169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8067" y="4843099"/>
            <a:ext cx="2819400" cy="1764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197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READING SEISMOGRAMS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15822" y="4635502"/>
            <a:ext cx="7191023" cy="182880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3200" dirty="0"/>
              <a:t>Fast moving </a:t>
            </a:r>
            <a:r>
              <a:rPr lang="en-US" sz="3200" b="1" dirty="0">
                <a:solidFill>
                  <a:srgbClr val="FF0000"/>
                </a:solidFill>
              </a:rPr>
              <a:t>P-waves</a:t>
            </a:r>
            <a:r>
              <a:rPr lang="en-US" sz="3200" dirty="0"/>
              <a:t> are first.</a:t>
            </a:r>
          </a:p>
          <a:p>
            <a:pPr>
              <a:buClrTx/>
            </a:pPr>
            <a:r>
              <a:rPr lang="en-US" sz="3200" dirty="0"/>
              <a:t>Slower, secondary </a:t>
            </a:r>
            <a:r>
              <a:rPr lang="en-US" sz="3200" b="1" dirty="0">
                <a:solidFill>
                  <a:srgbClr val="FF0000"/>
                </a:solidFill>
              </a:rPr>
              <a:t>S-waves</a:t>
            </a:r>
            <a:r>
              <a:rPr lang="en-US" sz="3200" dirty="0"/>
              <a:t> appear next.</a:t>
            </a:r>
          </a:p>
          <a:p>
            <a:pPr>
              <a:buClrTx/>
            </a:pPr>
            <a:r>
              <a:rPr lang="en-US" sz="3200" dirty="0"/>
              <a:t>Slowest-moving </a:t>
            </a:r>
            <a:r>
              <a:rPr lang="en-US" sz="3200" b="1" dirty="0">
                <a:solidFill>
                  <a:srgbClr val="FF0000"/>
                </a:solidFill>
              </a:rPr>
              <a:t>Surface</a:t>
            </a:r>
            <a:r>
              <a:rPr lang="en-US" sz="3200" dirty="0"/>
              <a:t> waves last.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600201"/>
            <a:ext cx="52387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227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INTERPRETING SEISMIC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3778" y="1752600"/>
            <a:ext cx="5286022" cy="441960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3200" dirty="0"/>
              <a:t>Seismic waves can be used to determine location of </a:t>
            </a:r>
            <a:r>
              <a:rPr lang="en-US" sz="3200" b="1" dirty="0">
                <a:solidFill>
                  <a:srgbClr val="FF0000"/>
                </a:solidFill>
              </a:rPr>
              <a:t>epicenter</a:t>
            </a:r>
            <a:r>
              <a:rPr lang="en-US" sz="3200" dirty="0"/>
              <a:t>.</a:t>
            </a:r>
          </a:p>
          <a:p>
            <a:pPr lvl="0">
              <a:buClrTx/>
            </a:pPr>
            <a:r>
              <a:rPr lang="en-US" sz="3200" dirty="0"/>
              <a:t>Longer time between P and S waves means the earthquake occurred </a:t>
            </a:r>
            <a:r>
              <a:rPr lang="en-US" sz="3200" b="1" dirty="0">
                <a:solidFill>
                  <a:srgbClr val="FF0000"/>
                </a:solidFill>
              </a:rPr>
              <a:t>farther away</a:t>
            </a:r>
            <a:r>
              <a:rPr lang="en-US" sz="3200" b="1" dirty="0"/>
              <a:t>.</a:t>
            </a:r>
            <a:endParaRPr lang="en-US" sz="3200" dirty="0"/>
          </a:p>
          <a:p>
            <a:pPr>
              <a:buClrTx/>
            </a:pPr>
            <a:r>
              <a:rPr lang="en-US" sz="3200" dirty="0"/>
              <a:t>With any one reading you can tell the </a:t>
            </a:r>
            <a:r>
              <a:rPr lang="en-US" sz="3200" b="1" dirty="0">
                <a:solidFill>
                  <a:srgbClr val="FF0000"/>
                </a:solidFill>
              </a:rPr>
              <a:t>DISTANCE</a:t>
            </a:r>
            <a:r>
              <a:rPr lang="en-US" sz="3200" dirty="0"/>
              <a:t> to epicenter.</a:t>
            </a:r>
          </a:p>
        </p:txBody>
      </p:sp>
      <p:pic>
        <p:nvPicPr>
          <p:cNvPr id="19458" name="Picture 2" descr="http://oregonshakes.com/Seismographs/images/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4168744"/>
            <a:ext cx="3886200" cy="252374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600" y="1690688"/>
            <a:ext cx="3886200" cy="2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5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LAG-TIME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0578" y="1828800"/>
            <a:ext cx="5971822" cy="452628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sz="3200" dirty="0"/>
              <a:t>A </a:t>
            </a:r>
            <a:r>
              <a:rPr lang="en-US" sz="3200" b="1" dirty="0"/>
              <a:t>lag-time graph</a:t>
            </a:r>
            <a:r>
              <a:rPr lang="en-US" sz="3200" dirty="0"/>
              <a:t> translates the </a:t>
            </a:r>
            <a:r>
              <a:rPr lang="en-US" sz="3200" b="1" dirty="0">
                <a:solidFill>
                  <a:srgbClr val="FF0000"/>
                </a:solidFill>
              </a:rPr>
              <a:t>difference</a:t>
            </a:r>
            <a:r>
              <a:rPr lang="en-US" sz="3200" dirty="0"/>
              <a:t> in arrival times of the P waves and S waves into distance from the epicenter to each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station</a:t>
            </a:r>
            <a:r>
              <a:rPr lang="en-US" sz="3200" b="1" dirty="0"/>
              <a:t>.</a:t>
            </a:r>
          </a:p>
          <a:p>
            <a:pPr lvl="0">
              <a:buNone/>
            </a:pPr>
            <a:r>
              <a:rPr lang="en-US" sz="3200" dirty="0"/>
              <a:t>You look up the </a:t>
            </a:r>
            <a:r>
              <a:rPr lang="en-US" sz="3200" b="1" dirty="0">
                <a:solidFill>
                  <a:srgbClr val="FF0000"/>
                </a:solidFill>
              </a:rPr>
              <a:t>time difference </a:t>
            </a:r>
            <a:r>
              <a:rPr lang="en-US" sz="3200" dirty="0"/>
              <a:t>for s and p waves on the y axis.</a:t>
            </a:r>
          </a:p>
          <a:p>
            <a:pPr lvl="0">
              <a:buNone/>
            </a:pPr>
            <a:r>
              <a:rPr lang="en-US" sz="3200" dirty="0"/>
              <a:t>Then read across to where that time crosses the line.</a:t>
            </a:r>
          </a:p>
          <a:p>
            <a:pPr lvl="0">
              <a:buNone/>
            </a:pPr>
            <a:r>
              <a:rPr lang="en-US" sz="3200" dirty="0"/>
              <a:t>Read the x axis to get the distance.</a:t>
            </a:r>
          </a:p>
          <a:p>
            <a:pPr lvl="0">
              <a:buNone/>
            </a:pPr>
            <a:endParaRPr lang="en-US" sz="3200" dirty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335" y="1027906"/>
            <a:ext cx="4226465" cy="517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LAG-TIME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0578" y="1828800"/>
            <a:ext cx="5971822" cy="452628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200" dirty="0"/>
              <a:t>The graph can be simplified from two lines to one.</a:t>
            </a:r>
          </a:p>
          <a:p>
            <a:pPr lvl="0">
              <a:buNone/>
            </a:pPr>
            <a:endParaRPr lang="en-US" sz="3200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1555045"/>
            <a:ext cx="3962400" cy="46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9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TRIANGULATING THE EPICENTER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20556" cy="4351338"/>
          </a:xfrm>
        </p:spPr>
        <p:txBody>
          <a:bodyPr>
            <a:normAutofit/>
          </a:bodyPr>
          <a:lstStyle/>
          <a:p>
            <a:r>
              <a:rPr lang="en-US" sz="3200" dirty="0"/>
              <a:t>Using the seismogram, calculate the distance from </a:t>
            </a:r>
            <a:r>
              <a:rPr lang="en-US" sz="3200" b="1" dirty="0">
                <a:solidFill>
                  <a:srgbClr val="FF0000"/>
                </a:solidFill>
              </a:rPr>
              <a:t>different</a:t>
            </a:r>
            <a:r>
              <a:rPr lang="en-US" sz="3200" dirty="0"/>
              <a:t> stations.</a:t>
            </a:r>
          </a:p>
          <a:p>
            <a:r>
              <a:rPr lang="en-US" sz="3200" dirty="0"/>
              <a:t>Once you know the distance for each station draw a </a:t>
            </a:r>
            <a:r>
              <a:rPr lang="en-US" sz="3200" b="1" dirty="0">
                <a:solidFill>
                  <a:srgbClr val="FF0000"/>
                </a:solidFill>
              </a:rPr>
              <a:t>circle</a:t>
            </a:r>
            <a:r>
              <a:rPr lang="en-US" sz="3200" dirty="0"/>
              <a:t> on a map that has a </a:t>
            </a:r>
            <a:r>
              <a:rPr lang="en-US" sz="3200" b="1" dirty="0">
                <a:solidFill>
                  <a:srgbClr val="FF0000"/>
                </a:solidFill>
              </a:rPr>
              <a:t>radius</a:t>
            </a:r>
            <a:r>
              <a:rPr lang="en-US" sz="3200" dirty="0"/>
              <a:t> equal to the distance from the epicenter. </a:t>
            </a:r>
          </a:p>
          <a:p>
            <a:r>
              <a:rPr lang="en-US" sz="3200" dirty="0"/>
              <a:t>The three circles will </a:t>
            </a:r>
            <a:r>
              <a:rPr lang="en-US" sz="3200" b="1" dirty="0">
                <a:solidFill>
                  <a:srgbClr val="FF0000"/>
                </a:solidFill>
              </a:rPr>
              <a:t>intersect</a:t>
            </a:r>
            <a:r>
              <a:rPr lang="en-US" sz="3200" dirty="0"/>
              <a:t> in a point that locates the epicenter of the earthquake.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9512" y="1867910"/>
            <a:ext cx="3824288" cy="426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23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JUST LIKE YOUR CELL PHONE…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43222" cy="4351338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3200" dirty="0"/>
              <a:t>Triangulating the epicenter of an earthquake is just like triangulating the location of your cell phone.</a:t>
            </a:r>
          </a:p>
          <a:p>
            <a:pPr>
              <a:buClrTx/>
            </a:pPr>
            <a:r>
              <a:rPr lang="en-US" sz="3200" dirty="0"/>
              <a:t>It takes </a:t>
            </a:r>
            <a:r>
              <a:rPr lang="en-US" sz="3200" b="1" dirty="0">
                <a:solidFill>
                  <a:srgbClr val="FF0000"/>
                </a:solidFill>
              </a:rPr>
              <a:t>THREE</a:t>
            </a:r>
            <a:r>
              <a:rPr lang="en-US" sz="3200" dirty="0"/>
              <a:t> data points for GPS to work.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6244" y="1903113"/>
            <a:ext cx="3733800" cy="427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7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REVIEW….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489" y="2057400"/>
            <a:ext cx="5068711" cy="411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Which are:</a:t>
            </a:r>
          </a:p>
          <a:p>
            <a:pPr>
              <a:buClrTx/>
            </a:pPr>
            <a:r>
              <a:rPr lang="en-US" sz="3200" dirty="0"/>
              <a:t>P waves?</a:t>
            </a:r>
          </a:p>
          <a:p>
            <a:pPr>
              <a:buClrTx/>
            </a:pPr>
            <a:r>
              <a:rPr lang="en-US" sz="3200" dirty="0"/>
              <a:t>Surface waves?</a:t>
            </a:r>
          </a:p>
          <a:p>
            <a:pPr>
              <a:buClrTx/>
            </a:pPr>
            <a:r>
              <a:rPr lang="en-US" sz="3200" dirty="0"/>
              <a:t>S waves?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2209800"/>
            <a:ext cx="4724244" cy="2810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6920" y="2568102"/>
            <a:ext cx="719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23912" y="3082551"/>
            <a:ext cx="719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8799" y="3654949"/>
            <a:ext cx="719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78538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VIDEO INSTRUCTIONS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81200" y="5791201"/>
            <a:ext cx="8229600" cy="6099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hlinkClick r:id="rId2"/>
              </a:rPr>
              <a:t>Youtube Video Link</a:t>
            </a:r>
            <a:endParaRPr lang="en-US" dirty="0"/>
          </a:p>
        </p:txBody>
      </p:sp>
      <p:pic>
        <p:nvPicPr>
          <p:cNvPr id="24579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1" y="1524000"/>
            <a:ext cx="553250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7083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PRACTICE FINDING EPICENTER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645920"/>
            <a:ext cx="5715000" cy="45262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What is the lag time for each city?</a:t>
            </a:r>
          </a:p>
          <a:p>
            <a:pPr>
              <a:buNone/>
            </a:pPr>
            <a:endParaRPr lang="en-US" dirty="0"/>
          </a:p>
          <a:p>
            <a:pPr>
              <a:buClrTx/>
            </a:pPr>
            <a:r>
              <a:rPr lang="en-US" dirty="0"/>
              <a:t>St. Louis</a:t>
            </a:r>
          </a:p>
          <a:p>
            <a:pPr>
              <a:buClrTx/>
              <a:buNone/>
            </a:pPr>
            <a:endParaRPr lang="en-US" dirty="0"/>
          </a:p>
          <a:p>
            <a:pPr>
              <a:buClrTx/>
              <a:buNone/>
            </a:pPr>
            <a:endParaRPr lang="en-US" dirty="0"/>
          </a:p>
          <a:p>
            <a:pPr>
              <a:buClrTx/>
            </a:pPr>
            <a:r>
              <a:rPr lang="en-US" dirty="0"/>
              <a:t>Houston</a:t>
            </a:r>
          </a:p>
          <a:p>
            <a:pPr>
              <a:buClrTx/>
              <a:buNone/>
            </a:pPr>
            <a:endParaRPr lang="en-US" dirty="0"/>
          </a:p>
          <a:p>
            <a:pPr>
              <a:buClrTx/>
              <a:buNone/>
            </a:pPr>
            <a:endParaRPr lang="en-US" dirty="0"/>
          </a:p>
          <a:p>
            <a:pPr>
              <a:buClrTx/>
            </a:pPr>
            <a:r>
              <a:rPr lang="en-US" dirty="0"/>
              <a:t>Los Angeles</a:t>
            </a:r>
          </a:p>
          <a:p>
            <a:endParaRPr lang="en-US" dirty="0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1" y="1600200"/>
            <a:ext cx="38861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953000" y="2590800"/>
            <a:ext cx="1564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 Minute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400" y="3810000"/>
            <a:ext cx="1959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2.5 Minutes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1" y="5029200"/>
            <a:ext cx="1680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 Minutes</a:t>
            </a:r>
          </a:p>
        </p:txBody>
      </p:sp>
    </p:spTree>
    <p:extLst>
      <p:ext uri="{BB962C8B-B14F-4D97-AF65-F5344CB8AC3E}">
        <p14:creationId xmlns:p14="http://schemas.microsoft.com/office/powerpoint/2010/main" val="1403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63" y="288449"/>
            <a:ext cx="6321357" cy="1752759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USE LAG TIME TO FIND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911" y="2041208"/>
            <a:ext cx="6321778" cy="1478280"/>
          </a:xfrm>
        </p:spPr>
        <p:txBody>
          <a:bodyPr/>
          <a:lstStyle/>
          <a:p>
            <a:pPr>
              <a:buNone/>
            </a:pPr>
            <a:r>
              <a:rPr lang="en-US" dirty="0"/>
              <a:t>Distance from each location to epicenter: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895600"/>
            <a:ext cx="4343400" cy="245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495801" y="4724400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300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0200" y="47244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72440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2,000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41" y="1027906"/>
            <a:ext cx="4657725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3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USE LAG TIME TO FIND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911" y="2041208"/>
            <a:ext cx="6321778" cy="1478280"/>
          </a:xfrm>
        </p:spPr>
        <p:txBody>
          <a:bodyPr/>
          <a:lstStyle/>
          <a:p>
            <a:pPr>
              <a:buNone/>
            </a:pPr>
            <a:r>
              <a:rPr lang="en-US" dirty="0"/>
              <a:t>Distance from each location to epicenter: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504182"/>
            <a:ext cx="38671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895600"/>
            <a:ext cx="4343400" cy="245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495801" y="4724400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300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0200" y="47244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750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72440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2,000</a:t>
            </a:r>
          </a:p>
        </p:txBody>
      </p:sp>
    </p:spTree>
    <p:extLst>
      <p:ext uri="{BB962C8B-B14F-4D97-AF65-F5344CB8AC3E}">
        <p14:creationId xmlns:p14="http://schemas.microsoft.com/office/powerpoint/2010/main" val="1512428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TRIANGULATE THE EPICENTER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Draw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/>
              <a:t> circles using a compass.  </a:t>
            </a:r>
          </a:p>
          <a:p>
            <a:pPr>
              <a:buFontTx/>
              <a:buChar char="-"/>
            </a:pPr>
            <a:r>
              <a:rPr lang="en-US" dirty="0"/>
              <a:t>The distance calculated is used to determine the radius of the circle.</a:t>
            </a:r>
          </a:p>
          <a:p>
            <a:pPr>
              <a:buFontTx/>
              <a:buChar char="-"/>
            </a:pPr>
            <a:r>
              <a:rPr lang="en-US" dirty="0"/>
              <a:t>Must have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/>
              <a:t> circles.</a:t>
            </a:r>
          </a:p>
          <a:p>
            <a:pPr>
              <a:buFontTx/>
              <a:buChar char="-"/>
            </a:pPr>
            <a:r>
              <a:rPr lang="en-US" dirty="0"/>
              <a:t>Where they intersect is the </a:t>
            </a:r>
            <a:r>
              <a:rPr lang="en-US" b="1" dirty="0">
                <a:solidFill>
                  <a:srgbClr val="FF0000"/>
                </a:solidFill>
              </a:rPr>
              <a:t>epicenter</a:t>
            </a:r>
            <a:r>
              <a:rPr lang="en-US" dirty="0"/>
              <a:t>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11885" y="1235768"/>
            <a:ext cx="4832464" cy="53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5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25000"/>
                  </a:schemeClr>
                </a:solidFill>
              </a:rPr>
              <a:t>TRIANGULATE THE LOCATION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00200"/>
            <a:ext cx="73342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724400"/>
            <a:ext cx="2819400" cy="124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9012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	Earthquakes are caused when accumulated stresses in the Earth’s crust causes it to rupture along a fault. Vibrations called seismic waves travel away from the focus (point of origin) in all directions. Two of the main kinds of seismic waves are called P and S waves. Due to the different properties of P and S waves, the distance to an earthquake epicenter can be calculated. In this lab you will use the seismic recording of P and S waves to determine the epicenter of an earthquake.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084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4462" y="1796573"/>
            <a:ext cx="7701699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 1:  Practice Reading Seismograms: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286000">
              <a:lnSpc>
                <a:spcPct val="115000"/>
              </a:lnSpc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practice what seismologists do, estimate to the nearest half-minute the arrival times of the P- and S-waves, and then calculate the difference for each station.  Each vertical line represents one minute.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738" y="1899764"/>
            <a:ext cx="4296512" cy="3608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2752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506" y="1938467"/>
            <a:ext cx="4296512" cy="360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60" y="2366167"/>
            <a:ext cx="7113553" cy="20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33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622602"/>
            <a:ext cx="7401877" cy="500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30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74" y="1603130"/>
            <a:ext cx="6833235" cy="502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32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ACTIVITY - </a:t>
            </a:r>
            <a:r>
              <a:rPr lang="en-US" sz="5400" b="1" dirty="0"/>
              <a:t>Find the Epicenter </a:t>
            </a:r>
            <a:endParaRPr lang="en-US" sz="5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462" y="1646236"/>
            <a:ext cx="9702538" cy="498316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Which city on the map is closest to the earthquake epicenter?</a:t>
            </a:r>
          </a:p>
          <a:p>
            <a:pPr marL="514350" indent="-514350">
              <a:buAutoNum type="arabicPeriod"/>
            </a:pPr>
            <a:r>
              <a:rPr lang="en-US" dirty="0"/>
              <a:t>How far, in kilometers, is this city from the epicenter?</a:t>
            </a:r>
          </a:p>
          <a:p>
            <a:pPr marL="514350" indent="-514350">
              <a:buAutoNum type="arabicPeriod"/>
            </a:pPr>
            <a:r>
              <a:rPr lang="en-US" dirty="0"/>
              <a:t>In which of the three cities listed in the data table would seismographs detect the earthquake first?</a:t>
            </a:r>
          </a:p>
          <a:p>
            <a:pPr marL="514350" indent="-514350">
              <a:buAutoNum type="arabicPeriod"/>
            </a:pPr>
            <a:r>
              <a:rPr lang="en-US" dirty="0"/>
              <a:t>In which of the three cities listed in the data table would seismographs detect the earthquake last?</a:t>
            </a:r>
          </a:p>
          <a:p>
            <a:pPr marL="514350" indent="-514350">
              <a:buAutoNum type="arabicPeriod"/>
            </a:pPr>
            <a:r>
              <a:rPr lang="en-US" dirty="0"/>
              <a:t>When you are trying to locate an epicenter, why is it necessary to know the distance from the epicenter for at least three recording stations?</a:t>
            </a:r>
          </a:p>
          <a:p>
            <a:pPr marL="514350" indent="-514350">
              <a:buAutoNum type="arabicPeriod"/>
            </a:pPr>
            <a:r>
              <a:rPr lang="en-US" dirty="0"/>
              <a:t>What happens to the difference in arrival times between P- and S-waves as the distance from the earthquake increases?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674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29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690</Words>
  <Application>Microsoft Office PowerPoint</Application>
  <PresentationFormat>Widescreen</PresentationFormat>
  <Paragraphs>122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Lucida Grande</vt:lpstr>
      <vt:lpstr>Times New Roman</vt:lpstr>
      <vt:lpstr>Office Theme</vt:lpstr>
      <vt:lpstr>DO NOW</vt:lpstr>
      <vt:lpstr>REVIEW</vt:lpstr>
      <vt:lpstr>REVIEW</vt:lpstr>
      <vt:lpstr>Finding the Epicenter of an Earthquake</vt:lpstr>
      <vt:lpstr>REVIEWING SEISMIC WAVES</vt:lpstr>
      <vt:lpstr>RECORDING EARTHQUAKES</vt:lpstr>
      <vt:lpstr>READING SEISMOGRAMS</vt:lpstr>
      <vt:lpstr>INTERPRETING SEISMIC WAVES</vt:lpstr>
      <vt:lpstr>LAG-TIME GRAPH</vt:lpstr>
      <vt:lpstr>LAG-TIME GRAPH</vt:lpstr>
      <vt:lpstr>TRIANGULATING THE EPICENTER</vt:lpstr>
      <vt:lpstr>JUST LIKE YOUR CELL PHONE…</vt:lpstr>
      <vt:lpstr>REVIEW….</vt:lpstr>
      <vt:lpstr>VIDEO INSTRUCTIONS</vt:lpstr>
      <vt:lpstr>PRACTICE FINDING EPICENTER</vt:lpstr>
      <vt:lpstr>USE LAG TIME TO FIND DISTANCE</vt:lpstr>
      <vt:lpstr>USE LAG TIME TO FIND DISTANCE</vt:lpstr>
      <vt:lpstr>TRIANGULATE THE EPICENTER</vt:lpstr>
      <vt:lpstr>TRIANGULATE THE LOCATION</vt:lpstr>
      <vt:lpstr>ACTIVITY - Find the Epicenter </vt:lpstr>
      <vt:lpstr>ACTIVITY - Find the Epicenter </vt:lpstr>
      <vt:lpstr>ACTIVITY - Find the Epicenter </vt:lpstr>
      <vt:lpstr>ACTIVITY - Find the Epicenter </vt:lpstr>
      <vt:lpstr>ACTIVITY - Find the Epicenter </vt:lpstr>
      <vt:lpstr>ACTIVITY - Find the Epicenter </vt:lpstr>
      <vt:lpstr>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Nancy</dc:creator>
  <cp:lastModifiedBy>Nancy</cp:lastModifiedBy>
  <cp:revision>14</cp:revision>
  <dcterms:created xsi:type="dcterms:W3CDTF">2016-10-02T02:38:09Z</dcterms:created>
  <dcterms:modified xsi:type="dcterms:W3CDTF">2016-10-06T00:34:38Z</dcterms:modified>
</cp:coreProperties>
</file>