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16" r:id="rId2"/>
    <p:sldId id="362" r:id="rId3"/>
    <p:sldId id="302" r:id="rId4"/>
    <p:sldId id="318" r:id="rId5"/>
    <p:sldId id="366" r:id="rId6"/>
    <p:sldId id="303" r:id="rId7"/>
    <p:sldId id="360" r:id="rId8"/>
    <p:sldId id="304" r:id="rId9"/>
    <p:sldId id="363" r:id="rId10"/>
    <p:sldId id="305" r:id="rId11"/>
    <p:sldId id="306" r:id="rId12"/>
    <p:sldId id="307" r:id="rId13"/>
    <p:sldId id="308" r:id="rId14"/>
    <p:sldId id="309" r:id="rId15"/>
    <p:sldId id="310" r:id="rId16"/>
    <p:sldId id="311" r:id="rId17"/>
    <p:sldId id="322" r:id="rId18"/>
    <p:sldId id="323" r:id="rId19"/>
    <p:sldId id="324" r:id="rId20"/>
    <p:sldId id="364" r:id="rId21"/>
    <p:sldId id="365" r:id="rId22"/>
    <p:sldId id="330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ill Sans MT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ill Sans MT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ill Sans MT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ill Sans MT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05" autoAdjust="0"/>
    <p:restoredTop sz="94637" autoAdjust="0"/>
  </p:normalViewPr>
  <p:slideViewPr>
    <p:cSldViewPr>
      <p:cViewPr varScale="1">
        <p:scale>
          <a:sx n="107" d="100"/>
          <a:sy n="107" d="100"/>
        </p:scale>
        <p:origin x="-10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80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0C3684D-5E73-43D6-8D26-0AE2A4B8714F}" type="datetimeFigureOut">
              <a:rPr lang="en-US"/>
              <a:pPr>
                <a:defRPr/>
              </a:pPr>
              <a:t>3/7/2017</a:t>
            </a:fld>
            <a:endParaRPr lang="en-US"/>
          </a:p>
        </p:txBody>
      </p:sp>
      <p:sp>
        <p:nvSpPr>
          <p:cNvPr id="7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381A0A9-7410-48C8-B7B4-10F11B9E2F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853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695C50-CB25-4381-A881-EF01AB102363}" type="datetimeFigureOut">
              <a:rPr lang="en-US"/>
              <a:pPr>
                <a:defRPr/>
              </a:pPr>
              <a:t>3/7/2017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6735E2-5BD6-4369-A41C-6A8FA1C6B4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95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7632D7B-5F6E-4885-B66B-A0F9D9D92467}" type="datetimeFigureOut">
              <a:rPr lang="en-US"/>
              <a:pPr>
                <a:defRPr/>
              </a:pPr>
              <a:t>3/7/2017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FE5186A-00F3-4806-B8F0-46EC4A953A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157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8C94B-1AC2-44D9-BC7E-51FA5CBE3AB0}" type="datetimeFigureOut">
              <a:rPr lang="en-US"/>
              <a:pPr>
                <a:defRPr/>
              </a:pPr>
              <a:t>3/7/2017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7BE282-6453-4F1E-B1B8-624424DCB4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639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0693660-8AA6-435C-8554-BCADBF13FA9E}" type="datetimeFigureOut">
              <a:rPr lang="en-US"/>
              <a:pPr>
                <a:defRPr/>
              </a:pPr>
              <a:t>3/7/2017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A8C2DFF-50A2-4D49-B8A5-A3E85B8DC5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364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6AF991-9F89-4BBD-9FBB-A9827038C503}" type="datetimeFigureOut">
              <a:rPr lang="en-US"/>
              <a:pPr>
                <a:defRPr/>
              </a:pPr>
              <a:t>3/7/2017</a:t>
            </a:fld>
            <a:endParaRPr lang="en-US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72313-93E5-4653-859E-765DC5D866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419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Rectangle 2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49E80BC-4A47-4A48-92BA-F8B98EBF99BB}" type="datetimeFigureOut">
              <a:rPr lang="en-US"/>
              <a:pPr>
                <a:defRPr/>
              </a:pPr>
              <a:t>3/7/2017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EFCE0AC-9869-4569-A2FC-A7C14144A1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45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20A464B-5913-4B30-9774-34F9641A9B5C}" type="datetimeFigureOut">
              <a:rPr lang="en-US"/>
              <a:pPr>
                <a:defRPr/>
              </a:pPr>
              <a:t>3/7/2017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C66C11C-54A7-4AB0-89E4-05DED2ACFA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006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 fontAlgn="auto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  <a:cs typeface="+mn-cs"/>
            </a:endParaRPr>
          </a:p>
        </p:txBody>
      </p:sp>
      <p:sp>
        <p:nvSpPr>
          <p:cNvPr id="6" name="Flowchart: Process 5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lowchart: Process 6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CE5435D-E114-4FE7-8184-B6618100E9B4}" type="datetimeFigureOut">
              <a:rPr lang="en-US"/>
              <a:pPr>
                <a:defRPr/>
              </a:pPr>
              <a:t>3/7/2017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2FBD3EB-DD8E-496C-87C3-3B3F034B05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077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082D5F-992E-4E31-82BD-FA21728870B6}" type="datetimeFigureOut">
              <a:rPr lang="en-US"/>
              <a:pPr>
                <a:defRPr/>
              </a:pPr>
              <a:t>3/7/2017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DAD3D7-BAE8-4607-AD3B-CFA103F8F1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900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5862BB-0589-43E2-85C9-75E6DB1100AC}" type="datetimeFigureOut">
              <a:rPr lang="en-US"/>
              <a:pPr>
                <a:defRPr/>
              </a:pPr>
              <a:t>3/7/2017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EBE865-1DCD-487F-BBBE-2ED485570C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425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33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21E3D2F2-6B28-4EF6-A940-313B1586CF59}" type="datetimeFigureOut">
              <a:rPr lang="en-US"/>
              <a:pPr>
                <a:defRPr/>
              </a:pPr>
              <a:t>3/7/2017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3DEF5CB-509D-43B9-9142-CEA644487D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797" r:id="rId2"/>
    <p:sldLayoutId id="2147483803" r:id="rId3"/>
    <p:sldLayoutId id="2147483798" r:id="rId4"/>
    <p:sldLayoutId id="2147483804" r:id="rId5"/>
    <p:sldLayoutId id="2147483799" r:id="rId6"/>
    <p:sldLayoutId id="2147483805" r:id="rId7"/>
    <p:sldLayoutId id="2147483806" r:id="rId8"/>
    <p:sldLayoutId id="2147483807" r:id="rId9"/>
    <p:sldLayoutId id="2147483800" r:id="rId10"/>
    <p:sldLayoutId id="214748380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tx2">
                    <a:satMod val="130000"/>
                  </a:schemeClr>
                </a:solidFill>
              </a:rPr>
              <a:t>DO NOW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>
          <a:xfrm>
            <a:off x="1143000" y="1447800"/>
            <a:ext cx="7791450" cy="4800600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en-US" sz="3600" dirty="0"/>
              <a:t>Turn in Gas Law </a:t>
            </a:r>
            <a:r>
              <a:rPr lang="en-US" sz="3600" dirty="0" smtClean="0"/>
              <a:t>Problems handout.  </a:t>
            </a:r>
            <a:endParaRPr lang="en-US" sz="3600" dirty="0"/>
          </a:p>
          <a:p>
            <a:pPr eaLnBrk="1" hangingPunct="1">
              <a:buFont typeface="Wingdings" pitchFamily="2" charset="2"/>
              <a:buChar char="Ø"/>
            </a:pPr>
            <a:r>
              <a:rPr lang="en-US" sz="3600" dirty="0"/>
              <a:t>Pick up notes</a:t>
            </a:r>
            <a:r>
              <a:rPr lang="en-US" sz="3600" dirty="0" smtClean="0"/>
              <a:t>.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US" sz="3600" dirty="0" smtClean="0"/>
              <a:t>You need a calculator today.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770712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z="3600" b="1" dirty="0">
                <a:effectLst/>
              </a:rPr>
              <a:t>GRAHAM’S LAW OF EFFUSION</a:t>
            </a:r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en-US" sz="3600" b="1" dirty="0">
                <a:effectLst/>
              </a:rPr>
              <a:t>or DIFFUSION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550" indent="0">
              <a:buNone/>
              <a:defRPr/>
            </a:pPr>
            <a:r>
              <a:rPr lang="en-US" sz="2800" b="1" dirty="0">
                <a:solidFill>
                  <a:srgbClr val="FF0000"/>
                </a:solidFill>
              </a:rPr>
              <a:t>DIFFUSION:</a:t>
            </a:r>
          </a:p>
          <a:p>
            <a:pPr>
              <a:defRPr/>
            </a:pPr>
            <a:r>
              <a:rPr lang="en-US" sz="2800" dirty="0"/>
              <a:t>random mixing of gas molecules due to kinetic properties – think of perfume</a:t>
            </a:r>
          </a:p>
          <a:p>
            <a:pPr marL="82550" indent="0">
              <a:buNone/>
              <a:defRPr/>
            </a:pPr>
            <a:r>
              <a:rPr lang="en-US" sz="2800" b="1" dirty="0">
                <a:solidFill>
                  <a:srgbClr val="FF0000"/>
                </a:solidFill>
              </a:rPr>
              <a:t>EFFUSION</a:t>
            </a:r>
            <a:r>
              <a:rPr lang="en-US" sz="2800" dirty="0"/>
              <a:t>:</a:t>
            </a:r>
          </a:p>
          <a:p>
            <a:pPr>
              <a:defRPr/>
            </a:pPr>
            <a:r>
              <a:rPr lang="en-US" sz="2800" dirty="0"/>
              <a:t>the process in which a gas escapes through a hole considerably smaller than the mean free path of the molecules.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4865425"/>
            <a:ext cx="6858000" cy="197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023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z="3600" b="1" dirty="0">
                <a:effectLst/>
              </a:rPr>
              <a:t>GRAHAM’S LAW OF EFFUSION</a:t>
            </a:r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en-US" sz="3600" b="1" dirty="0">
                <a:effectLst/>
              </a:rPr>
              <a:t>or DIFFUSION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  <a:defRPr/>
            </a:pPr>
            <a:r>
              <a:rPr lang="en-US" dirty="0"/>
              <a:t>The rate of diffusion/effusion is </a:t>
            </a:r>
            <a:r>
              <a:rPr lang="en-US" b="1" dirty="0">
                <a:solidFill>
                  <a:srgbClr val="FF0000"/>
                </a:solidFill>
              </a:rPr>
              <a:t>inversely</a:t>
            </a:r>
            <a:r>
              <a:rPr lang="en-US" dirty="0"/>
              <a:t> proportional to the </a:t>
            </a:r>
            <a:r>
              <a:rPr lang="en-US" b="1" dirty="0">
                <a:solidFill>
                  <a:srgbClr val="FF0000"/>
                </a:solidFill>
              </a:rPr>
              <a:t>square root </a:t>
            </a:r>
            <a:r>
              <a:rPr lang="en-US" dirty="0"/>
              <a:t>of its </a:t>
            </a:r>
            <a:r>
              <a:rPr lang="en-US" b="1" dirty="0">
                <a:solidFill>
                  <a:srgbClr val="FF0000"/>
                </a:solidFill>
              </a:rPr>
              <a:t>molar mass </a:t>
            </a:r>
            <a:r>
              <a:rPr lang="en-US" dirty="0"/>
              <a:t>under identical conditions of temperature and pressure.  </a:t>
            </a:r>
          </a:p>
          <a:p>
            <a:pPr marL="82550" indent="0">
              <a:buFont typeface="Wingdings 2" pitchFamily="18" charset="2"/>
              <a:buNone/>
              <a:defRPr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n-US" dirty="0"/>
              <a:t>If two bodies of </a:t>
            </a:r>
            <a:r>
              <a:rPr lang="en-US" b="1" dirty="0">
                <a:solidFill>
                  <a:srgbClr val="FF0000"/>
                </a:solidFill>
              </a:rPr>
              <a:t>different</a:t>
            </a:r>
            <a:r>
              <a:rPr lang="en-US" dirty="0"/>
              <a:t> masses have the </a:t>
            </a:r>
            <a:r>
              <a:rPr lang="en-US" b="1" dirty="0">
                <a:solidFill>
                  <a:srgbClr val="FF0000"/>
                </a:solidFill>
              </a:rPr>
              <a:t>same</a:t>
            </a:r>
            <a:r>
              <a:rPr lang="en-US" dirty="0"/>
              <a:t> kinetic energy, the          </a:t>
            </a:r>
            <a:r>
              <a:rPr lang="en-US" b="1" dirty="0">
                <a:solidFill>
                  <a:srgbClr val="FF0000"/>
                </a:solidFill>
              </a:rPr>
              <a:t>lighter</a:t>
            </a:r>
            <a:r>
              <a:rPr lang="en-US" dirty="0"/>
              <a:t> body moves </a:t>
            </a:r>
            <a:r>
              <a:rPr lang="en-US" b="1" dirty="0">
                <a:solidFill>
                  <a:srgbClr val="FF0000"/>
                </a:solidFill>
              </a:rPr>
              <a:t>faster</a:t>
            </a:r>
            <a:r>
              <a:rPr lang="en-US" dirty="0"/>
              <a:t>.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8305" y="4648200"/>
            <a:ext cx="2116145" cy="21383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DEMO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447800"/>
            <a:ext cx="7867650" cy="4800600"/>
          </a:xfrm>
        </p:spPr>
        <p:txBody>
          <a:bodyPr/>
          <a:lstStyle/>
          <a:p>
            <a:r>
              <a:rPr lang="en-US" dirty="0"/>
              <a:t>Anise and Cinnamon</a:t>
            </a:r>
          </a:p>
          <a:p>
            <a:pPr marL="596900" indent="-514350">
              <a:buAutoNum type="arabicPeriod"/>
            </a:pPr>
            <a:r>
              <a:rPr lang="en-US" dirty="0"/>
              <a:t>What can we assume about the temperatures of the two oils?</a:t>
            </a:r>
          </a:p>
          <a:p>
            <a:pPr marL="596900" indent="-514350">
              <a:buAutoNum type="arabicPeriod"/>
            </a:pPr>
            <a:r>
              <a:rPr lang="en-US" dirty="0"/>
              <a:t>How is temperature related to kinetic energy?</a:t>
            </a:r>
          </a:p>
          <a:p>
            <a:pPr marL="596900" indent="-514350">
              <a:buAutoNum type="arabicPeriod"/>
            </a:pPr>
            <a:r>
              <a:rPr lang="en-US" dirty="0"/>
              <a:t>How do the kinetic energy of the two oils compare?</a:t>
            </a:r>
          </a:p>
          <a:p>
            <a:pPr marL="596900" indent="-514350">
              <a:buAutoNum type="arabicPeriod"/>
            </a:pPr>
            <a:r>
              <a:rPr lang="en-US" dirty="0"/>
              <a:t>The formula for determining KE is ½mv</a:t>
            </a:r>
            <a:r>
              <a:rPr lang="en-US" baseline="30000" dirty="0"/>
              <a:t>2</a:t>
            </a:r>
            <a:r>
              <a:rPr lang="en-US" dirty="0"/>
              <a:t>.</a:t>
            </a:r>
          </a:p>
          <a:p>
            <a:pPr marL="59690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5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CALCULATIONS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KE = ½mv</a:t>
            </a:r>
            <a:r>
              <a:rPr lang="en-US" baseline="30000" dirty="0"/>
              <a:t>2</a:t>
            </a:r>
            <a:endParaRPr lang="en-US" dirty="0"/>
          </a:p>
          <a:p>
            <a:r>
              <a:rPr lang="en-US" dirty="0"/>
              <a:t>½ m</a:t>
            </a:r>
            <a:r>
              <a:rPr lang="en-US" baseline="-25000" dirty="0"/>
              <a:t>a</a:t>
            </a:r>
            <a:r>
              <a:rPr lang="en-US" dirty="0"/>
              <a:t>v</a:t>
            </a:r>
            <a:r>
              <a:rPr lang="en-US" baseline="-25000" dirty="0"/>
              <a:t>a</a:t>
            </a:r>
            <a:r>
              <a:rPr lang="en-US" baseline="30000" dirty="0"/>
              <a:t>2</a:t>
            </a:r>
            <a:r>
              <a:rPr lang="en-US" dirty="0"/>
              <a:t> = ½ m</a:t>
            </a:r>
            <a:r>
              <a:rPr lang="en-US" baseline="-25000" dirty="0"/>
              <a:t>c</a:t>
            </a:r>
            <a:r>
              <a:rPr lang="en-US" dirty="0"/>
              <a:t>v</a:t>
            </a:r>
            <a:r>
              <a:rPr lang="en-US" baseline="-25000" dirty="0"/>
              <a:t>c</a:t>
            </a:r>
            <a:r>
              <a:rPr lang="en-US" baseline="30000" dirty="0"/>
              <a:t>2</a:t>
            </a:r>
            <a:r>
              <a:rPr lang="en-US" dirty="0"/>
              <a:t> </a:t>
            </a:r>
          </a:p>
          <a:p>
            <a:r>
              <a:rPr lang="en-US" u="sng" dirty="0"/>
              <a:t>½ m</a:t>
            </a:r>
            <a:r>
              <a:rPr lang="en-US" u="sng" baseline="-25000" dirty="0"/>
              <a:t>a</a:t>
            </a:r>
            <a:r>
              <a:rPr lang="en-US" u="sng" dirty="0"/>
              <a:t>v</a:t>
            </a:r>
            <a:r>
              <a:rPr lang="en-US" u="sng" baseline="-25000" dirty="0"/>
              <a:t>a</a:t>
            </a:r>
            <a:r>
              <a:rPr lang="en-US" u="sng" baseline="30000" dirty="0"/>
              <a:t>2</a:t>
            </a:r>
            <a:r>
              <a:rPr lang="en-US" u="sng" dirty="0"/>
              <a:t> </a:t>
            </a:r>
            <a:r>
              <a:rPr lang="en-US" dirty="0"/>
              <a:t>= ½ v</a:t>
            </a:r>
            <a:r>
              <a:rPr lang="en-US" baseline="-25000" dirty="0"/>
              <a:t>c</a:t>
            </a:r>
            <a:r>
              <a:rPr lang="en-US" baseline="30000" dirty="0"/>
              <a:t>2</a:t>
            </a:r>
            <a:r>
              <a:rPr lang="en-US" dirty="0"/>
              <a:t> </a:t>
            </a:r>
          </a:p>
          <a:p>
            <a:pPr marL="82550" indent="0">
              <a:buNone/>
            </a:pPr>
            <a:r>
              <a:rPr lang="en-US" dirty="0"/>
              <a:t>	m</a:t>
            </a:r>
            <a:r>
              <a:rPr lang="en-US" baseline="-25000" dirty="0"/>
              <a:t>c</a:t>
            </a:r>
          </a:p>
          <a:p>
            <a:r>
              <a:rPr lang="en-US" u="sng" dirty="0"/>
              <a:t>½ m</a:t>
            </a:r>
            <a:r>
              <a:rPr lang="en-US" u="sng" baseline="-25000" dirty="0"/>
              <a:t>a</a:t>
            </a:r>
            <a:r>
              <a:rPr lang="en-US" u="sng" dirty="0"/>
              <a:t> </a:t>
            </a:r>
            <a:r>
              <a:rPr lang="en-US" dirty="0"/>
              <a:t>= </a:t>
            </a:r>
            <a:r>
              <a:rPr lang="en-US" u="sng" dirty="0"/>
              <a:t>½ v</a:t>
            </a:r>
            <a:r>
              <a:rPr lang="en-US" u="sng" baseline="-25000" dirty="0"/>
              <a:t>c</a:t>
            </a:r>
            <a:r>
              <a:rPr lang="en-US" u="sng" baseline="30000" dirty="0"/>
              <a:t>2</a:t>
            </a:r>
            <a:r>
              <a:rPr lang="en-US" u="sng" dirty="0"/>
              <a:t> </a:t>
            </a:r>
          </a:p>
          <a:p>
            <a:pPr marL="82550" indent="0">
              <a:buNone/>
            </a:pPr>
            <a:r>
              <a:rPr lang="en-US" dirty="0"/>
              <a:t>     m</a:t>
            </a:r>
            <a:r>
              <a:rPr lang="en-US" baseline="-25000" dirty="0"/>
              <a:t>c            </a:t>
            </a:r>
            <a:r>
              <a:rPr lang="en-US" dirty="0"/>
              <a:t>v</a:t>
            </a:r>
            <a:r>
              <a:rPr lang="en-US" baseline="-25000" dirty="0"/>
              <a:t>a</a:t>
            </a:r>
            <a:r>
              <a:rPr lang="en-US" baseline="30000" dirty="0"/>
              <a:t>2</a:t>
            </a:r>
            <a:endParaRPr lang="en-US" dirty="0"/>
          </a:p>
          <a:p>
            <a:r>
              <a:rPr lang="en-US" u="sng" dirty="0"/>
              <a:t>  m</a:t>
            </a:r>
            <a:r>
              <a:rPr lang="en-US" u="sng" baseline="-25000" dirty="0"/>
              <a:t>a</a:t>
            </a:r>
            <a:r>
              <a:rPr lang="en-US" u="sng" dirty="0"/>
              <a:t> </a:t>
            </a:r>
            <a:r>
              <a:rPr lang="en-US" dirty="0"/>
              <a:t>= </a:t>
            </a:r>
            <a:r>
              <a:rPr lang="en-US" u="sng" dirty="0"/>
              <a:t>  v</a:t>
            </a:r>
            <a:r>
              <a:rPr lang="en-US" u="sng" baseline="-25000" dirty="0"/>
              <a:t>c</a:t>
            </a:r>
            <a:r>
              <a:rPr lang="en-US" u="sng" baseline="30000" dirty="0"/>
              <a:t>2   </a:t>
            </a:r>
            <a:r>
              <a:rPr lang="en-US" u="sng" dirty="0"/>
              <a:t> </a:t>
            </a:r>
          </a:p>
          <a:p>
            <a:pPr marL="82550" indent="0">
              <a:buNone/>
            </a:pPr>
            <a:r>
              <a:rPr lang="en-US" dirty="0"/>
              <a:t>     m</a:t>
            </a:r>
            <a:r>
              <a:rPr lang="en-US" baseline="-25000" dirty="0"/>
              <a:t>c         </a:t>
            </a:r>
            <a:r>
              <a:rPr lang="en-US" dirty="0"/>
              <a:t>v</a:t>
            </a:r>
            <a:r>
              <a:rPr lang="en-US" baseline="-25000" dirty="0"/>
              <a:t>a</a:t>
            </a:r>
            <a:r>
              <a:rPr lang="en-US" baseline="30000" dirty="0"/>
              <a:t>2</a:t>
            </a:r>
            <a:endParaRPr lang="en-US" dirty="0"/>
          </a:p>
          <a:p>
            <a:pPr marL="825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826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200" b="1" dirty="0">
                <a:effectLst/>
              </a:rPr>
              <a:t>GRAHAM’S LAW OF EFFUSION</a:t>
            </a:r>
            <a:br>
              <a:rPr lang="en-US" sz="3200" b="1" dirty="0">
                <a:effectLst/>
              </a:rPr>
            </a:br>
            <a:r>
              <a:rPr lang="en-US" sz="3200" b="1" dirty="0">
                <a:effectLst/>
              </a:rPr>
              <a:t>or DIFFUSION</a:t>
            </a:r>
            <a:endParaRPr lang="en-US" sz="3200" b="1" dirty="0"/>
          </a:p>
        </p:txBody>
      </p:sp>
      <p:sp>
        <p:nvSpPr>
          <p:cNvPr id="56323" name="Content Placeholder 2"/>
          <p:cNvSpPr>
            <a:spLocks noGrp="1"/>
          </p:cNvSpPr>
          <p:nvPr>
            <p:ph idx="1"/>
          </p:nvPr>
        </p:nvSpPr>
        <p:spPr>
          <a:xfrm>
            <a:off x="1435100" y="1600200"/>
            <a:ext cx="7499350" cy="4648200"/>
          </a:xfrm>
        </p:spPr>
        <p:txBody>
          <a:bodyPr/>
          <a:lstStyle/>
          <a:p>
            <a:pPr marL="82550" indent="0">
              <a:buFont typeface="Wingdings 2" pitchFamily="18" charset="2"/>
              <a:buNone/>
            </a:pPr>
            <a:r>
              <a:rPr lang="en-US" dirty="0"/>
              <a:t>  </a:t>
            </a:r>
            <a:r>
              <a:rPr lang="en-US" u="sng" dirty="0"/>
              <a:t>Rate (velocity) a</a:t>
            </a:r>
            <a:r>
              <a:rPr lang="en-US" dirty="0"/>
              <a:t>      =      </a:t>
            </a:r>
            <a:r>
              <a:rPr lang="en-US" u="sng" dirty="0"/>
              <a:t>Formula mass b</a:t>
            </a:r>
            <a:r>
              <a:rPr lang="en-US" dirty="0"/>
              <a:t>	</a:t>
            </a:r>
          </a:p>
          <a:p>
            <a:pPr marL="82550" indent="0">
              <a:buFont typeface="Wingdings 2" pitchFamily="18" charset="2"/>
              <a:buNone/>
            </a:pPr>
            <a:r>
              <a:rPr lang="en-US" dirty="0"/>
              <a:t>  Rate (velocity) b	        Formula mass a</a:t>
            </a:r>
          </a:p>
          <a:p>
            <a:pPr marL="82550" indent="0">
              <a:buFont typeface="Wingdings 2" pitchFamily="18" charset="2"/>
              <a:buNone/>
            </a:pPr>
            <a:endParaRPr lang="en-US" dirty="0"/>
          </a:p>
          <a:p>
            <a:pPr marL="82550" indent="0">
              <a:buFont typeface="Wingdings 2" pitchFamily="18" charset="2"/>
              <a:buNone/>
            </a:pPr>
            <a:r>
              <a:rPr lang="en-US" i="1" dirty="0"/>
              <a:t>Compare ammonia and hydrochloric acid:</a:t>
            </a:r>
            <a:endParaRPr lang="en-US" dirty="0"/>
          </a:p>
          <a:p>
            <a:pPr marL="82550" indent="0">
              <a:buFont typeface="Wingdings 2" pitchFamily="18" charset="2"/>
              <a:buNone/>
            </a:pPr>
            <a:r>
              <a:rPr lang="en-US" u="sng" dirty="0"/>
              <a:t>velocity NH</a:t>
            </a:r>
            <a:r>
              <a:rPr lang="en-US" u="sng" baseline="-25000" dirty="0"/>
              <a:t>3</a:t>
            </a:r>
            <a:r>
              <a:rPr lang="en-US" dirty="0"/>
              <a:t>	  =    </a:t>
            </a:r>
            <a:r>
              <a:rPr lang="en-US" u="sng" dirty="0"/>
              <a:t>36.46g/</a:t>
            </a:r>
            <a:r>
              <a:rPr lang="en-US" u="sng" dirty="0" err="1"/>
              <a:t>mol</a:t>
            </a:r>
            <a:r>
              <a:rPr lang="en-US" dirty="0"/>
              <a:t>   </a:t>
            </a:r>
          </a:p>
          <a:p>
            <a:pPr marL="82550" indent="0">
              <a:buFont typeface="Wingdings 2" pitchFamily="18" charset="2"/>
              <a:buNone/>
            </a:pPr>
            <a:r>
              <a:rPr lang="en-US" dirty="0"/>
              <a:t>velocity HCl	        17.04g/</a:t>
            </a:r>
            <a:r>
              <a:rPr lang="en-US" dirty="0" err="1"/>
              <a:t>mol</a:t>
            </a:r>
            <a:r>
              <a:rPr lang="en-US" dirty="0"/>
              <a:t>		</a:t>
            </a:r>
          </a:p>
          <a:p>
            <a:pPr marL="82550" indent="0">
              <a:buFont typeface="Wingdings 2" pitchFamily="18" charset="2"/>
              <a:buNone/>
            </a:pPr>
            <a:r>
              <a:rPr lang="en-US" dirty="0"/>
              <a:t>= </a:t>
            </a:r>
          </a:p>
          <a:p>
            <a:pPr marL="82550" indent="0">
              <a:buFont typeface="Wingdings 2" pitchFamily="18" charset="2"/>
              <a:buNone/>
            </a:pPr>
            <a:r>
              <a:rPr lang="en-US" dirty="0"/>
              <a:t>=  NH</a:t>
            </a:r>
            <a:r>
              <a:rPr lang="en-US" baseline="-25000" dirty="0"/>
              <a:t>3</a:t>
            </a:r>
            <a:r>
              <a:rPr lang="en-US" dirty="0"/>
              <a:t> is _______ times faster than HCl</a:t>
            </a:r>
          </a:p>
          <a:p>
            <a:pPr marL="82550" indent="0">
              <a:buFont typeface="Wingdings 2" pitchFamily="18" charset="2"/>
              <a:buNone/>
            </a:pPr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5943600" y="1676400"/>
            <a:ext cx="259080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943600" y="1676400"/>
            <a:ext cx="0" cy="10668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cxnSpLocks/>
          </p:cNvCxnSpPr>
          <p:nvPr/>
        </p:nvCxnSpPr>
        <p:spPr>
          <a:xfrm flipH="1" flipV="1">
            <a:off x="5715000" y="2438400"/>
            <a:ext cx="238125" cy="304801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105400" y="3886200"/>
            <a:ext cx="228600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099050" y="3886200"/>
            <a:ext cx="0" cy="10668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 flipV="1">
            <a:off x="4876800" y="4038600"/>
            <a:ext cx="222251" cy="9144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56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550" indent="0">
              <a:buNone/>
            </a:pPr>
            <a:r>
              <a:rPr lang="en-US" sz="2800" dirty="0"/>
              <a:t>If equal amounts of helium and argon gases are placed in a container and allowed to escape, which gas will escape faster and how much faster?</a:t>
            </a:r>
          </a:p>
        </p:txBody>
      </p:sp>
    </p:spTree>
    <p:extLst>
      <p:ext uri="{BB962C8B-B14F-4D97-AF65-F5344CB8AC3E}">
        <p14:creationId xmlns:p14="http://schemas.microsoft.com/office/powerpoint/2010/main" val="376121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/>
              <a:t>REAL vs. IDEAL GASES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The ideal gas equation, PV = </a:t>
            </a:r>
            <a:r>
              <a:rPr lang="en-US" dirty="0" err="1"/>
              <a:t>nRT</a:t>
            </a:r>
            <a:r>
              <a:rPr lang="en-US" dirty="0"/>
              <a:t>, is simple to use and accurately predicts gas behavior in many everyday situations. </a:t>
            </a:r>
          </a:p>
          <a:p>
            <a:pPr>
              <a:defRPr/>
            </a:pPr>
            <a:r>
              <a:rPr lang="en-US" dirty="0"/>
              <a:t>However, it is an approximation and does not describe the behavior of real gases exactly.</a:t>
            </a:r>
          </a:p>
          <a:p>
            <a:pPr marL="82550" indent="0">
              <a:buNone/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/>
              <a:t>REAL vs. IDEAL GASES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990600"/>
            <a:ext cx="7499350" cy="4800600"/>
          </a:xfrm>
        </p:spPr>
        <p:txBody>
          <a:bodyPr/>
          <a:lstStyle/>
          <a:p>
            <a:pPr marL="82550" indent="0">
              <a:buNone/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Under </a:t>
            </a:r>
            <a:r>
              <a:rPr lang="en-US" b="1" dirty="0">
                <a:solidFill>
                  <a:srgbClr val="FF0000"/>
                </a:solidFill>
              </a:rPr>
              <a:t>very high </a:t>
            </a:r>
            <a:r>
              <a:rPr lang="en-US" dirty="0"/>
              <a:t>pressure, real gases have trouble </a:t>
            </a:r>
            <a:r>
              <a:rPr lang="en-US" b="1" dirty="0">
                <a:solidFill>
                  <a:srgbClr val="FF0000"/>
                </a:solidFill>
              </a:rPr>
              <a:t>compressing</a:t>
            </a:r>
            <a:r>
              <a:rPr lang="en-US" dirty="0"/>
              <a:t> completely.  The ideal gas law fails.  </a:t>
            </a:r>
          </a:p>
          <a:p>
            <a:pPr>
              <a:defRPr/>
            </a:pPr>
            <a:r>
              <a:rPr lang="en-US" dirty="0"/>
              <a:t>Ideal gases have </a:t>
            </a:r>
            <a:r>
              <a:rPr lang="en-US" b="1" dirty="0">
                <a:solidFill>
                  <a:srgbClr val="FF0000"/>
                </a:solidFill>
              </a:rPr>
              <a:t>no</a:t>
            </a:r>
            <a:r>
              <a:rPr lang="en-US" dirty="0"/>
              <a:t> volume, but real gases do.  </a:t>
            </a:r>
          </a:p>
          <a:p>
            <a:pPr>
              <a:defRPr/>
            </a:pPr>
            <a:r>
              <a:rPr lang="en-US" dirty="0"/>
              <a:t>At very low temperatures</a:t>
            </a:r>
            <a:r>
              <a:rPr lang="en-US" b="1" dirty="0"/>
              <a:t>,</a:t>
            </a:r>
            <a:r>
              <a:rPr lang="en-US" b="1" dirty="0">
                <a:solidFill>
                  <a:schemeClr val="accent5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attractive</a:t>
            </a:r>
            <a:r>
              <a:rPr lang="en-US" dirty="0"/>
              <a:t> forces between real gas molecules become </a:t>
            </a:r>
            <a:r>
              <a:rPr lang="en-US" b="1" dirty="0">
                <a:solidFill>
                  <a:srgbClr val="FF0000"/>
                </a:solidFill>
              </a:rPr>
              <a:t>significant</a:t>
            </a:r>
            <a:r>
              <a:rPr lang="en-US" dirty="0"/>
              <a:t> and real gases </a:t>
            </a:r>
            <a:r>
              <a:rPr lang="en-US" b="1" dirty="0">
                <a:solidFill>
                  <a:srgbClr val="FF0000"/>
                </a:solidFill>
              </a:rPr>
              <a:t>liquefy</a:t>
            </a:r>
            <a:r>
              <a:rPr lang="en-US" dirty="0"/>
              <a:t>.</a:t>
            </a: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19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/>
              <a:t>REAL vs. IDEAL GASES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550" indent="0">
              <a:buFont typeface="Wingdings 2" pitchFamily="18" charset="2"/>
              <a:buNone/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The ideal gas law can be used under </a:t>
            </a:r>
            <a:r>
              <a:rPr lang="en-US" b="1" dirty="0">
                <a:solidFill>
                  <a:srgbClr val="FF0000"/>
                </a:solidFill>
              </a:rPr>
              <a:t>ordinary</a:t>
            </a:r>
            <a:r>
              <a:rPr lang="en-US" dirty="0"/>
              <a:t> conditions only.  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/>
              <a:t>GAS STOICHIOMETRY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>
          <a:xfrm>
            <a:off x="1152525" y="1447800"/>
            <a:ext cx="8001000" cy="4800600"/>
          </a:xfrm>
        </p:spPr>
        <p:txBody>
          <a:bodyPr/>
          <a:lstStyle/>
          <a:p>
            <a:r>
              <a:rPr lang="en-US" sz="2800" dirty="0"/>
              <a:t>We are now going to add to our MOLE CITY diagram, adding </a:t>
            </a:r>
            <a:r>
              <a:rPr lang="en-US" sz="2800" b="1" dirty="0">
                <a:solidFill>
                  <a:srgbClr val="7030A0"/>
                </a:solidFill>
              </a:rPr>
              <a:t>volume</a:t>
            </a:r>
            <a:r>
              <a:rPr lang="en-US" sz="2800" dirty="0"/>
              <a:t> of a mole of gas.</a:t>
            </a:r>
          </a:p>
          <a:p>
            <a:pPr algn="ctr">
              <a:buFont typeface="Wingdings 2" pitchFamily="18" charset="2"/>
              <a:buNone/>
            </a:pPr>
            <a:r>
              <a:rPr lang="en-US" b="1" dirty="0"/>
              <a:t>VOLUME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	1 mole        22.4 L @ STP</a:t>
            </a:r>
          </a:p>
          <a:p>
            <a:pPr>
              <a:buFont typeface="Wingdings 2" pitchFamily="18" charset="2"/>
              <a:buNone/>
            </a:pPr>
            <a:endParaRPr lang="en-US" dirty="0"/>
          </a:p>
          <a:p>
            <a:pPr>
              <a:buFont typeface="Wingdings 2" pitchFamily="18" charset="2"/>
              <a:buNone/>
            </a:pPr>
            <a:r>
              <a:rPr lang="en-US" dirty="0"/>
              <a:t>		           1 mole          1 mole</a:t>
            </a:r>
          </a:p>
          <a:p>
            <a:pPr>
              <a:buFont typeface="Wingdings 2" pitchFamily="18" charset="2"/>
              <a:buNone/>
            </a:pPr>
            <a:r>
              <a:rPr lang="en-US" b="1" dirty="0"/>
              <a:t>PARTICLES        MOLE	         MASS</a:t>
            </a:r>
          </a:p>
          <a:p>
            <a:pPr>
              <a:buFont typeface="Wingdings 2" pitchFamily="18" charset="2"/>
              <a:buNone/>
            </a:pPr>
            <a:r>
              <a:rPr lang="en-US" sz="2400" dirty="0"/>
              <a:t>			</a:t>
            </a:r>
            <a:r>
              <a:rPr lang="en-US" dirty="0"/>
              <a:t>6.02 x 10</a:t>
            </a:r>
            <a:r>
              <a:rPr lang="en-US" baseline="30000" dirty="0"/>
              <a:t>23</a:t>
            </a:r>
            <a:r>
              <a:rPr lang="en-US" dirty="0"/>
              <a:t>       molar mass</a:t>
            </a:r>
          </a:p>
          <a:p>
            <a:pPr>
              <a:buFont typeface="Wingdings 2" pitchFamily="18" charset="2"/>
              <a:buNone/>
            </a:pPr>
            <a:r>
              <a:rPr lang="en-US" dirty="0"/>
              <a:t>		</a:t>
            </a:r>
          </a:p>
          <a:p>
            <a:pPr>
              <a:buFont typeface="Wingdings 2" pitchFamily="18" charset="2"/>
              <a:buNone/>
            </a:pPr>
            <a:r>
              <a:rPr lang="en-US" dirty="0"/>
              <a:t>	   	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5114925" y="3048000"/>
            <a:ext cx="0" cy="1371600"/>
          </a:xfrm>
          <a:prstGeom prst="straightConnector1">
            <a:avLst/>
          </a:prstGeom>
          <a:ln w="571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5867400" y="4800600"/>
            <a:ext cx="762000" cy="0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3657600" y="4810125"/>
            <a:ext cx="762000" cy="0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/>
              <a:t>GAS STOICHIOMETRY</a:t>
            </a:r>
          </a:p>
        </p:txBody>
      </p:sp>
      <p:sp>
        <p:nvSpPr>
          <p:cNvPr id="60419" name="Content Placeholder 2"/>
          <p:cNvSpPr>
            <a:spLocks noGrp="1"/>
          </p:cNvSpPr>
          <p:nvPr>
            <p:ph idx="1"/>
          </p:nvPr>
        </p:nvSpPr>
        <p:spPr>
          <a:xfrm>
            <a:off x="1143000" y="1447800"/>
            <a:ext cx="7791450" cy="4800600"/>
          </a:xfrm>
        </p:spPr>
        <p:txBody>
          <a:bodyPr/>
          <a:lstStyle/>
          <a:p>
            <a:pPr marL="82550" indent="0">
              <a:buFont typeface="Wingdings 2" pitchFamily="18" charset="2"/>
              <a:buNone/>
            </a:pPr>
            <a:r>
              <a:rPr lang="en-US" b="1" dirty="0"/>
              <a:t>PRACTICE</a:t>
            </a:r>
            <a:endParaRPr lang="en-US" dirty="0"/>
          </a:p>
          <a:p>
            <a:pPr marL="457200" indent="-457200">
              <a:buFont typeface="Wingdings 2" pitchFamily="18" charset="2"/>
              <a:buAutoNum type="alphaUcPeriod"/>
            </a:pPr>
            <a:r>
              <a:rPr lang="en-US" dirty="0"/>
              <a:t>Determine the volume in 2.0 moles of H</a:t>
            </a:r>
            <a:r>
              <a:rPr lang="en-US" baseline="-25000" dirty="0"/>
              <a:t>2</a:t>
            </a:r>
            <a:r>
              <a:rPr lang="en-US" dirty="0"/>
              <a:t>.</a:t>
            </a:r>
          </a:p>
          <a:p>
            <a:pPr marL="82550" indent="0">
              <a:buFont typeface="Wingdings 2" pitchFamily="18" charset="2"/>
              <a:buNone/>
            </a:pPr>
            <a:endParaRPr lang="en-US" dirty="0"/>
          </a:p>
          <a:p>
            <a:pPr marL="82550" indent="0">
              <a:buFont typeface="Wingdings 2" pitchFamily="18" charset="2"/>
              <a:buNone/>
            </a:pPr>
            <a:r>
              <a:rPr lang="en-US" dirty="0"/>
              <a:t>?? volume  =  </a:t>
            </a:r>
            <a:r>
              <a:rPr lang="en-US" u="sng" dirty="0"/>
              <a:t>2.0 mol H</a:t>
            </a:r>
            <a:r>
              <a:rPr lang="en-US" u="sng" baseline="-25000" dirty="0"/>
              <a:t>2</a:t>
            </a:r>
            <a:r>
              <a:rPr lang="en-US" u="sng" dirty="0"/>
              <a:t>     22.4 L  H</a:t>
            </a:r>
            <a:r>
              <a:rPr lang="en-US" u="sng" baseline="-25000" dirty="0"/>
              <a:t>2</a:t>
            </a:r>
            <a:r>
              <a:rPr lang="en-US" u="sng" dirty="0"/>
              <a:t>   </a:t>
            </a:r>
            <a:r>
              <a:rPr lang="en-US" dirty="0"/>
              <a:t>	</a:t>
            </a:r>
            <a:r>
              <a:rPr lang="en-US" baseline="-25000" dirty="0"/>
              <a:t> </a:t>
            </a:r>
            <a:r>
              <a:rPr lang="en-US" dirty="0"/>
              <a:t> 	                                   1 mol H</a:t>
            </a:r>
            <a:r>
              <a:rPr lang="en-US" baseline="-25000" dirty="0"/>
              <a:t>2</a:t>
            </a:r>
            <a:endParaRPr lang="en-US" dirty="0"/>
          </a:p>
          <a:p>
            <a:pPr marL="923925" lvl="3" indent="0">
              <a:buFont typeface="Wingdings 2" pitchFamily="18" charset="2"/>
              <a:buNone/>
            </a:pPr>
            <a:r>
              <a:rPr lang="en-US" dirty="0"/>
              <a:t>	</a:t>
            </a:r>
            <a:r>
              <a:rPr lang="en-US" sz="3200" dirty="0"/>
              <a:t>     =</a:t>
            </a:r>
            <a:endParaRPr lang="en-US" dirty="0"/>
          </a:p>
          <a:p>
            <a:pPr marL="82550" indent="0">
              <a:buFont typeface="Wingdings 2" pitchFamily="18" charset="2"/>
              <a:buNone/>
            </a:pPr>
            <a:r>
              <a:rPr lang="en-US" dirty="0"/>
              <a:t>  </a:t>
            </a:r>
          </a:p>
          <a:p>
            <a:pPr marL="82550" indent="0">
              <a:buFont typeface="Wingdings 2" pitchFamily="18" charset="2"/>
              <a:buNone/>
            </a:pPr>
            <a:endParaRPr lang="en-US" dirty="0"/>
          </a:p>
          <a:p>
            <a:pPr marL="82550" indent="0">
              <a:buFont typeface="Wingdings 2" pitchFamily="18" charset="2"/>
              <a:buNone/>
            </a:pPr>
            <a:endParaRPr lang="en-US" dirty="0"/>
          </a:p>
        </p:txBody>
      </p:sp>
      <p:sp>
        <p:nvSpPr>
          <p:cNvPr id="60420" name="Line 5"/>
          <p:cNvSpPr>
            <a:spLocks noChangeShapeType="1"/>
          </p:cNvSpPr>
          <p:nvPr/>
        </p:nvSpPr>
        <p:spPr bwMode="auto">
          <a:xfrm>
            <a:off x="5638800" y="3200400"/>
            <a:ext cx="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/>
              <a:t>GAS STOICHIOMETRY</a:t>
            </a:r>
          </a:p>
        </p:txBody>
      </p:sp>
      <p:sp>
        <p:nvSpPr>
          <p:cNvPr id="61443" name="Content Placeholder 2"/>
          <p:cNvSpPr>
            <a:spLocks noGrp="1"/>
          </p:cNvSpPr>
          <p:nvPr>
            <p:ph idx="1"/>
          </p:nvPr>
        </p:nvSpPr>
        <p:spPr>
          <a:xfrm>
            <a:off x="1219200" y="1447800"/>
            <a:ext cx="7715250" cy="4800600"/>
          </a:xfrm>
        </p:spPr>
        <p:txBody>
          <a:bodyPr/>
          <a:lstStyle/>
          <a:p>
            <a:pPr marL="457200" indent="-457200">
              <a:buFont typeface="Wingdings 2" pitchFamily="18" charset="2"/>
              <a:buNone/>
            </a:pPr>
            <a:r>
              <a:rPr lang="en-US" dirty="0"/>
              <a:t>B. Determine the volume in 10.3 moles of CO</a:t>
            </a:r>
            <a:r>
              <a:rPr lang="en-US" baseline="-25000" dirty="0"/>
              <a:t>2</a:t>
            </a:r>
            <a:r>
              <a:rPr lang="en-US" dirty="0"/>
              <a:t>.</a:t>
            </a:r>
          </a:p>
          <a:p>
            <a:pPr marL="82550" indent="0">
              <a:buFont typeface="Wingdings 2" pitchFamily="18" charset="2"/>
              <a:buNone/>
            </a:pPr>
            <a:r>
              <a:rPr lang="en-US" dirty="0"/>
              <a:t> </a:t>
            </a:r>
          </a:p>
          <a:p>
            <a:pPr marL="82550" indent="0">
              <a:buFont typeface="Wingdings 2" pitchFamily="18" charset="2"/>
              <a:buNone/>
            </a:pPr>
            <a:r>
              <a:rPr lang="en-US" dirty="0"/>
              <a:t>?? volume  =  </a:t>
            </a:r>
          </a:p>
          <a:p>
            <a:pPr marL="82550" indent="0">
              <a:buFont typeface="Wingdings 2" pitchFamily="18" charset="2"/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/>
              <a:t>GAS STOICHIOMETRY</a:t>
            </a:r>
          </a:p>
        </p:txBody>
      </p:sp>
      <p:sp>
        <p:nvSpPr>
          <p:cNvPr id="62467" name="Content Placeholder 2"/>
          <p:cNvSpPr>
            <a:spLocks noGrp="1"/>
          </p:cNvSpPr>
          <p:nvPr>
            <p:ph idx="1"/>
          </p:nvPr>
        </p:nvSpPr>
        <p:spPr>
          <a:xfrm>
            <a:off x="1219200" y="1447800"/>
            <a:ext cx="7715250" cy="4800600"/>
          </a:xfrm>
        </p:spPr>
        <p:txBody>
          <a:bodyPr/>
          <a:lstStyle/>
          <a:p>
            <a:pPr marL="457200" indent="-457200">
              <a:buFont typeface="Wingdings 2" pitchFamily="18" charset="2"/>
              <a:buNone/>
            </a:pPr>
            <a:r>
              <a:rPr lang="en-US" dirty="0"/>
              <a:t>C. Determine the moles in 251 L of O</a:t>
            </a:r>
            <a:r>
              <a:rPr lang="en-US" baseline="-25000" dirty="0"/>
              <a:t>2</a:t>
            </a:r>
            <a:r>
              <a:rPr lang="en-US" dirty="0"/>
              <a:t>.</a:t>
            </a:r>
          </a:p>
          <a:p>
            <a:pPr marL="82550" indent="0">
              <a:buFont typeface="Wingdings 2" pitchFamily="18" charset="2"/>
              <a:buNone/>
            </a:pPr>
            <a:r>
              <a:rPr lang="en-US" dirty="0"/>
              <a:t> </a:t>
            </a:r>
          </a:p>
          <a:p>
            <a:pPr marL="82550" indent="0">
              <a:buFont typeface="Wingdings 2" pitchFamily="18" charset="2"/>
              <a:buNone/>
            </a:pPr>
            <a:r>
              <a:rPr lang="en-US" dirty="0"/>
              <a:t>?? moles  =  </a:t>
            </a:r>
          </a:p>
          <a:p>
            <a:pPr marL="82550" indent="0">
              <a:buFont typeface="Wingdings 2" pitchFamily="18" charset="2"/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GAS STOICHIOMETRY</a:t>
            </a:r>
          </a:p>
        </p:txBody>
      </p:sp>
      <p:sp>
        <p:nvSpPr>
          <p:cNvPr id="63491" name="Content Placeholder 2"/>
          <p:cNvSpPr>
            <a:spLocks noGrp="1"/>
          </p:cNvSpPr>
          <p:nvPr>
            <p:ph idx="1"/>
          </p:nvPr>
        </p:nvSpPr>
        <p:spPr>
          <a:xfrm>
            <a:off x="1066800" y="1447800"/>
            <a:ext cx="8001000" cy="4800600"/>
          </a:xfrm>
        </p:spPr>
        <p:txBody>
          <a:bodyPr/>
          <a:lstStyle/>
          <a:p>
            <a:pPr marL="457200" indent="-457200">
              <a:buFont typeface="Wingdings 2" pitchFamily="18" charset="2"/>
              <a:buNone/>
            </a:pPr>
            <a:r>
              <a:rPr lang="en-US" sz="2800" dirty="0"/>
              <a:t>D. What volume of H</a:t>
            </a:r>
            <a:r>
              <a:rPr lang="en-US" sz="2800" baseline="-25000" dirty="0"/>
              <a:t>2</a:t>
            </a:r>
            <a:r>
              <a:rPr lang="en-US" sz="2800" dirty="0"/>
              <a:t> is needed for the complete reaction between N</a:t>
            </a:r>
            <a:r>
              <a:rPr lang="en-US" sz="2800" baseline="-25000" dirty="0"/>
              <a:t>2</a:t>
            </a:r>
            <a:r>
              <a:rPr lang="en-US" sz="2800" dirty="0"/>
              <a:t> and H</a:t>
            </a:r>
            <a:r>
              <a:rPr lang="en-US" sz="2800" baseline="-25000" dirty="0"/>
              <a:t>2</a:t>
            </a:r>
            <a:r>
              <a:rPr lang="en-US" sz="2800" dirty="0"/>
              <a:t> to produce NH</a:t>
            </a:r>
            <a:r>
              <a:rPr lang="en-US" sz="2800" baseline="-25000" dirty="0"/>
              <a:t>3</a:t>
            </a:r>
            <a:r>
              <a:rPr lang="en-US" sz="2800" dirty="0"/>
              <a:t> ?    You are given 5.0L N</a:t>
            </a:r>
            <a:r>
              <a:rPr lang="en-US" sz="2800" baseline="-25000" dirty="0"/>
              <a:t>2</a:t>
            </a:r>
            <a:r>
              <a:rPr lang="en-US" sz="2800" dirty="0"/>
              <a:t>. </a:t>
            </a:r>
          </a:p>
          <a:p>
            <a:pPr marL="596900" indent="-514350">
              <a:buFont typeface="Wingdings 2" pitchFamily="18" charset="2"/>
              <a:buNone/>
            </a:pPr>
            <a:r>
              <a:rPr lang="en-US" sz="2800" dirty="0" err="1"/>
              <a:t>WYK</a:t>
            </a:r>
            <a:r>
              <a:rPr lang="en-US" sz="2800" dirty="0"/>
              <a:t>:</a:t>
            </a:r>
          </a:p>
          <a:p>
            <a:pPr marL="596900" indent="-514350">
              <a:buFont typeface="Wingdings 2" pitchFamily="18" charset="2"/>
              <a:buNone/>
            </a:pPr>
            <a:r>
              <a:rPr lang="en-US" sz="2800" dirty="0" err="1"/>
              <a:t>EQN</a:t>
            </a:r>
            <a:r>
              <a:rPr lang="en-US" sz="2800" dirty="0"/>
              <a:t>: N</a:t>
            </a:r>
            <a:r>
              <a:rPr lang="en-US" sz="2800" baseline="-25000" dirty="0"/>
              <a:t>2</a:t>
            </a:r>
            <a:r>
              <a:rPr lang="en-US" sz="2800" dirty="0"/>
              <a:t>  +  3H</a:t>
            </a:r>
            <a:r>
              <a:rPr lang="en-US" sz="2800" baseline="-25000" dirty="0"/>
              <a:t>2</a:t>
            </a:r>
            <a:r>
              <a:rPr lang="en-US" sz="2800" dirty="0"/>
              <a:t>  </a:t>
            </a:r>
            <a:r>
              <a:rPr lang="en-US" sz="2800" dirty="0">
                <a:sym typeface="Wingdings" pitchFamily="2" charset="2"/>
              </a:rPr>
              <a:t></a:t>
            </a:r>
            <a:r>
              <a:rPr lang="en-US" sz="2800" dirty="0"/>
              <a:t>  2NH</a:t>
            </a:r>
            <a:r>
              <a:rPr lang="en-US" sz="2800" baseline="-25000" dirty="0"/>
              <a:t>3</a:t>
            </a:r>
          </a:p>
          <a:p>
            <a:pPr marL="596900" indent="-514350">
              <a:buFont typeface="Wingdings 2" pitchFamily="18" charset="2"/>
              <a:buNone/>
            </a:pPr>
            <a:r>
              <a:rPr lang="en-US" sz="2800" dirty="0"/>
              <a:t>SOLVE:</a:t>
            </a:r>
          </a:p>
          <a:p>
            <a:pPr marL="596900" indent="-514350">
              <a:buFont typeface="Wingdings 2" pitchFamily="18" charset="2"/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/>
              <a:t>GAS STOICHIOMETRY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447800"/>
            <a:ext cx="7848600" cy="4800600"/>
          </a:xfrm>
        </p:spPr>
        <p:txBody>
          <a:bodyPr/>
          <a:lstStyle/>
          <a:p>
            <a:pPr marL="400050" indent="-400050">
              <a:buFont typeface="Wingdings 2" pitchFamily="18" charset="2"/>
              <a:buNone/>
              <a:defRPr/>
            </a:pPr>
            <a:r>
              <a:rPr lang="en-US" sz="2800" dirty="0"/>
              <a:t>E.  What volume of O</a:t>
            </a:r>
            <a:r>
              <a:rPr lang="en-US" sz="2800" baseline="-25000" dirty="0"/>
              <a:t>2</a:t>
            </a:r>
            <a:r>
              <a:rPr lang="en-US" sz="2800" dirty="0"/>
              <a:t> is needed for the complete reaction between O</a:t>
            </a:r>
            <a:r>
              <a:rPr lang="en-US" sz="2800" baseline="-25000" dirty="0"/>
              <a:t>2</a:t>
            </a:r>
            <a:r>
              <a:rPr lang="en-US" sz="2800" dirty="0"/>
              <a:t> and </a:t>
            </a:r>
            <a:r>
              <a:rPr lang="en-US" sz="2800" dirty="0" err="1"/>
              <a:t>KCl</a:t>
            </a:r>
            <a:r>
              <a:rPr lang="en-US" sz="2800" dirty="0"/>
              <a:t> to produce KClO</a:t>
            </a:r>
            <a:r>
              <a:rPr lang="en-US" sz="2800" baseline="-25000" dirty="0"/>
              <a:t>3</a:t>
            </a:r>
            <a:r>
              <a:rPr lang="en-US" sz="2800" dirty="0"/>
              <a:t>?    You are given 45.0g </a:t>
            </a:r>
            <a:r>
              <a:rPr lang="en-US" sz="2800" dirty="0" err="1"/>
              <a:t>KCl</a:t>
            </a:r>
            <a:r>
              <a:rPr lang="en-US" sz="2800" dirty="0"/>
              <a:t>.  </a:t>
            </a:r>
          </a:p>
          <a:p>
            <a:pPr marL="400050" indent="-400050">
              <a:buFont typeface="Wingdings 2" pitchFamily="18" charset="2"/>
              <a:buNone/>
              <a:defRPr/>
            </a:pPr>
            <a:r>
              <a:rPr lang="en-US" sz="2800" dirty="0" err="1"/>
              <a:t>WYK</a:t>
            </a:r>
            <a:r>
              <a:rPr lang="en-US" sz="2800" dirty="0"/>
              <a:t>:</a:t>
            </a:r>
          </a:p>
          <a:p>
            <a:pPr marL="400050" indent="-400050">
              <a:buFont typeface="Wingdings 2" pitchFamily="18" charset="2"/>
              <a:buNone/>
              <a:defRPr/>
            </a:pPr>
            <a:r>
              <a:rPr lang="en-US" sz="2800" dirty="0" err="1"/>
              <a:t>EQN</a:t>
            </a:r>
            <a:r>
              <a:rPr lang="en-US" sz="2800" dirty="0"/>
              <a:t>:  2KCl  +  3O</a:t>
            </a:r>
            <a:r>
              <a:rPr lang="en-US" sz="2800" baseline="-25000" dirty="0"/>
              <a:t>2</a:t>
            </a:r>
            <a:r>
              <a:rPr lang="en-US" sz="2800" dirty="0"/>
              <a:t>  </a:t>
            </a:r>
            <a:r>
              <a:rPr lang="en-US" sz="2800" dirty="0">
                <a:sym typeface="Wingdings"/>
              </a:rPr>
              <a:t></a:t>
            </a:r>
            <a:r>
              <a:rPr lang="en-US" sz="2800" dirty="0"/>
              <a:t>  2KClO</a:t>
            </a:r>
            <a:r>
              <a:rPr lang="en-US" sz="2800" baseline="-25000" dirty="0"/>
              <a:t>3</a:t>
            </a:r>
            <a:endParaRPr lang="en-US" sz="2800" dirty="0"/>
          </a:p>
          <a:p>
            <a:pPr marL="400050" indent="-400050">
              <a:buFont typeface="Wingdings 2" pitchFamily="18" charset="2"/>
              <a:buNone/>
              <a:defRPr/>
            </a:pPr>
            <a:r>
              <a:rPr lang="en-US" sz="2800" dirty="0"/>
              <a:t>SOLVE: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6327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DETERMINING MOLAR MASS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100" y="1143000"/>
            <a:ext cx="7499350" cy="4800600"/>
          </a:xfrm>
        </p:spPr>
        <p:txBody>
          <a:bodyPr/>
          <a:lstStyle/>
          <a:p>
            <a:r>
              <a:rPr lang="en-US" dirty="0"/>
              <a:t> </a:t>
            </a:r>
            <a:r>
              <a:rPr lang="en-US" sz="2800" dirty="0"/>
              <a:t>We can use the ideal gas equation to calculate the molar mass of a gas from laboratory measurements.</a:t>
            </a:r>
          </a:p>
          <a:p>
            <a:pPr lvl="0"/>
            <a:r>
              <a:rPr lang="en-US" sz="2800" dirty="0"/>
              <a:t>To solve these problems, we do it one of two ways:</a:t>
            </a:r>
          </a:p>
          <a:p>
            <a:pPr lvl="1"/>
            <a:r>
              <a:rPr lang="en-US" dirty="0"/>
              <a:t>Calculate moles using the ideal gas law equation and then divide the moles into the number of grams (the mass) given.</a:t>
            </a:r>
          </a:p>
          <a:p>
            <a:pPr lvl="1"/>
            <a:r>
              <a:rPr lang="en-US" dirty="0"/>
              <a:t>Rewrite the ideal gas law equation to include molar mass and mass in place of moles: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5867400"/>
            <a:ext cx="1922763" cy="73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9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63905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DETERMINING MOLAR MASS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The molar mass formula is </a:t>
            </a:r>
          </a:p>
          <a:p>
            <a:pPr marL="82550" indent="0">
              <a:buNone/>
            </a:pPr>
            <a:r>
              <a:rPr lang="en-US" sz="2800" dirty="0"/>
              <a:t>	Molar mass, MM =  mass, m/moles, n</a:t>
            </a:r>
          </a:p>
          <a:p>
            <a:r>
              <a:rPr lang="en-US" sz="2800" dirty="0"/>
              <a:t>So, n (moles) is equal to:	</a:t>
            </a:r>
          </a:p>
          <a:p>
            <a:pPr marL="82550" indent="0">
              <a:buNone/>
            </a:pPr>
            <a:r>
              <a:rPr lang="en-US" sz="2800" dirty="0"/>
              <a:t>	moles, n  =  </a:t>
            </a:r>
            <a:r>
              <a:rPr lang="en-US" sz="2800" u="sng" dirty="0"/>
              <a:t>	       mass, m		</a:t>
            </a:r>
            <a:endParaRPr lang="en-US" sz="2800" dirty="0"/>
          </a:p>
          <a:p>
            <a:pPr marL="82550" indent="0">
              <a:buNone/>
            </a:pPr>
            <a:r>
              <a:rPr lang="en-US" sz="2800" dirty="0"/>
              <a:t>		         	  Molar mass, MM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So, if n = m/M, substitute it in the Ideal Gas Law formula.  The ideal gas equation can be written as</a:t>
            </a:r>
          </a:p>
          <a:p>
            <a:pPr marL="82550" indent="0">
              <a:buNone/>
            </a:pPr>
            <a:r>
              <a:rPr lang="en-US" sz="2800" dirty="0"/>
              <a:t>	PV = </a:t>
            </a:r>
            <a:r>
              <a:rPr lang="en-US" sz="2800" b="1" u="sng" dirty="0" err="1">
                <a:solidFill>
                  <a:schemeClr val="tx2"/>
                </a:solidFill>
              </a:rPr>
              <a:t>m</a:t>
            </a:r>
            <a:r>
              <a:rPr lang="en-US" sz="2800" u="sng" dirty="0" err="1"/>
              <a:t>RT</a:t>
            </a:r>
            <a:r>
              <a:rPr lang="en-US" sz="2800" dirty="0"/>
              <a:t>			 </a:t>
            </a:r>
            <a:r>
              <a:rPr lang="en-US" sz="2800" b="1" dirty="0">
                <a:solidFill>
                  <a:schemeClr val="tx2"/>
                </a:solidFill>
              </a:rPr>
              <a:t>MM</a:t>
            </a:r>
            <a:r>
              <a:rPr lang="en-US" sz="2800" dirty="0"/>
              <a:t>  = </a:t>
            </a:r>
            <a:r>
              <a:rPr lang="en-US" sz="2800" u="sng" dirty="0" err="1"/>
              <a:t>mRT</a:t>
            </a:r>
            <a:r>
              <a:rPr lang="en-US" sz="2800" dirty="0"/>
              <a:t>	 </a:t>
            </a:r>
          </a:p>
          <a:p>
            <a:pPr marL="82550" indent="0">
              <a:buNone/>
            </a:pPr>
            <a:r>
              <a:rPr lang="en-US" sz="2800" dirty="0"/>
              <a:t>		</a:t>
            </a:r>
            <a:r>
              <a:rPr lang="en-US" sz="2800" dirty="0">
                <a:solidFill>
                  <a:schemeClr val="tx2"/>
                </a:solidFill>
              </a:rPr>
              <a:t>MM		</a:t>
            </a:r>
            <a:r>
              <a:rPr lang="en-US" sz="2800" dirty="0"/>
              <a:t>or	             P V</a:t>
            </a:r>
          </a:p>
          <a:p>
            <a:pPr marL="82550" indent="0">
              <a:buNone/>
            </a:pPr>
            <a:r>
              <a:rPr lang="en-US" sz="2800" dirty="0"/>
              <a:t>					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208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550" indent="0">
              <a:buNone/>
            </a:pPr>
            <a:r>
              <a:rPr lang="en-US" sz="2800" dirty="0"/>
              <a:t>What is the molar mass, MM, of a gas if 100.0 dm</a:t>
            </a:r>
            <a:r>
              <a:rPr lang="en-US" sz="2800" baseline="30000" dirty="0"/>
              <a:t>3</a:t>
            </a:r>
            <a:r>
              <a:rPr lang="en-US" sz="2800" dirty="0"/>
              <a:t> has a mass of 98.68g at 110°C and 107.0 </a:t>
            </a:r>
            <a:r>
              <a:rPr lang="en-US" sz="2800" dirty="0" err="1"/>
              <a:t>kPa</a:t>
            </a:r>
            <a:r>
              <a:rPr lang="en-US" sz="2800" dirty="0"/>
              <a:t>?</a:t>
            </a:r>
          </a:p>
          <a:p>
            <a:pPr marL="82550" indent="0">
              <a:buNone/>
            </a:pPr>
            <a:r>
              <a:rPr lang="en-US" sz="2800" dirty="0"/>
              <a:t>m = 	</a:t>
            </a:r>
          </a:p>
          <a:p>
            <a:pPr marL="82550" indent="0">
              <a:buNone/>
            </a:pPr>
            <a:r>
              <a:rPr lang="en-US" sz="2800" dirty="0"/>
              <a:t>P = </a:t>
            </a:r>
          </a:p>
          <a:p>
            <a:pPr marL="82550" indent="0">
              <a:buNone/>
            </a:pPr>
            <a:r>
              <a:rPr lang="en-US" sz="2800" dirty="0"/>
              <a:t>R = 	</a:t>
            </a:r>
          </a:p>
          <a:p>
            <a:pPr marL="82550" indent="0">
              <a:buNone/>
            </a:pPr>
            <a:r>
              <a:rPr lang="en-US" sz="2800" dirty="0"/>
              <a:t>V = </a:t>
            </a:r>
          </a:p>
          <a:p>
            <a:pPr marL="82550" indent="0">
              <a:buNone/>
            </a:pPr>
            <a:r>
              <a:rPr lang="en-US" sz="2800" dirty="0"/>
              <a:t>T = </a:t>
            </a:r>
          </a:p>
          <a:p>
            <a:pPr marL="82550" indent="0">
              <a:buNone/>
            </a:pPr>
            <a:r>
              <a:rPr lang="en-US" sz="2800" dirty="0"/>
              <a:t>	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023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550" indent="0">
              <a:buNone/>
            </a:pPr>
            <a:r>
              <a:rPr lang="en-US" dirty="0"/>
              <a:t>Calculate the molar mass, MM, of a gas if 150.0 dm</a:t>
            </a:r>
            <a:r>
              <a:rPr lang="en-US" baseline="30000" dirty="0"/>
              <a:t>3</a:t>
            </a:r>
            <a:r>
              <a:rPr lang="en-US" dirty="0"/>
              <a:t> has a mass of 205g at 100°C and 95 </a:t>
            </a:r>
            <a:r>
              <a:rPr lang="en-US" dirty="0" err="1"/>
              <a:t>kPa</a:t>
            </a:r>
            <a:r>
              <a:rPr lang="en-US" dirty="0"/>
              <a:t>.</a:t>
            </a:r>
          </a:p>
          <a:p>
            <a:pPr marL="82550" indent="0">
              <a:buNone/>
            </a:pPr>
            <a:r>
              <a:rPr lang="en-US" dirty="0"/>
              <a:t>m = 	</a:t>
            </a:r>
          </a:p>
          <a:p>
            <a:pPr marL="82550" indent="0">
              <a:buNone/>
            </a:pPr>
            <a:r>
              <a:rPr lang="en-US" dirty="0"/>
              <a:t>P = </a:t>
            </a:r>
          </a:p>
          <a:p>
            <a:pPr marL="82550" indent="0">
              <a:buNone/>
            </a:pPr>
            <a:r>
              <a:rPr lang="en-US" dirty="0"/>
              <a:t>R = 	</a:t>
            </a:r>
          </a:p>
          <a:p>
            <a:pPr marL="82550" indent="0">
              <a:buNone/>
            </a:pPr>
            <a:r>
              <a:rPr lang="en-US" dirty="0"/>
              <a:t>V = </a:t>
            </a:r>
          </a:p>
          <a:p>
            <a:pPr marL="82550" indent="0">
              <a:buNone/>
            </a:pPr>
            <a:r>
              <a:rPr lang="en-US" dirty="0"/>
              <a:t>T =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692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8287" y="83377"/>
            <a:ext cx="6538913" cy="624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855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r>
              <a:rPr lang="en-US" sz="4800" b="1" dirty="0">
                <a:effectLst/>
              </a:rPr>
              <a:t>TO DO</a:t>
            </a:r>
          </a:p>
        </p:txBody>
      </p:sp>
      <p:sp>
        <p:nvSpPr>
          <p:cNvPr id="66563" name="Rectangle 3"/>
          <p:cNvSpPr>
            <a:spLocks noGrp="1"/>
          </p:cNvSpPr>
          <p:nvPr>
            <p:ph type="body" idx="1"/>
          </p:nvPr>
        </p:nvSpPr>
        <p:spPr>
          <a:xfrm>
            <a:off x="1435100" y="1447800"/>
            <a:ext cx="7499350" cy="52578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US" dirty="0"/>
              <a:t>Graham’s Law and Gas Stoichiometry handout due tomorrow.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US" dirty="0"/>
              <a:t>We </a:t>
            </a:r>
            <a:r>
              <a:rPr lang="en-US"/>
              <a:t>are going a </a:t>
            </a:r>
            <a:r>
              <a:rPr lang="en-US" dirty="0"/>
              <a:t>l</a:t>
            </a:r>
            <a:r>
              <a:rPr lang="en-US"/>
              <a:t>ab </a:t>
            </a:r>
            <a:r>
              <a:rPr lang="en-US" dirty="0"/>
              <a:t>Wednesday and another on Thursday. 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US" dirty="0"/>
              <a:t>Quiz on Friday.</a:t>
            </a:r>
          </a:p>
        </p:txBody>
      </p:sp>
    </p:spTree>
    <p:extLst>
      <p:ext uri="{BB962C8B-B14F-4D97-AF65-F5344CB8AC3E}">
        <p14:creationId xmlns:p14="http://schemas.microsoft.com/office/powerpoint/2010/main" val="2754065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8158</TotalTime>
  <Words>562</Words>
  <Application>Microsoft Office PowerPoint</Application>
  <PresentationFormat>On-screen Show (4:3)</PresentationFormat>
  <Paragraphs>118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Solstice</vt:lpstr>
      <vt:lpstr>DO NOW</vt:lpstr>
      <vt:lpstr>GRAHAM’S LAW OF EFFUSION or DIFFUSION</vt:lpstr>
      <vt:lpstr>GRAHAM’S LAW OF EFFUSION or DIFFUSION</vt:lpstr>
      <vt:lpstr>DEMO</vt:lpstr>
      <vt:lpstr>CALCULATIONS</vt:lpstr>
      <vt:lpstr>GRAHAM’S LAW OF EFFUSION or DIFFUSION</vt:lpstr>
      <vt:lpstr>PRACTICE</vt:lpstr>
      <vt:lpstr>REAL vs. IDEAL GASES</vt:lpstr>
      <vt:lpstr>REAL vs. IDEAL GASES</vt:lpstr>
      <vt:lpstr>REAL vs. IDEAL GASES</vt:lpstr>
      <vt:lpstr>GAS STOICHIOMETRY</vt:lpstr>
      <vt:lpstr>GAS STOICHIOMETRY</vt:lpstr>
      <vt:lpstr>GAS STOICHIOMETRY</vt:lpstr>
      <vt:lpstr>GAS STOICHIOMETRY</vt:lpstr>
      <vt:lpstr>GAS STOICHIOMETRY</vt:lpstr>
      <vt:lpstr>GAS STOICHIOMETRY</vt:lpstr>
      <vt:lpstr>DETERMINING MOLAR MASS </vt:lpstr>
      <vt:lpstr>DETERMINING MOLAR MASS</vt:lpstr>
      <vt:lpstr>PRACTICE</vt:lpstr>
      <vt:lpstr>PRACTICE</vt:lpstr>
      <vt:lpstr>PowerPoint Presentation</vt:lpstr>
      <vt:lpstr>TO DO</vt:lpstr>
    </vt:vector>
  </TitlesOfParts>
  <Company>DeKalb County School System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 NOW</dc:title>
  <dc:creator>Nancy Brim</dc:creator>
  <cp:lastModifiedBy>Nancy Brim</cp:lastModifiedBy>
  <cp:revision>120</cp:revision>
  <dcterms:created xsi:type="dcterms:W3CDTF">2011-02-08T17:22:11Z</dcterms:created>
  <dcterms:modified xsi:type="dcterms:W3CDTF">2017-03-07T20:10:31Z</dcterms:modified>
</cp:coreProperties>
</file>